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  <p:sldMasterId id="2147483722" r:id="rId6"/>
  </p:sldMasterIdLst>
  <p:notesMasterIdLst>
    <p:notesMasterId r:id="rId17"/>
  </p:notesMasterIdLst>
  <p:handoutMasterIdLst>
    <p:handoutMasterId r:id="rId18"/>
  </p:handoutMasterIdLst>
  <p:sldIdLst>
    <p:sldId id="262" r:id="rId7"/>
    <p:sldId id="265" r:id="rId8"/>
    <p:sldId id="259" r:id="rId9"/>
    <p:sldId id="269" r:id="rId10"/>
    <p:sldId id="270" r:id="rId11"/>
    <p:sldId id="271" r:id="rId12"/>
    <p:sldId id="272" r:id="rId13"/>
    <p:sldId id="273" r:id="rId14"/>
    <p:sldId id="274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81AC"/>
    <a:srgbClr val="506BA3"/>
    <a:srgbClr val="4A609A"/>
    <a:srgbClr val="44528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0" autoAdjust="0"/>
    <p:restoredTop sz="84953" autoAdjust="0"/>
  </p:normalViewPr>
  <p:slideViewPr>
    <p:cSldViewPr snapToGrid="0">
      <p:cViewPr varScale="1">
        <p:scale>
          <a:sx n="74" d="100"/>
          <a:sy n="74" d="100"/>
        </p:scale>
        <p:origin x="-782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36" d="100"/>
          <a:sy n="36" d="100"/>
        </p:scale>
        <p:origin x="2508" y="36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891F8B-2DDC-40D4-A6D2-29E2352A1CC6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7D718-622F-4D05-9954-DFDC3C97C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51442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65A15-DD0D-4C4E-8FD9-C5CB5617D18A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2BC98-6EA0-4EE7-A97F-558F26662B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213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0104DF-B6EE-46A6-A3D3-1E101D6CF203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4633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0104DF-B6EE-46A6-A3D3-1E101D6CF203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231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0104DF-B6EE-46A6-A3D3-1E101D6CF203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0795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0104DF-B6EE-46A6-A3D3-1E101D6CF203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2987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0104DF-B6EE-46A6-A3D3-1E101D6CF203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7915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0104DF-B6EE-46A6-A3D3-1E101D6CF203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4545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0104DF-B6EE-46A6-A3D3-1E101D6CF203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1940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0104DF-B6EE-46A6-A3D3-1E101D6CF203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3762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4469" y="1477104"/>
            <a:ext cx="8664694" cy="1646302"/>
          </a:xfrm>
        </p:spPr>
        <p:txBody>
          <a:bodyPr anchor="b">
            <a:noAutofit/>
          </a:bodyPr>
          <a:lstStyle>
            <a:lvl1pPr algn="l">
              <a:defRPr sz="5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102" y="3346212"/>
            <a:ext cx="8298206" cy="1096899"/>
          </a:xfrm>
        </p:spPr>
        <p:txBody>
          <a:bodyPr anchor="t">
            <a:norm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3600" smtClean="0">
                <a:solidFill>
                  <a:schemeClr val="tx1"/>
                </a:solidFill>
              </a:rPr>
              <a:t>Click to edit Master subtitle style</a:t>
            </a:r>
            <a:endParaRPr lang="en-US" sz="3600" dirty="0">
              <a:solidFill>
                <a:schemeClr val="tx1"/>
              </a:solidFill>
            </a:endParaRP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0" y="0"/>
            <a:ext cx="12192000" cy="6866467"/>
            <a:chOff x="0" y="-8467"/>
            <a:chExt cx="12192000" cy="6866467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9169166" y="-8467"/>
              <a:ext cx="1783321" cy="6856484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8475260" y="3681413"/>
              <a:ext cx="3713565" cy="3166604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7"/>
            <p:cNvSpPr/>
            <p:nvPr/>
          </p:nvSpPr>
          <p:spPr>
            <a:xfrm>
              <a:off x="9190612" y="-8467"/>
              <a:ext cx="299821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3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bg2">
                <a:lumMod val="2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47105" y="0"/>
            <a:ext cx="2377440" cy="2377438"/>
          </a:xfrm>
          <a:prstGeom prst="rect">
            <a:avLst/>
          </a:prstGeom>
        </p:spPr>
      </p:pic>
      <p:sp>
        <p:nvSpPr>
          <p:cNvPr id="54" name="Isosceles Triangle 53"/>
          <p:cNvSpPr/>
          <p:nvPr userDrawn="1"/>
        </p:nvSpPr>
        <p:spPr>
          <a:xfrm flipV="1">
            <a:off x="1" y="-2"/>
            <a:ext cx="1177627" cy="5336275"/>
          </a:xfrm>
          <a:prstGeom prst="triangle">
            <a:avLst>
              <a:gd name="adj" fmla="val 0"/>
            </a:avLst>
          </a:prstGeom>
          <a:solidFill>
            <a:srgbClr val="6F81A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0823" y="6289723"/>
            <a:ext cx="1416021" cy="387824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7882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2806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7475" y="514924"/>
            <a:ext cx="5766527" cy="602235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73088" y="2629957"/>
            <a:ext cx="2525712" cy="1792288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73088" y="514924"/>
            <a:ext cx="2525712" cy="1792288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73088" y="4744990"/>
            <a:ext cx="2525712" cy="1792288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2949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395785"/>
            <a:ext cx="8596668" cy="605960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6964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390475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348133" cy="3022600"/>
          </a:xfrm>
        </p:spPr>
        <p:txBody>
          <a:bodyPr anchor="ctr">
            <a:normAutofit/>
          </a:bodyPr>
          <a:lstStyle>
            <a:lvl1pPr algn="l">
              <a:defRPr sz="4400" b="0" i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1142" y="3903134"/>
            <a:ext cx="8596669" cy="514248"/>
          </a:xfrm>
        </p:spPr>
        <p:txBody>
          <a:bodyPr anchor="b">
            <a:noAutofit/>
          </a:bodyPr>
          <a:lstStyle>
            <a:lvl1pPr marL="0" indent="0" algn="r">
              <a:buFontTx/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20476" cy="1513914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35099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0414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5223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DE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16766" y="6309650"/>
            <a:ext cx="683339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91BD7323-49BF-4C97-8773-5EC64C4920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252815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DE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4343" y="-550863"/>
            <a:ext cx="7232650" cy="795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431019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0796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786" y="257025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55786" y="1773451"/>
            <a:ext cx="9188715" cy="4901324"/>
          </a:xfrm>
        </p:spPr>
        <p:txBody>
          <a:bodyPr/>
          <a:lstStyle>
            <a:lvl5pPr marL="2057400" indent="-228600">
              <a:buFont typeface="Franklin Gothic Medium" panose="020B0603020102020204" pitchFamily="34" charset="0"/>
              <a:buChar char="●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0413" y="6314034"/>
            <a:ext cx="683339" cy="365125"/>
          </a:xfrm>
        </p:spPr>
        <p:txBody>
          <a:bodyPr/>
          <a:lstStyle/>
          <a:p>
            <a:fld id="{91BD7323-49BF-4C97-8773-5EC64C4920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2527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622694"/>
            <a:ext cx="8596668" cy="1826581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3722230"/>
            <a:ext cx="8596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3232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581634" y="1796387"/>
            <a:ext cx="9090025" cy="48783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10104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633" y="311380"/>
            <a:ext cx="8944503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81633" y="1801625"/>
            <a:ext cx="4297680" cy="4694708"/>
          </a:xfrm>
        </p:spPr>
        <p:txBody>
          <a:bodyPr/>
          <a:lstStyle>
            <a:lvl5pPr marL="2057400" indent="-228600">
              <a:buFont typeface="Franklin Gothic Medium" panose="020B0603020102020204" pitchFamily="34" charset="0"/>
              <a:buChar char="●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228456" y="1801625"/>
            <a:ext cx="4297680" cy="4694708"/>
          </a:xfrm>
        </p:spPr>
        <p:txBody>
          <a:bodyPr/>
          <a:lstStyle>
            <a:lvl5pPr marL="2057400" indent="-228600">
              <a:buFont typeface="Franklin Gothic Medium" panose="020B0603020102020204" pitchFamily="34" charset="0"/>
              <a:buChar char="●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04258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633" y="311380"/>
            <a:ext cx="8944503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228456" y="1801625"/>
            <a:ext cx="4297680" cy="4694708"/>
          </a:xfrm>
        </p:spPr>
        <p:txBody>
          <a:bodyPr/>
          <a:lstStyle>
            <a:lvl5pPr marL="2057400" indent="-228600">
              <a:buFont typeface="Franklin Gothic Medium" panose="020B0603020102020204" pitchFamily="34" charset="0"/>
              <a:buChar char="●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81025" y="1801813"/>
            <a:ext cx="4481513" cy="469423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535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581633" y="1801625"/>
            <a:ext cx="4297680" cy="469470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5228456" y="1801625"/>
            <a:ext cx="4297680" cy="469470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289706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633" y="1872852"/>
            <a:ext cx="429767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8455" y="1872852"/>
            <a:ext cx="429768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581633" y="2689786"/>
            <a:ext cx="4297680" cy="38065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5228456" y="2689787"/>
            <a:ext cx="4297680" cy="38065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223522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1841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0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169166" y="-8467"/>
              <a:ext cx="1783321" cy="6856484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8475260" y="3681413"/>
              <a:ext cx="3713565" cy="3166604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190612" y="-8467"/>
              <a:ext cx="299821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bg2">
                <a:lumMod val="2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5786" y="257216"/>
            <a:ext cx="8992572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012" y="1719618"/>
            <a:ext cx="9035346" cy="4955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47105" y="0"/>
            <a:ext cx="2377440" cy="237743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16766" y="6309650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fld id="{91BD7323-49BF-4C97-8773-5EC64C4920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14961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8" r:id="rId4"/>
    <p:sldLayoutId id="2147483664" r:id="rId5"/>
    <p:sldLayoutId id="2147483680" r:id="rId6"/>
    <p:sldLayoutId id="2147483679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1" r:id="rId13"/>
    <p:sldLayoutId id="2147483673" r:id="rId14"/>
    <p:sldLayoutId id="2147483672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3" panose="05040102010807070707" pitchFamily="18" charset="2"/>
        <a:buChar char="}"/>
        <a:defRPr sz="3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80000"/>
        <a:buFont typeface="Franklin Gothic Medium" panose="020B0603020102020204" pitchFamily="34" charset="0"/>
        <a:buChar char="●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2" panose="05020102010507070707" pitchFamily="18" charset="2"/>
        <a:buChar char="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3" panose="05040102010807070707" pitchFamily="18" charset="2"/>
        <a:buChar char="}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3" panose="05040102010807070707" pitchFamily="18" charset="2"/>
        <a:buChar char="}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0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169166" y="-8467"/>
              <a:ext cx="1783321" cy="6856484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8475260" y="3681413"/>
              <a:ext cx="3713565" cy="3166604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190612" y="-8467"/>
              <a:ext cx="299821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bg2">
                <a:lumMod val="2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7" name="Isosceles Triangle 16"/>
          <p:cNvSpPr/>
          <p:nvPr userDrawn="1"/>
        </p:nvSpPr>
        <p:spPr>
          <a:xfrm flipV="1">
            <a:off x="1" y="-2"/>
            <a:ext cx="1177627" cy="5336275"/>
          </a:xfrm>
          <a:prstGeom prst="triangle">
            <a:avLst>
              <a:gd name="adj" fmla="val 0"/>
            </a:avLst>
          </a:prstGeom>
          <a:solidFill>
            <a:srgbClr val="6F81A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16766" y="6309650"/>
            <a:ext cx="683339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91BD7323-49BF-4C97-8773-5EC64C4920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13510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6" r:id="rId2"/>
    <p:sldLayoutId id="2147483729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3" panose="05040102010807070707" pitchFamily="18" charset="2"/>
        <a:buChar char="}"/>
        <a:defRPr sz="3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80000"/>
        <a:buFont typeface="Franklin Gothic Medium" panose="020B0603020102020204" pitchFamily="34" charset="0"/>
        <a:buChar char="●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2" panose="05020102010507070707" pitchFamily="18" charset="2"/>
        <a:buChar char="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3" panose="05040102010807070707" pitchFamily="18" charset="2"/>
        <a:buChar char="}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3" panose="05040102010807070707" pitchFamily="18" charset="2"/>
        <a:buChar char="}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6425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xfrm>
            <a:off x="555625" y="257175"/>
            <a:ext cx="9188450" cy="1858496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 altLang="en-US" sz="6600" b="1" dirty="0" smtClean="0"/>
              <a:t>Additional Provisions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sz="quarter" idx="13"/>
          </p:nvPr>
        </p:nvSpPr>
        <p:spPr bwMode="auto">
          <a:xfrm>
            <a:off x="537696" y="1757082"/>
            <a:ext cx="9188450" cy="4921531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dirty="0" smtClean="0"/>
              <a:t>Using food and beverages as a reward or punishment is not allowed.</a:t>
            </a:r>
          </a:p>
          <a:p>
            <a:endParaRPr lang="en-US" altLang="en-US" sz="2000" dirty="0" smtClean="0"/>
          </a:p>
          <a:p>
            <a:r>
              <a:rPr lang="en-US" altLang="en-US" dirty="0" smtClean="0"/>
              <a:t>Allows parents/guardians, an adult participant, or a person behalf of an adult participant to provide one meal component for adults with non-disability medical or special dietary needs. 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029950" y="6313488"/>
            <a:ext cx="6842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45B754-AB68-4BEC-BAB4-B6AE95AF9DB6}" type="slidenum">
              <a:rPr lang="en-US" alt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675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New USDA Meal Pattern Guidelines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4470" y="4146698"/>
            <a:ext cx="8333326" cy="2142977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002060"/>
                </a:solidFill>
              </a:rPr>
              <a:t>Implementation </a:t>
            </a:r>
          </a:p>
          <a:p>
            <a:pPr algn="ctr"/>
            <a:r>
              <a:rPr lang="en-US" sz="5400" b="1" dirty="0" smtClean="0">
                <a:solidFill>
                  <a:srgbClr val="002060"/>
                </a:solidFill>
              </a:rPr>
              <a:t>October  1, 2017</a:t>
            </a:r>
            <a:endParaRPr lang="en-US" sz="5400" b="1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10092267" y="6289675"/>
            <a:ext cx="1974321" cy="33125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chemeClr val="bg1"/>
                </a:solidFill>
              </a:rPr>
              <a:t>Month/Date/2016</a:t>
            </a:r>
          </a:p>
        </p:txBody>
      </p:sp>
    </p:spTree>
    <p:extLst>
      <p:ext uri="{BB962C8B-B14F-4D97-AF65-F5344CB8AC3E}">
        <p14:creationId xmlns:p14="http://schemas.microsoft.com/office/powerpoint/2010/main" xmlns="" val="347765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xfrm>
            <a:off x="555625" y="257175"/>
            <a:ext cx="9188450" cy="1320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 altLang="en-US" sz="6600" b="1" dirty="0" smtClean="0"/>
              <a:t>Vegetables and Fruits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sz="quarter" idx="13"/>
          </p:nvPr>
        </p:nvSpPr>
        <p:spPr bwMode="auto">
          <a:xfrm>
            <a:off x="555625" y="1773238"/>
            <a:ext cx="9188450" cy="49022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Allows two vegetables or one vegetable and one fruit for lunch or supper.</a:t>
            </a:r>
          </a:p>
          <a:p>
            <a:r>
              <a:rPr lang="en-US" altLang="en-US" dirty="0" smtClean="0"/>
              <a:t>Two fruits is NOT allowed.</a:t>
            </a:r>
          </a:p>
          <a:p>
            <a:r>
              <a:rPr lang="en-US" altLang="en-US" dirty="0" smtClean="0"/>
              <a:t>Juice is limited to once per day.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029950" y="6313488"/>
            <a:ext cx="6842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45B754-AB68-4BEC-BAB4-B6AE95AF9DB6}" type="slidenum">
              <a:rPr lang="en-US" alt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 dirty="0" smtClean="0">
              <a:solidFill>
                <a:schemeClr val="bg1"/>
              </a:solidFill>
            </a:endParaRPr>
          </a:p>
        </p:txBody>
      </p:sp>
      <p:pic>
        <p:nvPicPr>
          <p:cNvPr id="5" name="Picture 4" descr="iStock_000017173205Lar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4894" y="4000001"/>
            <a:ext cx="3648323" cy="2675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xfrm>
            <a:off x="555625" y="257175"/>
            <a:ext cx="9188450" cy="1320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en-US" sz="6600" b="1" dirty="0" smtClean="0"/>
              <a:t>Grains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sz="quarter" idx="13"/>
          </p:nvPr>
        </p:nvSpPr>
        <p:spPr bwMode="auto">
          <a:xfrm>
            <a:off x="537696" y="1773238"/>
            <a:ext cx="9188450" cy="49022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dirty="0" smtClean="0"/>
              <a:t>At least one grain per day must be whole grain-rich.</a:t>
            </a:r>
            <a:endParaRPr lang="en-US" altLang="en-US" sz="1400" dirty="0"/>
          </a:p>
          <a:p>
            <a:pPr marL="0" indent="0">
              <a:buNone/>
            </a:pPr>
            <a:r>
              <a:rPr lang="en-US" altLang="en-US" sz="2800" dirty="0" smtClean="0"/>
              <a:t>	Whole grain-rich is defined as foods that contain at 	least 50% whole grains. FNS is will issue further 	guidance in the near future. Criteria will be the same as 	the NSLP.</a:t>
            </a:r>
            <a:endParaRPr lang="en-US" altLang="en-US" sz="2800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029950" y="6313488"/>
            <a:ext cx="6842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45B754-AB68-4BEC-BAB4-B6AE95AF9DB6}" type="slidenum">
              <a:rPr lang="en-US" alt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 dirty="0" smtClean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06" b="5173"/>
          <a:stretch/>
        </p:blipFill>
        <p:spPr bwMode="auto">
          <a:xfrm>
            <a:off x="4141694" y="4430945"/>
            <a:ext cx="3003176" cy="2065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1352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xfrm>
            <a:off x="555625" y="257175"/>
            <a:ext cx="9188450" cy="1320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en-US" sz="6600" b="1" dirty="0" smtClean="0"/>
              <a:t>Grains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sz="quarter" idx="13"/>
          </p:nvPr>
        </p:nvSpPr>
        <p:spPr bwMode="auto">
          <a:xfrm>
            <a:off x="537696" y="1773238"/>
            <a:ext cx="9188450" cy="49022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dirty="0" smtClean="0"/>
              <a:t>Grain based desserts are disallowed.</a:t>
            </a:r>
          </a:p>
          <a:p>
            <a:pPr marL="0" indent="0">
              <a:buNone/>
            </a:pPr>
            <a:r>
              <a:rPr lang="en-US" altLang="en-US" sz="2800" dirty="0" smtClean="0"/>
              <a:t>	This means cookies, cakes, sweet pie crusts, fruit 	turnovers, doughnuts, granola bars, toaster pastries, 	sweet rolls and brownies are no longer reimbursable.</a:t>
            </a:r>
          </a:p>
          <a:p>
            <a:endParaRPr lang="en-US" altLang="en-US" sz="2800" dirty="0"/>
          </a:p>
          <a:p>
            <a:r>
              <a:rPr lang="en-US" altLang="en-US" dirty="0" smtClean="0"/>
              <a:t>Breakfast cereals must contain no more than 6 grams of sugar per dry ounce.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029950" y="6313488"/>
            <a:ext cx="6842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45B754-AB68-4BEC-BAB4-B6AE95AF9DB6}" type="slidenum">
              <a:rPr lang="en-US" alt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699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xfrm>
            <a:off x="555625" y="257175"/>
            <a:ext cx="9188450" cy="1320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en-US" sz="6600" b="1" dirty="0" smtClean="0"/>
              <a:t>Grains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sz="quarter" idx="13"/>
          </p:nvPr>
        </p:nvSpPr>
        <p:spPr bwMode="auto">
          <a:xfrm>
            <a:off x="537696" y="1773238"/>
            <a:ext cx="9188450" cy="49022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dirty="0" smtClean="0"/>
              <a:t>Uses ounces equivalents to determine serving sizes for grains </a:t>
            </a:r>
          </a:p>
          <a:p>
            <a:pPr marL="0" indent="0">
              <a:buNone/>
            </a:pPr>
            <a:r>
              <a:rPr lang="en-US" altLang="en-US" dirty="0"/>
              <a:t> </a:t>
            </a:r>
            <a:r>
              <a:rPr lang="en-US" altLang="en-US" dirty="0" smtClean="0"/>
              <a:t>  (Starts October 1, 2019)</a:t>
            </a:r>
          </a:p>
          <a:p>
            <a:pPr marL="0" indent="0">
              <a:buNone/>
            </a:pPr>
            <a:r>
              <a:rPr lang="en-US" altLang="en-US" dirty="0"/>
              <a:t> </a:t>
            </a:r>
            <a:r>
              <a:rPr lang="en-US" altLang="en-US" dirty="0" smtClean="0"/>
              <a:t>  One oz. equivalents equals 16 grams of    	creditable grains.</a:t>
            </a:r>
          </a:p>
          <a:p>
            <a:pPr marL="0" indent="0">
              <a:buNone/>
            </a:pPr>
            <a:r>
              <a:rPr lang="en-US" altLang="en-US" sz="2800" dirty="0"/>
              <a:t> </a:t>
            </a:r>
            <a:r>
              <a:rPr lang="en-US" altLang="en-US" sz="2800" dirty="0" smtClean="0"/>
              <a:t>   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029950" y="6313488"/>
            <a:ext cx="6842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45B754-AB68-4BEC-BAB4-B6AE95AF9DB6}" type="slidenum">
              <a:rPr lang="en-US" alt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868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xfrm>
            <a:off x="555625" y="257175"/>
            <a:ext cx="9188450" cy="1858496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 altLang="en-US" sz="6600" b="1" dirty="0" smtClean="0"/>
              <a:t>Meat and Meat Alternative 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sz="quarter" idx="13"/>
          </p:nvPr>
        </p:nvSpPr>
        <p:spPr bwMode="auto">
          <a:xfrm>
            <a:off x="537696" y="2420471"/>
            <a:ext cx="9188450" cy="425814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2800" dirty="0" smtClean="0"/>
              <a:t> </a:t>
            </a:r>
            <a:r>
              <a:rPr lang="en-US" altLang="en-US" dirty="0" smtClean="0"/>
              <a:t>May substitute the ENTIRE grains 			 	component at breakfast a maximum of 	three times per week.</a:t>
            </a:r>
          </a:p>
          <a:p>
            <a:r>
              <a:rPr lang="en-US" altLang="en-US" dirty="0" smtClean="0"/>
              <a:t>Yogurt must contain no more than 23 grams </a:t>
            </a:r>
            <a:r>
              <a:rPr lang="en-US" altLang="en-US" smtClean="0"/>
              <a:t>of sugar.</a:t>
            </a:r>
            <a:endParaRPr lang="en-US" altLang="en-US" dirty="0"/>
          </a:p>
          <a:p>
            <a:r>
              <a:rPr lang="en-US" altLang="en-US" dirty="0" smtClean="0"/>
              <a:t> Allow tofu. </a:t>
            </a:r>
          </a:p>
          <a:p>
            <a:endParaRPr lang="en-US" alt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029950" y="6313488"/>
            <a:ext cx="6842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45B754-AB68-4BEC-BAB4-B6AE95AF9DB6}" type="slidenum">
              <a:rPr lang="en-US" alt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548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xfrm>
            <a:off x="555625" y="257175"/>
            <a:ext cx="9188450" cy="1858496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en-US" sz="6600" b="1" dirty="0" smtClean="0"/>
              <a:t>Fluid Milk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sz="quarter" idx="13"/>
          </p:nvPr>
        </p:nvSpPr>
        <p:spPr bwMode="auto">
          <a:xfrm>
            <a:off x="537696" y="1757082"/>
            <a:ext cx="9188450" cy="4921531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dirty="0" smtClean="0"/>
              <a:t>Yogurt may be served in place of milk once per day for adults.  As a best practice, water should be served as a beverage in its place.</a:t>
            </a:r>
          </a:p>
          <a:p>
            <a:endParaRPr lang="en-US" alt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029950" y="6313488"/>
            <a:ext cx="6842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45B754-AB68-4BEC-BAB4-B6AE95AF9DB6}" type="slidenum">
              <a:rPr lang="en-US" alt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 dirty="0" smtClean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08417" y="3541900"/>
            <a:ext cx="2954150" cy="295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253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xfrm>
            <a:off x="555625" y="257175"/>
            <a:ext cx="9188450" cy="1858496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en-US" sz="6600" b="1" dirty="0" smtClean="0"/>
              <a:t>Food Preparation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sz="quarter" idx="13"/>
          </p:nvPr>
        </p:nvSpPr>
        <p:spPr bwMode="auto">
          <a:xfrm>
            <a:off x="537696" y="1757082"/>
            <a:ext cx="9188450" cy="4921531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dirty="0" smtClean="0"/>
              <a:t>Deep-fat frying (cooking by submerging in hot oil or other fat) on site is prohibited.</a:t>
            </a:r>
          </a:p>
          <a:p>
            <a:pPr marL="0" indent="0">
              <a:buNone/>
            </a:pPr>
            <a:r>
              <a:rPr lang="en-US" altLang="en-US" dirty="0" smtClean="0"/>
              <a:t> </a:t>
            </a:r>
          </a:p>
          <a:p>
            <a:r>
              <a:rPr lang="en-US" altLang="en-US" dirty="0" smtClean="0"/>
              <a:t>Centers may still </a:t>
            </a:r>
            <a:r>
              <a:rPr lang="en-US" altLang="en-US" dirty="0" err="1" smtClean="0"/>
              <a:t>saute</a:t>
            </a:r>
            <a:r>
              <a:rPr lang="en-US" altLang="en-US" smtClean="0"/>
              <a:t>, </a:t>
            </a:r>
            <a:r>
              <a:rPr lang="en-US" altLang="en-US" dirty="0" smtClean="0"/>
              <a:t>pan-fry, and stir-fry foods. </a:t>
            </a:r>
          </a:p>
          <a:p>
            <a:endParaRPr lang="en-US" altLang="en-US" dirty="0"/>
          </a:p>
          <a:p>
            <a:r>
              <a:rPr lang="en-US" altLang="en-US" dirty="0" smtClean="0"/>
              <a:t>Purchasing pre-fried foods still allowed.</a:t>
            </a:r>
          </a:p>
          <a:p>
            <a:endParaRPr lang="en-US" alt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029950" y="6313488"/>
            <a:ext cx="6842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45B754-AB68-4BEC-BAB4-B6AE95AF9DB6}" type="slidenum">
              <a:rPr lang="en-US" alt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842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theme/theme1.xml><?xml version="1.0" encoding="utf-8"?>
<a:theme xmlns:a="http://schemas.openxmlformats.org/drawingml/2006/main" name="Theme1">
  <a:themeElements>
    <a:clrScheme name="KDE Templa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KDE Template">
      <a:majorFont>
        <a:latin typeface="Georgia"/>
        <a:ea typeface=""/>
        <a:cs typeface=""/>
      </a:majorFont>
      <a:minorFont>
        <a:latin typeface="Franklin Gothic Medium"/>
        <a:ea typeface=""/>
        <a:cs typeface="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KDE Template [Read-Only]" id="{2DA63B74-B082-4E81-8FF1-B98BECB1C490}" vid="{62814D51-CD42-42A9-9E4D-4C55A7BA7BC4}"/>
    </a:ext>
  </a:extLst>
</a:theme>
</file>

<file path=ppt/theme/theme2.xml><?xml version="1.0" encoding="utf-8"?>
<a:theme xmlns:a="http://schemas.openxmlformats.org/drawingml/2006/main" name="3_Theme1">
  <a:themeElements>
    <a:clrScheme name="KDE Templa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KDE Template">
      <a:majorFont>
        <a:latin typeface="Georgia"/>
        <a:ea typeface=""/>
        <a:cs typeface=""/>
      </a:majorFont>
      <a:minorFont>
        <a:latin typeface="Franklin Gothic Medium"/>
        <a:ea typeface=""/>
        <a:cs typeface="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KDE Template [Read-Only]" id="{2DA63B74-B082-4E81-8FF1-B98BECB1C490}" vid="{94FE2AFD-A738-4965-9B26-B075320AA5C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DE Document" ma:contentTypeID="0x0101001BEB557DBE01834EAB47A683706DCD5B00FDD17A3BECAABE41868B3B40C68096AF" ma:contentTypeVersion="15" ma:contentTypeDescription="" ma:contentTypeScope="" ma:versionID="5f994e601790f8f86420bc29711a0e81">
  <xsd:schema xmlns:xsd="http://www.w3.org/2001/XMLSchema" xmlns:xs="http://www.w3.org/2001/XMLSchema" xmlns:p="http://schemas.microsoft.com/office/2006/metadata/properties" xmlns:ns1="http://schemas.microsoft.com/sharepoint/v3" xmlns:ns2="3a62de7d-ba57-4f43-9dae-9623ba637be0" targetNamespace="http://schemas.microsoft.com/office/2006/metadata/properties" ma:root="true" ma:fieldsID="564883a2f67548393703a301c32941d1" ns1:_="" ns2:_="">
    <xsd:import namespace="http://schemas.microsoft.com/sharepoint/v3"/>
    <xsd:import namespace="3a62de7d-ba57-4f43-9dae-9623ba637be0"/>
    <xsd:element name="properties">
      <xsd:complexType>
        <xsd:sequence>
          <xsd:element name="documentManagement">
            <xsd:complexType>
              <xsd:all>
                <xsd:element ref="ns1:RoutingRuleDescription" minOccurs="0"/>
                <xsd:element ref="ns2:Audience1" minOccurs="0"/>
                <xsd:element ref="ns2:Publication_x0020_Date"/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2" nillable="true" ma:displayName="Description" ma:internalName="RoutingRuleDescription" ma:readOnly="false">
      <xsd:simpleType>
        <xsd:restriction base="dms:Text">
          <xsd:maxLength value="255"/>
        </xsd:restriction>
      </xsd:simpleType>
    </xsd:element>
    <xsd:element name="PublishingStartDate" ma:index="5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6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62de7d-ba57-4f43-9dae-9623ba637be0" elementFormDefault="qualified">
    <xsd:import namespace="http://schemas.microsoft.com/office/2006/documentManagement/types"/>
    <xsd:import namespace="http://schemas.microsoft.com/office/infopath/2007/PartnerControls"/>
    <xsd:element name="Audience1" ma:index="3" nillable="true" ma:displayName="Audience" ma:list="{9f2d68f0-dc6b-4e06-b19d-b8792e70efe6}" ma:internalName="Audience1" ma:showField="Title" ma:web="3a62de7d-ba57-4f43-9dae-9623ba637b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cation_x0020_Date" ma:index="4" ma:displayName="Publication Date" ma:default="[today]" ma:format="DateOnly" ma:internalName="Publication_x0020_Date" ma:readOnly="false">
      <xsd:simpleType>
        <xsd:restriction base="dms:DateTime"/>
      </xsd:simpleType>
    </xsd:element>
    <xsd:element name="_dlc_DocId" ma:index="1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outingRuleDescription xmlns="http://schemas.microsoft.com/sharepoint/v3" xsi:nil="true"/>
    <PublishingExpirationDate xmlns="http://schemas.microsoft.com/sharepoint/v3" xsi:nil="true"/>
    <PublishingStartDate xmlns="http://schemas.microsoft.com/sharepoint/v3" xsi:nil="true"/>
    <Publication_x0020_Date xmlns="3a62de7d-ba57-4f43-9dae-9623ba637be0">2016-09-12T04:00:00+00:00</Publication_x0020_Date>
    <Audience1 xmlns="3a62de7d-ba57-4f43-9dae-9623ba637be0"/>
    <_dlc_DocId xmlns="3a62de7d-ba57-4f43-9dae-9623ba637be0">KYED-254-2063</_dlc_DocId>
    <_dlc_DocIdUrl xmlns="3a62de7d-ba57-4f43-9dae-9623ba637be0">
      <Url>http://education.ky.gov/federal/SCN/_layouts/DocIdRedir.aspx?ID=KYED-254-2063</Url>
      <Description>KYED-254-2063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4EF6A6D7-121A-464C-812C-B5ED45E820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a62de7d-ba57-4f43-9dae-9623ba637b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A485209-582E-41ED-ADDE-A480BA72E8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C23E9A-708A-4488-BC53-5F393D41DE67}">
  <ds:schemaRefs>
    <ds:schemaRef ds:uri="http://www.w3.org/XML/1998/namespace"/>
    <ds:schemaRef ds:uri="http://schemas.openxmlformats.org/package/2006/metadata/core-properties"/>
    <ds:schemaRef ds:uri="cf3aa28c-8d44-408c-a5ca-996a87f6cd59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terms/"/>
    <ds:schemaRef ds:uri="5bc9d522-2386-425a-9f2a-a617cf877ec0"/>
    <ds:schemaRef ds:uri="78e2b29d-1b4d-4e9f-9477-f143619cc5ca"/>
    <ds:schemaRef ds:uri="http://schemas.microsoft.com/office/2006/metadata/properties"/>
    <ds:schemaRef ds:uri="http://purl.org/dc/dcmitype/"/>
    <ds:schemaRef ds:uri="http://schemas.microsoft.com/sharepoint/v3"/>
    <ds:schemaRef ds:uri="3a62de7d-ba57-4f43-9dae-9623ba637be0"/>
  </ds:schemaRefs>
</ds:datastoreItem>
</file>

<file path=customXml/itemProps4.xml><?xml version="1.0" encoding="utf-8"?>
<ds:datastoreItem xmlns:ds="http://schemas.openxmlformats.org/officeDocument/2006/customXml" ds:itemID="{F6AB9961-99E6-4C5C-80C0-CCB30ED9106D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KDE Template</Template>
  <TotalTime>426</TotalTime>
  <Words>229</Words>
  <Application>Microsoft Office PowerPoint</Application>
  <PresentationFormat>Custom</PresentationFormat>
  <Paragraphs>53</Paragraphs>
  <Slides>10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Theme1</vt:lpstr>
      <vt:lpstr>3_Theme1</vt:lpstr>
      <vt:lpstr>Slide 1</vt:lpstr>
      <vt:lpstr>New USDA Meal Pattern Guidelines</vt:lpstr>
      <vt:lpstr>Vegetables and Fruits</vt:lpstr>
      <vt:lpstr>Grains</vt:lpstr>
      <vt:lpstr>Grains</vt:lpstr>
      <vt:lpstr>Grains</vt:lpstr>
      <vt:lpstr>Meat and Meat Alternative </vt:lpstr>
      <vt:lpstr>Fluid Milk</vt:lpstr>
      <vt:lpstr>Food Preparation</vt:lpstr>
      <vt:lpstr>Additional Provisions</vt:lpstr>
    </vt:vector>
  </TitlesOfParts>
  <Company>Kentucky Department of Education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Simpson, Timothy - Division of School and Community Nutrition</dc:creator>
  <cp:lastModifiedBy>Nemours</cp:lastModifiedBy>
  <cp:revision>90</cp:revision>
  <dcterms:created xsi:type="dcterms:W3CDTF">2016-07-21T13:16:19Z</dcterms:created>
  <dcterms:modified xsi:type="dcterms:W3CDTF">2017-03-23T16:52:31Z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0x0101001BEB557DBE01834EAB47A683706DCD5B00FDD17A3BECAABE41868B3B40C68096AF</vt:lpwstr>
  </property>
  <property fmtid="{D5CDD505-2E9C-101B-9397-08002B2CF9AE}" pid="3" name="_dlc_DocIdItemGuid">
    <vt:lpwstr>79918a02-656d-49ff-8d5b-7d5503179fae</vt:lpwstr>
  </property>
</Properties>
</file>