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5" r:id="rId1"/>
  </p:sldMasterIdLst>
  <p:notesMasterIdLst>
    <p:notesMasterId r:id="rId43"/>
  </p:notesMasterIdLst>
  <p:handoutMasterIdLst>
    <p:handoutMasterId r:id="rId44"/>
  </p:handoutMasterIdLst>
  <p:sldIdLst>
    <p:sldId id="951" r:id="rId2"/>
    <p:sldId id="952" r:id="rId3"/>
    <p:sldId id="953" r:id="rId4"/>
    <p:sldId id="1006" r:id="rId5"/>
    <p:sldId id="1008" r:id="rId6"/>
    <p:sldId id="957" r:id="rId7"/>
    <p:sldId id="958" r:id="rId8"/>
    <p:sldId id="959" r:id="rId9"/>
    <p:sldId id="960" r:id="rId10"/>
    <p:sldId id="1014" r:id="rId11"/>
    <p:sldId id="1003" r:id="rId12"/>
    <p:sldId id="1004" r:id="rId13"/>
    <p:sldId id="1010" r:id="rId14"/>
    <p:sldId id="1011" r:id="rId15"/>
    <p:sldId id="1015" r:id="rId16"/>
    <p:sldId id="1018" r:id="rId17"/>
    <p:sldId id="963" r:id="rId18"/>
    <p:sldId id="1019" r:id="rId19"/>
    <p:sldId id="1020" r:id="rId20"/>
    <p:sldId id="993" r:id="rId21"/>
    <p:sldId id="967" r:id="rId22"/>
    <p:sldId id="966" r:id="rId23"/>
    <p:sldId id="968" r:id="rId24"/>
    <p:sldId id="969" r:id="rId25"/>
    <p:sldId id="970" r:id="rId26"/>
    <p:sldId id="971" r:id="rId27"/>
    <p:sldId id="972" r:id="rId28"/>
    <p:sldId id="974" r:id="rId29"/>
    <p:sldId id="975" r:id="rId30"/>
    <p:sldId id="976" r:id="rId31"/>
    <p:sldId id="977" r:id="rId32"/>
    <p:sldId id="978" r:id="rId33"/>
    <p:sldId id="979" r:id="rId34"/>
    <p:sldId id="999" r:id="rId35"/>
    <p:sldId id="1000" r:id="rId36"/>
    <p:sldId id="980" r:id="rId37"/>
    <p:sldId id="985" r:id="rId38"/>
    <p:sldId id="986" r:id="rId39"/>
    <p:sldId id="987" r:id="rId40"/>
    <p:sldId id="991" r:id="rId41"/>
    <p:sldId id="992" r:id="rId42"/>
  </p:sldIdLst>
  <p:sldSz cx="9144000" cy="6858000" type="screen4x3"/>
  <p:notesSz cx="6985000" cy="9271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00"/>
    <a:srgbClr val="EE0000"/>
    <a:srgbClr val="1F487C"/>
    <a:srgbClr val="0033CC"/>
    <a:srgbClr val="9BE1ED"/>
    <a:srgbClr val="213C7B"/>
    <a:srgbClr val="293C83"/>
    <a:srgbClr val="8ADC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8" autoAdjust="0"/>
    <p:restoredTop sz="83304" autoAdjust="0"/>
  </p:normalViewPr>
  <p:slideViewPr>
    <p:cSldViewPr>
      <p:cViewPr>
        <p:scale>
          <a:sx n="100" d="100"/>
          <a:sy n="100" d="100"/>
        </p:scale>
        <p:origin x="-72" y="678"/>
      </p:cViewPr>
      <p:guideLst>
        <p:guide orient="horz" pos="2160"/>
        <p:guide pos="2880"/>
      </p:guideLst>
    </p:cSldViewPr>
  </p:slideViewPr>
  <p:outlineViewPr>
    <p:cViewPr>
      <p:scale>
        <a:sx n="33" d="100"/>
        <a:sy n="33" d="100"/>
      </p:scale>
      <p:origin x="48" y="37392"/>
    </p:cViewPr>
  </p:outlineViewPr>
  <p:notesTextViewPr>
    <p:cViewPr>
      <p:scale>
        <a:sx n="1" d="1"/>
        <a:sy n="1" d="1"/>
      </p:scale>
      <p:origin x="0" y="0"/>
    </p:cViewPr>
  </p:notesTextViewPr>
  <p:sorterViewPr>
    <p:cViewPr>
      <p:scale>
        <a:sx n="70" d="100"/>
        <a:sy n="70" d="100"/>
      </p:scale>
      <p:origin x="0" y="1938"/>
    </p:cViewPr>
  </p:sorterViewPr>
  <p:notesViewPr>
    <p:cSldViewPr>
      <p:cViewPr varScale="1">
        <p:scale>
          <a:sx n="74" d="100"/>
          <a:sy n="74" d="100"/>
        </p:scale>
        <p:origin x="-2076" y="-96"/>
      </p:cViewPr>
      <p:guideLst>
        <p:guide orient="horz" pos="2920"/>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775" cy="463550"/>
          </a:xfrm>
          <a:prstGeom prst="rect">
            <a:avLst/>
          </a:prstGeom>
        </p:spPr>
        <p:txBody>
          <a:bodyPr vert="horz" lIns="92873" tIns="46437" rIns="92873" bIns="4643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7638" y="0"/>
            <a:ext cx="3025775" cy="463550"/>
          </a:xfrm>
          <a:prstGeom prst="rect">
            <a:avLst/>
          </a:prstGeom>
        </p:spPr>
        <p:txBody>
          <a:bodyPr vert="horz" lIns="92873" tIns="46437" rIns="92873" bIns="46437" rtlCol="0"/>
          <a:lstStyle>
            <a:lvl1pPr algn="r" fontAlgn="auto">
              <a:spcBef>
                <a:spcPts val="0"/>
              </a:spcBef>
              <a:spcAft>
                <a:spcPts val="0"/>
              </a:spcAft>
              <a:defRPr sz="1200">
                <a:latin typeface="+mn-lt"/>
                <a:cs typeface="+mn-cs"/>
              </a:defRPr>
            </a:lvl1pPr>
          </a:lstStyle>
          <a:p>
            <a:pPr>
              <a:defRPr/>
            </a:pPr>
            <a:fld id="{B40806CC-3281-41E3-97F2-A87B8C0E8DCF}" type="datetimeFigureOut">
              <a:rPr lang="en-US"/>
              <a:pPr>
                <a:defRPr/>
              </a:pPr>
              <a:t>1/15/2015</a:t>
            </a:fld>
            <a:endParaRPr lang="en-US" dirty="0"/>
          </a:p>
        </p:txBody>
      </p:sp>
      <p:sp>
        <p:nvSpPr>
          <p:cNvPr id="4" name="Footer Placeholder 3"/>
          <p:cNvSpPr>
            <a:spLocks noGrp="1"/>
          </p:cNvSpPr>
          <p:nvPr>
            <p:ph type="ftr" sz="quarter" idx="2"/>
          </p:nvPr>
        </p:nvSpPr>
        <p:spPr>
          <a:xfrm>
            <a:off x="0" y="8805863"/>
            <a:ext cx="3025775" cy="463550"/>
          </a:xfrm>
          <a:prstGeom prst="rect">
            <a:avLst/>
          </a:prstGeom>
        </p:spPr>
        <p:txBody>
          <a:bodyPr vert="horz" lIns="92873" tIns="46437" rIns="92873" bIns="46437"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7638" y="8805863"/>
            <a:ext cx="3025775" cy="463550"/>
          </a:xfrm>
          <a:prstGeom prst="rect">
            <a:avLst/>
          </a:prstGeom>
        </p:spPr>
        <p:txBody>
          <a:bodyPr vert="horz" lIns="92873" tIns="46437" rIns="92873" bIns="46437" rtlCol="0" anchor="b"/>
          <a:lstStyle>
            <a:lvl1pPr algn="r" fontAlgn="auto">
              <a:spcBef>
                <a:spcPts val="0"/>
              </a:spcBef>
              <a:spcAft>
                <a:spcPts val="0"/>
              </a:spcAft>
              <a:defRPr sz="1200">
                <a:latin typeface="+mn-lt"/>
                <a:cs typeface="+mn-cs"/>
              </a:defRPr>
            </a:lvl1pPr>
          </a:lstStyle>
          <a:p>
            <a:pPr>
              <a:defRPr/>
            </a:pPr>
            <a:fld id="{FAC6203A-C876-462E-A4E8-DF1C7AC9DE0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5775" cy="463550"/>
          </a:xfrm>
          <a:prstGeom prst="rect">
            <a:avLst/>
          </a:prstGeom>
        </p:spPr>
        <p:txBody>
          <a:bodyPr vert="horz" lIns="92873" tIns="46437" rIns="92873" bIns="4643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7638" y="0"/>
            <a:ext cx="3025775" cy="463550"/>
          </a:xfrm>
          <a:prstGeom prst="rect">
            <a:avLst/>
          </a:prstGeom>
        </p:spPr>
        <p:txBody>
          <a:bodyPr vert="horz" lIns="92873" tIns="46437" rIns="92873" bIns="46437" rtlCol="0"/>
          <a:lstStyle>
            <a:lvl1pPr algn="r" fontAlgn="auto">
              <a:spcBef>
                <a:spcPts val="0"/>
              </a:spcBef>
              <a:spcAft>
                <a:spcPts val="0"/>
              </a:spcAft>
              <a:defRPr sz="1200">
                <a:latin typeface="+mn-lt"/>
                <a:cs typeface="+mn-cs"/>
              </a:defRPr>
            </a:lvl1pPr>
          </a:lstStyle>
          <a:p>
            <a:pPr>
              <a:defRPr/>
            </a:pPr>
            <a:fld id="{FB64AFB4-B076-4364-B627-F03DEDD6CB70}" type="datetimeFigureOut">
              <a:rPr lang="en-US"/>
              <a:pPr>
                <a:defRPr/>
              </a:pPr>
              <a:t>1/15/2015</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73" tIns="46437" rIns="92873" bIns="46437" rtlCol="0" anchor="ctr"/>
          <a:lstStyle/>
          <a:p>
            <a:pPr lvl="0"/>
            <a:endParaRPr lang="en-US" noProof="0" dirty="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3" tIns="46437" rIns="92873" bIns="4643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63"/>
            <a:ext cx="3025775" cy="463550"/>
          </a:xfrm>
          <a:prstGeom prst="rect">
            <a:avLst/>
          </a:prstGeom>
        </p:spPr>
        <p:txBody>
          <a:bodyPr vert="horz" lIns="92873" tIns="46437" rIns="92873" bIns="4643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7638" y="8805863"/>
            <a:ext cx="3025775" cy="463550"/>
          </a:xfrm>
          <a:prstGeom prst="rect">
            <a:avLst/>
          </a:prstGeom>
        </p:spPr>
        <p:txBody>
          <a:bodyPr vert="horz" lIns="92873" tIns="46437" rIns="92873" bIns="46437" rtlCol="0" anchor="b"/>
          <a:lstStyle>
            <a:lvl1pPr algn="r" fontAlgn="auto">
              <a:spcBef>
                <a:spcPts val="0"/>
              </a:spcBef>
              <a:spcAft>
                <a:spcPts val="0"/>
              </a:spcAft>
              <a:defRPr sz="1200">
                <a:latin typeface="+mn-lt"/>
                <a:cs typeface="+mn-cs"/>
              </a:defRPr>
            </a:lvl1pPr>
          </a:lstStyle>
          <a:p>
            <a:pPr>
              <a:defRPr/>
            </a:pPr>
            <a:fld id="{F4A07E9B-A563-479B-9E36-7C0FD897824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MCCHelp@cdc.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healthykidshealthyfuture.org/home/resources/success.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Notes for trainer:</a:t>
            </a:r>
          </a:p>
          <a:p>
            <a:pPr>
              <a:buFontTx/>
              <a:buChar char="•"/>
            </a:pPr>
            <a:r>
              <a:rPr lang="en-US" smtClean="0"/>
              <a:t>This slide set offers child care and early education providers an in-depth look at LMCC Goal 5: Support Infant Feeding. </a:t>
            </a:r>
          </a:p>
          <a:p>
            <a:pPr>
              <a:buFontTx/>
              <a:buChar char="•"/>
            </a:pPr>
            <a:r>
              <a:rPr lang="en-US" smtClean="0"/>
              <a:t>You can use these slides to train providers. Hold a training on LMCC or integrate LMCC content into existing or new trainings, including in-person and online trainings.</a:t>
            </a:r>
          </a:p>
          <a:p>
            <a:pPr>
              <a:buFontTx/>
              <a:buChar char="•"/>
            </a:pPr>
            <a:r>
              <a:rPr lang="en-US" smtClean="0"/>
              <a:t>Please feel free to adapt the slides for specific needs and audiences, including adding slides from other LMCC slide sets. For example, use the slides from the ‘Introduction to Let’s Move! Child Care’ slide set to show providers how to participate in LMCC.</a:t>
            </a:r>
          </a:p>
          <a:p>
            <a:pPr>
              <a:buFontTx/>
              <a:buChar char="•"/>
            </a:pPr>
            <a:r>
              <a:rPr lang="en-US" smtClean="0"/>
              <a:t>We have included some interactive activities in this module to keep providers engaged and promote learning. Consider including more!</a:t>
            </a:r>
          </a:p>
          <a:p>
            <a:pPr>
              <a:buFontTx/>
              <a:buChar char="•"/>
            </a:pPr>
            <a:r>
              <a:rPr lang="en-US" smtClean="0"/>
              <a:t>Consider adding additional slides that give information on local resources, training opportunities, and contacts for technical assistance.</a:t>
            </a:r>
          </a:p>
          <a:p>
            <a:endParaRPr lang="en-US" smtClean="0"/>
          </a:p>
          <a:p>
            <a:r>
              <a:rPr lang="en-US" smtClean="0"/>
              <a:t>For questions, please email </a:t>
            </a:r>
            <a:r>
              <a:rPr lang="en-US" smtClean="0">
                <a:hlinkClick r:id="rId3"/>
              </a:rPr>
              <a:t>LMCCHelp@cdc.gov</a:t>
            </a:r>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67A49D77-E492-4976-A895-48E4C0688CBF}"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Suggested talking points:</a:t>
            </a:r>
          </a:p>
          <a:p>
            <a:r>
              <a:rPr lang="en-US" smtClean="0"/>
              <a:t>Mothers benefit from breastfeeding too!</a:t>
            </a:r>
          </a:p>
          <a:p>
            <a:endParaRPr lang="en-US" smtClean="0"/>
          </a:p>
          <a:p>
            <a:r>
              <a:rPr lang="en-US" b="1" smtClean="0"/>
              <a:t>Breastfeeding can feel great</a:t>
            </a:r>
            <a:r>
              <a:rPr lang="en-US" smtClean="0"/>
              <a:t> – Physical contact is important to newborns. It can help them feel more secure, warm, and comforted. Mothers can benefit from this closeness, as well. Breastfeeding requires a mother to take some quiet relaxed time to bond. </a:t>
            </a:r>
          </a:p>
          <a:p>
            <a:endParaRPr lang="en-US" smtClean="0"/>
          </a:p>
          <a:p>
            <a:r>
              <a:rPr lang="en-US" b="1" smtClean="0"/>
              <a:t>Breastfeeding can be good for the mother’s health, too</a:t>
            </a:r>
            <a:r>
              <a:rPr lang="en-US" smtClean="0"/>
              <a:t> – Breastfeeding is linked to a lower risk of these health problems in women: </a:t>
            </a:r>
          </a:p>
          <a:p>
            <a:pPr>
              <a:buFontTx/>
              <a:buChar char="•"/>
            </a:pPr>
            <a:r>
              <a:rPr lang="en-US" smtClean="0"/>
              <a:t>Breast cancer</a:t>
            </a:r>
          </a:p>
          <a:p>
            <a:pPr>
              <a:buFontTx/>
              <a:buChar char="•"/>
            </a:pPr>
            <a:r>
              <a:rPr lang="en-US" smtClean="0"/>
              <a:t>Ovarian cancer</a:t>
            </a:r>
          </a:p>
          <a:p>
            <a:pPr>
              <a:buFontTx/>
              <a:buChar char="•"/>
            </a:pPr>
            <a:r>
              <a:rPr lang="en-US" smtClean="0"/>
              <a:t>Type 2 diabetes</a:t>
            </a:r>
          </a:p>
          <a:p>
            <a:pPr>
              <a:buFontTx/>
              <a:buChar char="•"/>
            </a:pPr>
            <a:r>
              <a:rPr lang="en-US" smtClean="0"/>
              <a:t>Postpartum depression</a:t>
            </a:r>
          </a:p>
          <a:p>
            <a:endParaRPr lang="en-US" smtClean="0"/>
          </a:p>
          <a:p>
            <a:r>
              <a:rPr lang="en-US" b="1" smtClean="0"/>
              <a:t>Breastfeeding can save money</a:t>
            </a:r>
            <a:r>
              <a:rPr lang="en-US" smtClean="0"/>
              <a:t> – Formula and feeding supplies can cost well over $1,500 each year, depending on how much a baby eats. Breastfed babies are also sick less often, which can lower health care costs.</a:t>
            </a:r>
          </a:p>
          <a:p>
            <a:endParaRPr lang="en-US" b="1" smtClean="0"/>
          </a:p>
          <a:p>
            <a:r>
              <a:rPr lang="en-US" b="1" smtClean="0"/>
              <a:t>Life can be easier for mothers when they breastfeed</a:t>
            </a:r>
            <a:r>
              <a:rPr lang="en-US" smtClean="0"/>
              <a:t> – Breastfeeding may take a little more effort than formula feeding at first. But it can make life easier once mothers and their babies settle into a good routine. Plus, when you breastfeed, there are no bottles and nipples to sterilize. You do not have to buy, measure, and mix formula. And there are no bottles to warm in the middle of the night! You can satisfy your baby’s hunger right away when breastfeeding.</a:t>
            </a:r>
          </a:p>
          <a:p>
            <a:endParaRPr lang="en-US" smtClean="0"/>
          </a:p>
          <a:p>
            <a:r>
              <a:rPr lang="en-US" b="1" smtClean="0"/>
              <a:t>Mothers miss less work</a:t>
            </a:r>
            <a:r>
              <a:rPr lang="en-US" smtClean="0"/>
              <a:t> – Breastfeeding mothers miss fewer days from work because their infants are sick less often.</a:t>
            </a:r>
          </a:p>
          <a:p>
            <a:endParaRPr lang="en-US" smtClean="0"/>
          </a:p>
          <a:p>
            <a:r>
              <a:rPr lang="en-US" smtClean="0"/>
              <a:t>Notes for trainer:</a:t>
            </a:r>
          </a:p>
          <a:p>
            <a:r>
              <a:rPr lang="en-US" smtClean="0"/>
              <a:t>This information is from: www.womenshealth.gov/Breastfeeding/why-breastfeeding-is-important/ </a:t>
            </a:r>
          </a:p>
        </p:txBody>
      </p:sp>
      <p:sp>
        <p:nvSpPr>
          <p:cNvPr id="4" name="Slide Number Placeholder 3"/>
          <p:cNvSpPr>
            <a:spLocks noGrp="1"/>
          </p:cNvSpPr>
          <p:nvPr>
            <p:ph type="sldNum" sz="quarter" idx="5"/>
          </p:nvPr>
        </p:nvSpPr>
        <p:spPr/>
        <p:txBody>
          <a:bodyPr/>
          <a:lstStyle/>
          <a:p>
            <a:pPr>
              <a:defRPr/>
            </a:pPr>
            <a:fld id="{8171FB97-022A-4DB6-84A9-0822B61E6C7A}"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Suggested Talking Points</a:t>
            </a:r>
          </a:p>
          <a:p>
            <a:r>
              <a:rPr lang="en-US" smtClean="0"/>
              <a:t>Freshly expressed milk can sit safely and hygienically at room temperature for up to 8 hours after expression. </a:t>
            </a:r>
          </a:p>
          <a:p>
            <a:endParaRPr lang="en-US" smtClean="0"/>
          </a:p>
          <a:p>
            <a:r>
              <a:rPr lang="en-US" smtClean="0"/>
              <a:t>Expressed milk, infant formula, and baby food should never be heated in a microwave oven, instead they should be heated in their containers with warm or hot tap water running over them in a sink.</a:t>
            </a:r>
          </a:p>
          <a:p>
            <a:endParaRPr lang="en-US" smtClean="0"/>
          </a:p>
        </p:txBody>
      </p:sp>
      <p:sp>
        <p:nvSpPr>
          <p:cNvPr id="4" name="Slide Number Placeholder 3"/>
          <p:cNvSpPr>
            <a:spLocks noGrp="1"/>
          </p:cNvSpPr>
          <p:nvPr>
            <p:ph type="sldNum" sz="quarter" idx="5"/>
          </p:nvPr>
        </p:nvSpPr>
        <p:spPr/>
        <p:txBody>
          <a:bodyPr/>
          <a:lstStyle/>
          <a:p>
            <a:pPr>
              <a:defRPr/>
            </a:pPr>
            <a:fld id="{9C34D7A8-71C1-48E2-9766-3E49C87A7E3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r>
              <a:rPr lang="en-US" smtClean="0"/>
              <a:t>Suggested Talking Points</a:t>
            </a:r>
          </a:p>
          <a:p>
            <a:r>
              <a:rPr lang="en-US" smtClean="0"/>
              <a:t>Freshly expressed milk can sit safely and hygienically at room temperature for up to 8 hours after expression. </a:t>
            </a:r>
          </a:p>
          <a:p>
            <a:endParaRPr lang="en-US" smtClean="0"/>
          </a:p>
          <a:p>
            <a:r>
              <a:rPr lang="en-US" smtClean="0"/>
              <a:t>Expressed milk, infant formula, and baby food should never be heated in a microwave oven, instead they should be heated in their containers with warm or hot tap water running over them in a sink.</a:t>
            </a:r>
          </a:p>
          <a:p>
            <a:endParaRPr lang="en-US" smtClean="0"/>
          </a:p>
        </p:txBody>
      </p:sp>
      <p:sp>
        <p:nvSpPr>
          <p:cNvPr id="4" name="Slide Number Placeholder 3"/>
          <p:cNvSpPr>
            <a:spLocks noGrp="1"/>
          </p:cNvSpPr>
          <p:nvPr>
            <p:ph type="sldNum" sz="quarter" idx="5"/>
          </p:nvPr>
        </p:nvSpPr>
        <p:spPr/>
        <p:txBody>
          <a:bodyPr/>
          <a:lstStyle/>
          <a:p>
            <a:pPr>
              <a:defRPr/>
            </a:pPr>
            <a:fld id="{3E347BB0-8E4B-41DE-AEF4-FF049BE52B49}"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KATHLEEN</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243D2C92-928F-456C-949F-24C0909A9BA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KATHLEEN</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C807C2A4-9B20-47FB-902F-07940BA16A5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r>
              <a:rPr lang="en-US" smtClean="0"/>
              <a:t>Suggested talking points:</a:t>
            </a:r>
          </a:p>
          <a:p>
            <a:pPr defTabSz="911225"/>
            <a:r>
              <a:rPr lang="en-US" smtClean="0"/>
              <a:t>Note: Not reimbursable if mom breastfeeds or feeds baby herself. </a:t>
            </a:r>
          </a:p>
          <a:p>
            <a:pPr defTabSz="911225"/>
            <a:endParaRPr lang="en-US" smtClean="0"/>
          </a:p>
        </p:txBody>
      </p:sp>
      <p:sp>
        <p:nvSpPr>
          <p:cNvPr id="4" name="Slide Number Placeholder 3"/>
          <p:cNvSpPr>
            <a:spLocks noGrp="1"/>
          </p:cNvSpPr>
          <p:nvPr>
            <p:ph type="sldNum" sz="quarter" idx="5"/>
          </p:nvPr>
        </p:nvSpPr>
        <p:spPr/>
        <p:txBody>
          <a:bodyPr/>
          <a:lstStyle/>
          <a:p>
            <a:pPr>
              <a:defRPr/>
            </a:pPr>
            <a:fld id="{672820DB-3AB7-4640-B871-B25739ACEA42}"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endParaRPr lang="en-US" smtClean="0"/>
          </a:p>
        </p:txBody>
      </p:sp>
      <p:sp>
        <p:nvSpPr>
          <p:cNvPr id="4" name="Slide Number Placeholder 3"/>
          <p:cNvSpPr>
            <a:spLocks noGrp="1"/>
          </p:cNvSpPr>
          <p:nvPr>
            <p:ph type="sldNum" sz="quarter" idx="5"/>
          </p:nvPr>
        </p:nvSpPr>
        <p:spPr/>
        <p:txBody>
          <a:bodyPr/>
          <a:lstStyle/>
          <a:p>
            <a:pPr>
              <a:defRPr/>
            </a:pPr>
            <a:fld id="{3A5527E0-D46D-47D4-B9A7-6988DED78528}"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endParaRPr lang="en-US" smtClean="0"/>
          </a:p>
        </p:txBody>
      </p:sp>
      <p:sp>
        <p:nvSpPr>
          <p:cNvPr id="4" name="Slide Number Placeholder 3"/>
          <p:cNvSpPr>
            <a:spLocks noGrp="1"/>
          </p:cNvSpPr>
          <p:nvPr>
            <p:ph type="sldNum" sz="quarter" idx="5"/>
          </p:nvPr>
        </p:nvSpPr>
        <p:spPr/>
        <p:txBody>
          <a:bodyPr/>
          <a:lstStyle/>
          <a:p>
            <a:pPr>
              <a:defRPr/>
            </a:pPr>
            <a:fld id="{370B02DF-6CD4-40D7-911F-5251350C29F7}"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endParaRPr lang="en-US" smtClean="0"/>
          </a:p>
        </p:txBody>
      </p:sp>
      <p:sp>
        <p:nvSpPr>
          <p:cNvPr id="4" name="Slide Number Placeholder 3"/>
          <p:cNvSpPr>
            <a:spLocks noGrp="1"/>
          </p:cNvSpPr>
          <p:nvPr>
            <p:ph type="sldNum" sz="quarter" idx="5"/>
          </p:nvPr>
        </p:nvSpPr>
        <p:spPr/>
        <p:txBody>
          <a:bodyPr/>
          <a:lstStyle/>
          <a:p>
            <a:pPr>
              <a:defRPr/>
            </a:pPr>
            <a:fld id="{0BDEBAF9-509B-43C8-A3B5-6068FE47BBB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endParaRPr lang="en-US" smtClean="0"/>
          </a:p>
        </p:txBody>
      </p:sp>
      <p:sp>
        <p:nvSpPr>
          <p:cNvPr id="4" name="Slide Number Placeholder 3"/>
          <p:cNvSpPr>
            <a:spLocks noGrp="1"/>
          </p:cNvSpPr>
          <p:nvPr>
            <p:ph type="sldNum" sz="quarter" idx="5"/>
          </p:nvPr>
        </p:nvSpPr>
        <p:spPr/>
        <p:txBody>
          <a:bodyPr/>
          <a:lstStyle/>
          <a:p>
            <a:pPr>
              <a:defRPr/>
            </a:pPr>
            <a:fld id="{A7ADC20E-4285-402C-817D-3B141C13D629}"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EA131B9-C151-4C9A-8571-8F529D46CCEA}"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defTabSz="455613">
              <a:buClr>
                <a:srgbClr val="000000"/>
              </a:buClr>
            </a:pPr>
            <a:r>
              <a:rPr lang="en-US" smtClean="0"/>
              <a:t>Suggested talking points:</a:t>
            </a:r>
          </a:p>
          <a:p>
            <a:pPr defTabSz="455613">
              <a:buClr>
                <a:srgbClr val="000000"/>
              </a:buClr>
            </a:pPr>
            <a:r>
              <a:rPr lang="en-US" smtClean="0"/>
              <a:t>This video is from the Breastfeeding Coalition of Oregon and the Indiana Perinatal Network.</a:t>
            </a:r>
          </a:p>
          <a:p>
            <a:pPr defTabSz="455613"/>
            <a:endParaRPr lang="en-US" smtClean="0"/>
          </a:p>
          <a:p>
            <a:pPr defTabSz="455613"/>
            <a:r>
              <a:rPr lang="en-US" smtClean="0"/>
              <a:t>Notes for trainer:</a:t>
            </a:r>
          </a:p>
          <a:p>
            <a:pPr defTabSz="455613"/>
            <a:r>
              <a:rPr lang="en-US" smtClean="0"/>
              <a:t>Play this video during your training session. The video is ~11 min. </a:t>
            </a:r>
          </a:p>
          <a:p>
            <a:pPr defTabSz="455613"/>
            <a:endParaRPr lang="en-US" smtClean="0"/>
          </a:p>
          <a:p>
            <a:pPr defTabSz="455613"/>
            <a:r>
              <a:rPr lang="en-US" smtClean="0"/>
              <a:t>NOTE: The image on the slide is ONLY an image, not a video. </a:t>
            </a:r>
          </a:p>
          <a:p>
            <a:pPr defTabSz="455613"/>
            <a:endParaRPr lang="en-US" smtClean="0"/>
          </a:p>
          <a:p>
            <a:pPr defTabSz="455613"/>
            <a:r>
              <a:rPr lang="en-US" smtClean="0"/>
              <a:t>If you </a:t>
            </a:r>
            <a:r>
              <a:rPr lang="en-US" i="1" smtClean="0"/>
              <a:t>will have </a:t>
            </a:r>
            <a:r>
              <a:rPr lang="en-US" smtClean="0"/>
              <a:t>internet during your training session, click on the title to show the video.</a:t>
            </a:r>
          </a:p>
          <a:p>
            <a:pPr defTabSz="455613"/>
            <a:endParaRPr lang="en-US" smtClean="0"/>
          </a:p>
          <a:p>
            <a:pPr defTabSz="455613"/>
            <a:r>
              <a:rPr lang="en-US" smtClean="0"/>
              <a:t>If you </a:t>
            </a:r>
            <a:r>
              <a:rPr lang="en-US" i="1" smtClean="0"/>
              <a:t>will not have </a:t>
            </a:r>
            <a:r>
              <a:rPr lang="en-US" smtClean="0"/>
              <a:t>internet during your training session, try embedding the video in your presentation. You can find the video on YouTube at: </a:t>
            </a:r>
            <a:r>
              <a:rPr lang="en-US" smtClean="0">
                <a:solidFill>
                  <a:srgbClr val="FF0000"/>
                </a:solidFill>
                <a:latin typeface="ITC Franklin Gothic Book"/>
              </a:rPr>
              <a:t>www.youtube.com/watch?v=IpDDxnbin7c </a:t>
            </a:r>
            <a:endParaRPr lang="en-US" smtClean="0"/>
          </a:p>
          <a:p>
            <a:pPr defTabSz="455613"/>
            <a:endParaRPr lang="en-US" smtClean="0"/>
          </a:p>
        </p:txBody>
      </p:sp>
      <p:sp>
        <p:nvSpPr>
          <p:cNvPr id="4" name="Slide Number Placeholder 3"/>
          <p:cNvSpPr>
            <a:spLocks noGrp="1"/>
          </p:cNvSpPr>
          <p:nvPr>
            <p:ph type="sldNum" sz="quarter" idx="5"/>
          </p:nvPr>
        </p:nvSpPr>
        <p:spPr/>
        <p:txBody>
          <a:bodyPr/>
          <a:lstStyle/>
          <a:p>
            <a:pPr>
              <a:defRPr/>
            </a:pPr>
            <a:fld id="{76835193-0B61-49DE-87E4-3A289EA07E8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marL="170901" indent="-170901">
              <a:buFont typeface="Arial" pitchFamily="34" charset="0"/>
              <a:buChar char="•"/>
              <a:defRPr/>
            </a:pPr>
            <a:r>
              <a:rPr lang="en-US" dirty="0" smtClean="0"/>
              <a:t>As you heard in the video, there are many ways that programs can support breastfeeding mothers. Today, we’re going to focus on the Let’s Move! Child Care best practice. </a:t>
            </a:r>
          </a:p>
          <a:p>
            <a:pPr marL="170901" indent="-170901">
              <a:buFont typeface="Arial" pitchFamily="34" charset="0"/>
              <a:buChar char="•"/>
              <a:defRPr/>
            </a:pPr>
            <a:r>
              <a:rPr lang="en-US" dirty="0" smtClean="0"/>
              <a:t>Breast milk is like any other food and should not be present in a bathroom. </a:t>
            </a:r>
          </a:p>
          <a:p>
            <a:pPr marL="170901" indent="-170901">
              <a:buFont typeface="Arial" pitchFamily="34" charset="0"/>
              <a:buChar char="•"/>
              <a:defRPr/>
            </a:pPr>
            <a:r>
              <a:rPr lang="en-US" dirty="0" smtClean="0"/>
              <a:t>It’s ideal to both welcome moms who wish to breastfeed in the classroom, and to provide a private space for those who wish to use it. </a:t>
            </a:r>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5E46B428-D5C2-4093-A78B-C3FD18DE3CC9}"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B1CC214-9A96-4E88-83AF-A0FD7BC6B04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Ask providers to think about the challenges to creating a private space for mothers. Ask for volunteers to share some of their challenges with the group. Then, throughout the remainder of the presentation, you can refer back to the challenges they mentioned and give providers tips for overcoming those challenges and point out resources that can help them. </a:t>
            </a:r>
          </a:p>
        </p:txBody>
      </p:sp>
      <p:sp>
        <p:nvSpPr>
          <p:cNvPr id="4" name="Slide Number Placeholder 3"/>
          <p:cNvSpPr>
            <a:spLocks noGrp="1"/>
          </p:cNvSpPr>
          <p:nvPr>
            <p:ph type="sldNum" sz="quarter" idx="5"/>
          </p:nvPr>
        </p:nvSpPr>
        <p:spPr/>
        <p:txBody>
          <a:bodyPr/>
          <a:lstStyle/>
          <a:p>
            <a:pPr>
              <a:defRPr/>
            </a:pPr>
            <a:fld id="{B8D43EEB-1BF1-4279-98A5-5319CEF6BCFC}"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Notes for trainers:</a:t>
            </a:r>
          </a:p>
          <a:p>
            <a:r>
              <a:rPr lang="en-US" smtClean="0"/>
              <a:t>Share this story as an example of how you can create a private space. </a:t>
            </a:r>
          </a:p>
          <a:p>
            <a:endParaRPr lang="en-US" smtClean="0"/>
          </a:p>
          <a:p>
            <a:r>
              <a:rPr lang="en-US" smtClean="0"/>
              <a:t>Here’s what the Early College High School Child Care Center told us about their efforts:</a:t>
            </a:r>
          </a:p>
          <a:p>
            <a:pPr>
              <a:buFontTx/>
              <a:buChar char="•"/>
            </a:pPr>
            <a:r>
              <a:rPr lang="en-US" smtClean="0"/>
              <a:t>Early College High School (ECHS) Child Care Center in Oregon serves infants of teen moms while they attend classes. The center also </a:t>
            </a:r>
          </a:p>
          <a:p>
            <a:r>
              <a:rPr lang="en-US" smtClean="0"/>
              <a:t>serves the children of Salem-Keizer Public Schools district staff.</a:t>
            </a:r>
          </a:p>
          <a:p>
            <a:pPr>
              <a:buFontTx/>
              <a:buChar char="•"/>
            </a:pPr>
            <a:r>
              <a:rPr lang="en-US" smtClean="0"/>
              <a:t>We received funds to create a private breastfeeding space.</a:t>
            </a:r>
          </a:p>
          <a:p>
            <a:pPr>
              <a:buFontTx/>
              <a:buChar char="•"/>
            </a:pPr>
            <a:r>
              <a:rPr lang="en-US" smtClean="0"/>
              <a:t>We decided to turn a large closet into a private room. Here are the before and after photos.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5CE2A596-6D2F-46BE-A0B2-2B78AA4979A3}"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1474">
              <a:defRPr/>
            </a:pPr>
            <a:r>
              <a:rPr lang="en-US" dirty="0"/>
              <a:t>Notes for trainers:</a:t>
            </a:r>
          </a:p>
          <a:p>
            <a:pPr defTabSz="911474">
              <a:defRPr/>
            </a:pPr>
            <a:endParaRPr lang="en-US" dirty="0"/>
          </a:p>
          <a:p>
            <a:pPr defTabSz="911474">
              <a:defRPr/>
            </a:pPr>
            <a:r>
              <a:rPr lang="en-US" dirty="0"/>
              <a:t>More details from ECHS:</a:t>
            </a:r>
          </a:p>
          <a:p>
            <a:pPr marL="170901" indent="-170901" defTabSz="911474">
              <a:buFont typeface="Arial" pitchFamily="34" charset="0"/>
              <a:buChar char="•"/>
              <a:defRPr/>
            </a:pPr>
            <a:r>
              <a:rPr lang="en-US" dirty="0"/>
              <a:t>We evaluated the building space and decided that there was a perfect location that was storing student records and a jumble of discarded items. </a:t>
            </a:r>
          </a:p>
          <a:p>
            <a:pPr marL="170901" indent="-170901" defTabSz="911474">
              <a:buFont typeface="Arial" pitchFamily="34" charset="0"/>
              <a:buChar char="•"/>
              <a:defRPr/>
            </a:pPr>
            <a:r>
              <a:rPr lang="en-US" dirty="0"/>
              <a:t>It only took 1 day to move all the student records down the hall to new file cabinets and to begin the task of cleaning, painting, and purchasing and putting together all the furniture to create the warm and inviting space!</a:t>
            </a:r>
          </a:p>
          <a:p>
            <a:pPr>
              <a:defRPr/>
            </a:pPr>
            <a:endParaRPr lang="en-US" dirty="0"/>
          </a:p>
        </p:txBody>
      </p:sp>
      <p:sp>
        <p:nvSpPr>
          <p:cNvPr id="4" name="Slide Number Placeholder 3"/>
          <p:cNvSpPr>
            <a:spLocks noGrp="1"/>
          </p:cNvSpPr>
          <p:nvPr>
            <p:ph type="sldNum" sz="quarter" idx="5"/>
          </p:nvPr>
        </p:nvSpPr>
        <p:spPr/>
        <p:txBody>
          <a:bodyPr/>
          <a:lstStyle/>
          <a:p>
            <a:pPr>
              <a:defRPr/>
            </a:pPr>
            <a:fld id="{C44F8417-8201-4752-AA54-D4955CBC4ABE}"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1474">
              <a:defRPr/>
            </a:pPr>
            <a:r>
              <a:rPr lang="en-US" dirty="0"/>
              <a:t>Notes for trainers:</a:t>
            </a:r>
          </a:p>
          <a:p>
            <a:pPr defTabSz="911474">
              <a:defRPr/>
            </a:pPr>
            <a:endParaRPr lang="en-US" dirty="0"/>
          </a:p>
          <a:p>
            <a:pPr defTabSz="911474">
              <a:defRPr/>
            </a:pPr>
            <a:r>
              <a:rPr lang="en-US" dirty="0"/>
              <a:t>More details from ECHS:</a:t>
            </a:r>
          </a:p>
          <a:p>
            <a:pPr>
              <a:defRPr/>
            </a:pPr>
            <a:endParaRPr lang="en-US" b="1" dirty="0"/>
          </a:p>
          <a:p>
            <a:pPr>
              <a:defRPr/>
            </a:pPr>
            <a:r>
              <a:rPr lang="en-US" dirty="0"/>
              <a:t>Items purchased:</a:t>
            </a:r>
          </a:p>
          <a:p>
            <a:pPr marL="170901" indent="-170901">
              <a:buFont typeface="Arial" pitchFamily="34" charset="0"/>
              <a:buChar char="•"/>
              <a:defRPr/>
            </a:pPr>
            <a:r>
              <a:rPr lang="en-US" dirty="0"/>
              <a:t>Artwork included a large picture frame. Mothers were encouraged to bring in pictures of themselves with their babies to be included in the frame.</a:t>
            </a:r>
          </a:p>
          <a:p>
            <a:pPr marL="170901" indent="-170901">
              <a:buFont typeface="Arial" pitchFamily="34" charset="0"/>
              <a:buChar char="•"/>
              <a:defRPr/>
            </a:pPr>
            <a:r>
              <a:rPr lang="en-US" dirty="0" err="1"/>
              <a:t>Boppies</a:t>
            </a:r>
            <a:r>
              <a:rPr lang="en-US" dirty="0"/>
              <a:t> and Washable Covers (2)</a:t>
            </a:r>
          </a:p>
          <a:p>
            <a:pPr marL="170901" indent="-170901">
              <a:buFont typeface="Arial" pitchFamily="34" charset="0"/>
              <a:buChar char="•"/>
              <a:defRPr/>
            </a:pPr>
            <a:r>
              <a:rPr lang="en-US" dirty="0"/>
              <a:t>CD Player with soothing sounds CD's</a:t>
            </a:r>
          </a:p>
          <a:p>
            <a:pPr marL="170901" indent="-170901">
              <a:buFont typeface="Arial" pitchFamily="34" charset="0"/>
              <a:buChar char="•"/>
              <a:defRPr/>
            </a:pPr>
            <a:r>
              <a:rPr lang="en-US" dirty="0"/>
              <a:t>Changing Table</a:t>
            </a:r>
          </a:p>
          <a:p>
            <a:pPr marL="170901" indent="-170901">
              <a:buFont typeface="Arial" pitchFamily="34" charset="0"/>
              <a:buChar char="•"/>
              <a:defRPr/>
            </a:pPr>
            <a:r>
              <a:rPr lang="en-US" dirty="0"/>
              <a:t>Clothes Hamper</a:t>
            </a:r>
          </a:p>
          <a:p>
            <a:pPr marL="170901" indent="-170901">
              <a:buFont typeface="Arial" pitchFamily="34" charset="0"/>
              <a:buChar char="•"/>
              <a:defRPr/>
            </a:pPr>
            <a:r>
              <a:rPr lang="en-US" dirty="0"/>
              <a:t>Comfortable Rocking Chair with Cushions</a:t>
            </a:r>
          </a:p>
          <a:p>
            <a:pPr marL="170901" indent="-170901">
              <a:buFont typeface="Arial" pitchFamily="34" charset="0"/>
              <a:buChar char="•"/>
              <a:defRPr/>
            </a:pPr>
            <a:r>
              <a:rPr lang="en-US" dirty="0"/>
              <a:t>Mini Blinds and Curtains</a:t>
            </a:r>
          </a:p>
          <a:p>
            <a:pPr marL="170901" indent="-170901">
              <a:buFont typeface="Arial" pitchFamily="34" charset="0"/>
              <a:buChar char="•"/>
              <a:defRPr/>
            </a:pPr>
            <a:r>
              <a:rPr lang="en-US" dirty="0"/>
              <a:t>Mirror</a:t>
            </a:r>
          </a:p>
          <a:p>
            <a:pPr marL="170901" indent="-170901">
              <a:buFont typeface="Arial" pitchFamily="34" charset="0"/>
              <a:buChar char="•"/>
              <a:defRPr/>
            </a:pPr>
            <a:r>
              <a:rPr lang="en-US" dirty="0"/>
              <a:t>Nursing Pads (disposable)</a:t>
            </a:r>
          </a:p>
          <a:p>
            <a:pPr marL="170901" indent="-170901">
              <a:buFont typeface="Arial" pitchFamily="34" charset="0"/>
              <a:buChar char="•"/>
              <a:defRPr/>
            </a:pPr>
            <a:r>
              <a:rPr lang="en-US" dirty="0"/>
              <a:t>Nursing Stool</a:t>
            </a:r>
          </a:p>
          <a:p>
            <a:pPr marL="170901" indent="-170901">
              <a:buFont typeface="Arial" pitchFamily="34" charset="0"/>
              <a:buChar char="•"/>
              <a:defRPr/>
            </a:pPr>
            <a:r>
              <a:rPr lang="en-US" dirty="0"/>
              <a:t>Paint</a:t>
            </a:r>
          </a:p>
          <a:p>
            <a:pPr marL="170901" indent="-170901">
              <a:buFont typeface="Arial" pitchFamily="34" charset="0"/>
              <a:buChar char="•"/>
              <a:defRPr/>
            </a:pPr>
            <a:r>
              <a:rPr lang="en-US" dirty="0"/>
              <a:t>Receiving Blankets</a:t>
            </a:r>
          </a:p>
          <a:p>
            <a:pPr marL="170901" indent="-170901">
              <a:buFont typeface="Arial" pitchFamily="34" charset="0"/>
              <a:buChar char="•"/>
              <a:defRPr/>
            </a:pPr>
            <a:r>
              <a:rPr lang="en-US" dirty="0"/>
              <a:t>Small Table and Lamp</a:t>
            </a:r>
          </a:p>
          <a:p>
            <a:pPr marL="170901" indent="-170901">
              <a:buFont typeface="Arial" pitchFamily="34" charset="0"/>
              <a:buChar char="•"/>
              <a:defRPr/>
            </a:pPr>
            <a:r>
              <a:rPr lang="en-US" dirty="0"/>
              <a:t>Wall Clock</a:t>
            </a:r>
          </a:p>
          <a:p>
            <a:pPr marL="170901" indent="-170901">
              <a:buFont typeface="Arial" pitchFamily="34" charset="0"/>
              <a:buChar char="•"/>
              <a:defRPr/>
            </a:pPr>
            <a:r>
              <a:rPr lang="en-US" dirty="0"/>
              <a:t>Waste Basket</a:t>
            </a:r>
          </a:p>
          <a:p>
            <a:pPr marL="170901" indent="-170901">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213F651B-12EE-4F24-8C65-0D0C3A15DFEC}"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endParaRPr lang="en-US" smtClean="0"/>
          </a:p>
        </p:txBody>
      </p:sp>
      <p:sp>
        <p:nvSpPr>
          <p:cNvPr id="4" name="Slide Number Placeholder 3"/>
          <p:cNvSpPr>
            <a:spLocks noGrp="1"/>
          </p:cNvSpPr>
          <p:nvPr>
            <p:ph type="sldNum" sz="quarter" idx="5"/>
          </p:nvPr>
        </p:nvSpPr>
        <p:spPr/>
        <p:txBody>
          <a:bodyPr/>
          <a:lstStyle/>
          <a:p>
            <a:pPr>
              <a:defRPr/>
            </a:pPr>
            <a:fld id="{864350B1-39B0-401F-9CA3-B710B648AE7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Notes for trainers:</a:t>
            </a:r>
          </a:p>
          <a:p>
            <a:pPr>
              <a:defRPr/>
            </a:pPr>
            <a:r>
              <a:rPr lang="en-US" dirty="0"/>
              <a:t>Share this story as an example of how you can create a private space. </a:t>
            </a:r>
          </a:p>
          <a:p>
            <a:pPr>
              <a:defRPr/>
            </a:pPr>
            <a:endParaRPr lang="en-US" dirty="0"/>
          </a:p>
          <a:p>
            <a:pPr>
              <a:defRPr/>
            </a:pPr>
            <a:r>
              <a:rPr lang="en-US" dirty="0"/>
              <a:t>Here’s what the Children’s Center told us about their efforts:</a:t>
            </a:r>
          </a:p>
          <a:p>
            <a:pPr marL="170901" indent="-170901">
              <a:buFont typeface="Arial" pitchFamily="34" charset="0"/>
              <a:buChar char="•"/>
              <a:defRPr/>
            </a:pPr>
            <a:r>
              <a:rPr lang="en-US" dirty="0"/>
              <a:t>The U.S. General Services Administration Children’s Center is co-sponsored by the Department of Health and Human Services (HHS) and the Department of Education (ED).</a:t>
            </a:r>
          </a:p>
          <a:p>
            <a:pPr marL="170901" indent="-170901">
              <a:buFont typeface="Arial" pitchFamily="34" charset="0"/>
              <a:buChar char="•"/>
              <a:defRPr/>
            </a:pPr>
            <a:r>
              <a:rPr lang="en-US" dirty="0"/>
              <a:t>At first, Let’s Move! Child Care best practices seemed a little overwhelming or daunting. However, once you start moving through the process, you find that you can accomplish it. We didn’t have a space that was private for breastfeeding or pumping.  What we did have was a corner of the napping area that we could designate, define and promote for breastfeeding and pumping purposes.</a:t>
            </a:r>
          </a:p>
          <a:p>
            <a:pPr marL="170901" indent="-170901">
              <a:buFont typeface="Arial" pitchFamily="34" charset="0"/>
              <a:buChar char="•"/>
              <a:defRPr/>
            </a:pPr>
            <a:r>
              <a:rPr lang="en-US" dirty="0"/>
              <a:t>From the entranceway of the infant suite, you really can’t see over the wall and what is taking place, so it really turned out to be close to private. The blue arrow you see in the slide indicates where the space is. </a:t>
            </a:r>
          </a:p>
          <a:p>
            <a:pPr marL="170901" indent="-170901">
              <a:buFont typeface="Arial" pitchFamily="34" charset="0"/>
              <a:buChar char="•"/>
              <a:defRPr/>
            </a:pPr>
            <a:r>
              <a:rPr lang="en-US" dirty="0"/>
              <a:t>Signage is important, but be sensitive to your families.  We put signage up indicating the napping and nursing area. One of our moms thought we weren’t being accepting by telling her where she had to breastfeed. The staff did a fine job of communicating their acceptance and letting her know that she was free to breastfeed anywhere but if she needed privacy, it was available also. We need to be accepting and supportive because of the service we provide.  </a:t>
            </a:r>
          </a:p>
        </p:txBody>
      </p:sp>
      <p:sp>
        <p:nvSpPr>
          <p:cNvPr id="4" name="Slide Number Placeholder 3"/>
          <p:cNvSpPr>
            <a:spLocks noGrp="1"/>
          </p:cNvSpPr>
          <p:nvPr>
            <p:ph type="sldNum" sz="quarter" idx="5"/>
          </p:nvPr>
        </p:nvSpPr>
        <p:spPr/>
        <p:txBody>
          <a:bodyPr/>
          <a:lstStyle/>
          <a:p>
            <a:pPr>
              <a:defRPr/>
            </a:pPr>
            <a:fld id="{EE61DB25-6A03-45A1-9DD1-21A25C49B01A}"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Notes for trainers:</a:t>
            </a:r>
          </a:p>
          <a:p>
            <a:pPr>
              <a:defRPr/>
            </a:pPr>
            <a:endParaRPr lang="en-US" dirty="0"/>
          </a:p>
          <a:p>
            <a:pPr>
              <a:defRPr/>
            </a:pPr>
            <a:r>
              <a:rPr lang="en-US" dirty="0"/>
              <a:t>More details from the Children’s Center:</a:t>
            </a:r>
          </a:p>
          <a:p>
            <a:pPr marL="170901" indent="-170901">
              <a:buFont typeface="Arial" pitchFamily="34" charset="0"/>
              <a:buChar char="•"/>
              <a:defRPr/>
            </a:pPr>
            <a:r>
              <a:rPr lang="en-US" dirty="0"/>
              <a:t>It’s really helpful to walk through the process with someone else (your trainer/liaison, staff member(s), etc.). Having another set of eyes is a huge help in looking for ideas.</a:t>
            </a:r>
          </a:p>
          <a:p>
            <a:pPr marL="170901" indent="-170901">
              <a:buFont typeface="Arial" pitchFamily="34" charset="0"/>
              <a:buChar char="•"/>
              <a:defRPr/>
            </a:pPr>
            <a:r>
              <a:rPr lang="en-US" dirty="0"/>
              <a:t>In our space, we used approximately 9 items in our little nook (which is really comfy and cozy): glider, pillow, two storage cubes, and small kid’s cupboard left over from an old kitchen set, radio, art work, bulletin board, and flowers. All the items were re-purposed from other areas of the center. Our child care liaison, Pam, was a huge help in selecting items. The electrical outlet was already there. Our cost was in time and creating the space didn’t take much time.</a:t>
            </a:r>
          </a:p>
          <a:p>
            <a:pPr marL="170901" indent="-170901">
              <a:buFont typeface="Arial" pitchFamily="34" charset="0"/>
              <a:buChar char="•"/>
              <a:defRPr/>
            </a:pPr>
            <a:r>
              <a:rPr lang="en-US" dirty="0"/>
              <a:t>One of our moms who’s currently breastfeeding loves the area because it is so comfortable and convenient. She loves the sense of privacy but is still able to hear what’s going on in the room. This is her 2</a:t>
            </a:r>
            <a:r>
              <a:rPr lang="en-US" baseline="30000" dirty="0"/>
              <a:t>nd</a:t>
            </a:r>
            <a:r>
              <a:rPr lang="en-US" dirty="0"/>
              <a:t> child who is in our program, and she says this time is even better because the space is so accommodating.</a:t>
            </a:r>
          </a:p>
          <a:p>
            <a:pPr>
              <a:defRPr/>
            </a:pPr>
            <a:endParaRPr lang="en-US" dirty="0"/>
          </a:p>
        </p:txBody>
      </p:sp>
      <p:sp>
        <p:nvSpPr>
          <p:cNvPr id="4" name="Slide Number Placeholder 3"/>
          <p:cNvSpPr>
            <a:spLocks noGrp="1"/>
          </p:cNvSpPr>
          <p:nvPr>
            <p:ph type="sldNum" sz="quarter" idx="5"/>
          </p:nvPr>
        </p:nvSpPr>
        <p:spPr/>
        <p:txBody>
          <a:bodyPr/>
          <a:lstStyle/>
          <a:p>
            <a:pPr>
              <a:defRPr/>
            </a:pPr>
            <a:fld id="{6F7DB9E8-3854-4A0C-A8DF-77AE6AB3EC90}"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To start, let’s watch a short video on breastfeeding. </a:t>
            </a:r>
          </a:p>
          <a:p>
            <a:endParaRPr lang="en-US" smtClean="0"/>
          </a:p>
          <a:p>
            <a:r>
              <a:rPr lang="en-US" smtClean="0"/>
              <a:t>Notes for trainer:</a:t>
            </a:r>
          </a:p>
          <a:p>
            <a:r>
              <a:rPr lang="en-US" smtClean="0"/>
              <a:t>Play this video during your training session. The video is ~4 min. </a:t>
            </a:r>
          </a:p>
          <a:p>
            <a:endParaRPr lang="en-US" smtClean="0"/>
          </a:p>
          <a:p>
            <a:r>
              <a:rPr lang="en-US" smtClean="0"/>
              <a:t>NOTE: The image on the slide is ONLY an image, not a video. </a:t>
            </a:r>
          </a:p>
          <a:p>
            <a:endParaRPr lang="en-US" smtClean="0"/>
          </a:p>
          <a:p>
            <a:r>
              <a:rPr lang="en-US" smtClean="0"/>
              <a:t>If you </a:t>
            </a:r>
            <a:r>
              <a:rPr lang="en-US" i="1" smtClean="0"/>
              <a:t>will have </a:t>
            </a:r>
            <a:r>
              <a:rPr lang="en-US" smtClean="0"/>
              <a:t>internet during your training session, click on the title to show the video.</a:t>
            </a:r>
          </a:p>
          <a:p>
            <a:endParaRPr lang="en-US" smtClean="0"/>
          </a:p>
          <a:p>
            <a:r>
              <a:rPr lang="en-US" smtClean="0"/>
              <a:t>If you </a:t>
            </a:r>
            <a:r>
              <a:rPr lang="en-US" i="1" smtClean="0"/>
              <a:t>will not have </a:t>
            </a:r>
            <a:r>
              <a:rPr lang="en-US" smtClean="0"/>
              <a:t>internet during your training session, try embedding the video in your presentation. You can find the video on YouTube at: www.youtube.com/watch?v=Zhx-R6p1xAQ</a:t>
            </a:r>
          </a:p>
          <a:p>
            <a:endParaRPr lang="en-US" smtClean="0"/>
          </a:p>
        </p:txBody>
      </p:sp>
      <p:sp>
        <p:nvSpPr>
          <p:cNvPr id="4" name="Slide Number Placeholder 3"/>
          <p:cNvSpPr>
            <a:spLocks noGrp="1"/>
          </p:cNvSpPr>
          <p:nvPr>
            <p:ph type="sldNum" sz="quarter" idx="5"/>
          </p:nvPr>
        </p:nvSpPr>
        <p:spPr/>
        <p:txBody>
          <a:bodyPr/>
          <a:lstStyle/>
          <a:p>
            <a:pPr>
              <a:defRPr/>
            </a:pPr>
            <a:fld id="{265533F5-7337-4AB1-A2B4-661E79B23F87}"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Notes for trainers:</a:t>
            </a:r>
          </a:p>
          <a:p>
            <a:pPr>
              <a:defRPr/>
            </a:pPr>
            <a:r>
              <a:rPr lang="en-US" dirty="0"/>
              <a:t>Share this story as an example of how you can create a private space. </a:t>
            </a:r>
          </a:p>
          <a:p>
            <a:pPr>
              <a:defRPr/>
            </a:pPr>
            <a:endParaRPr lang="en-US" dirty="0"/>
          </a:p>
          <a:p>
            <a:pPr>
              <a:defRPr/>
            </a:pPr>
            <a:r>
              <a:rPr lang="en-US" dirty="0"/>
              <a:t>Here’s what Pam, a U.S. General Services Administration trainer, told us about Suitland Federal CDC’s efforts:</a:t>
            </a:r>
          </a:p>
          <a:p>
            <a:pPr marL="170901" indent="-170901">
              <a:buFont typeface="Arial" pitchFamily="34" charset="0"/>
              <a:buChar char="•"/>
              <a:defRPr/>
            </a:pPr>
            <a:r>
              <a:rPr lang="en-US" dirty="0" smtClean="0"/>
              <a:t>The Suitland Federal CDC had a big challenge with trying to meet the Let’s Move! Child Care best practice for infant feeding. The program did not have a private space in their infant classroom.  As a small facility, they had no extra space. The Director and Assistant already shared an office. And they have many staff members, making the staff lounge unavailable for mothers.</a:t>
            </a:r>
          </a:p>
          <a:p>
            <a:pPr marL="170901" indent="-170901">
              <a:buFont typeface="Arial" pitchFamily="34" charset="0"/>
              <a:buChar char="•"/>
              <a:defRPr/>
            </a:pPr>
            <a:r>
              <a:rPr lang="en-US" dirty="0" smtClean="0"/>
              <a:t>We did a center walk through and found a small corner in the Young Toddler classroom.</a:t>
            </a:r>
            <a:endParaRPr lang="en-US" dirty="0"/>
          </a:p>
        </p:txBody>
      </p:sp>
      <p:sp>
        <p:nvSpPr>
          <p:cNvPr id="4" name="Slide Number Placeholder 3"/>
          <p:cNvSpPr>
            <a:spLocks noGrp="1"/>
          </p:cNvSpPr>
          <p:nvPr>
            <p:ph type="sldNum" sz="quarter" idx="5"/>
          </p:nvPr>
        </p:nvSpPr>
        <p:spPr/>
        <p:txBody>
          <a:bodyPr/>
          <a:lstStyle/>
          <a:p>
            <a:pPr>
              <a:defRPr/>
            </a:pPr>
            <a:fld id="{00028C95-33A5-4EB0-86BA-78270D62689B}"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Notes for trainers:</a:t>
            </a:r>
          </a:p>
          <a:p>
            <a:pPr>
              <a:defRPr/>
            </a:pPr>
            <a:endParaRPr lang="en-US" dirty="0"/>
          </a:p>
          <a:p>
            <a:pPr>
              <a:defRPr/>
            </a:pPr>
            <a:r>
              <a:rPr lang="en-US" dirty="0"/>
              <a:t>More details from Pam:</a:t>
            </a:r>
          </a:p>
          <a:p>
            <a:pPr marL="170901" indent="-170901">
              <a:buFont typeface="Arial" pitchFamily="34" charset="0"/>
              <a:buChar char="•"/>
              <a:defRPr/>
            </a:pPr>
            <a:r>
              <a:rPr lang="en-US" dirty="0"/>
              <a:t>We repurposed items from around the program to create this space. </a:t>
            </a:r>
          </a:p>
          <a:p>
            <a:pPr marL="170901" indent="-170901">
              <a:buFont typeface="Arial" pitchFamily="34" charset="0"/>
              <a:buChar char="•"/>
              <a:defRPr/>
            </a:pPr>
            <a:r>
              <a:rPr lang="en-US" dirty="0"/>
              <a:t>We installed a curtain to create privacy for mothers. </a:t>
            </a: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D085D5C2-AB08-4DBB-B9E4-04D3F4B6E67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a:t>Notes for trainers:</a:t>
            </a:r>
          </a:p>
          <a:p>
            <a:pPr>
              <a:defRPr/>
            </a:pPr>
            <a:r>
              <a:rPr lang="en-US" dirty="0"/>
              <a:t>Share this story as an example of how you can create a private space. </a:t>
            </a:r>
          </a:p>
          <a:p>
            <a:pPr>
              <a:defRPr/>
            </a:pPr>
            <a:endParaRPr lang="en-US" dirty="0"/>
          </a:p>
          <a:p>
            <a:pPr>
              <a:defRPr/>
            </a:pPr>
            <a:r>
              <a:rPr lang="en-US" dirty="0"/>
              <a:t>Here’s what Pam, a U.S. General Services Administration trainer, told us about Federal Children’s Center of Northern VA:</a:t>
            </a:r>
          </a:p>
          <a:p>
            <a:pPr marL="170901" indent="-170901">
              <a:buFont typeface="Arial" pitchFamily="34" charset="0"/>
              <a:buChar char="•"/>
              <a:defRPr/>
            </a:pPr>
            <a:r>
              <a:rPr lang="en-US" dirty="0" smtClean="0"/>
              <a:t>This program used the Asst. Director’s Office, which had a sofa. They used a curtain for the door that is attachable with Velcro. And they have a ‘Please do not disturb’ sign for parents to put up when the area is in use.</a:t>
            </a:r>
          </a:p>
          <a:p>
            <a:pPr marL="170901" indent="-170901">
              <a:buFont typeface="Arial" pitchFamily="34" charset="0"/>
              <a:buChar char="•"/>
              <a:defRPr/>
            </a:pPr>
            <a:r>
              <a:rPr lang="en-US" dirty="0" smtClean="0"/>
              <a:t>This is a low-cost way to create a private space. </a:t>
            </a:r>
            <a:endParaRPr lang="en-US" dirty="0"/>
          </a:p>
        </p:txBody>
      </p:sp>
      <p:sp>
        <p:nvSpPr>
          <p:cNvPr id="4" name="Slide Number Placeholder 3"/>
          <p:cNvSpPr>
            <a:spLocks noGrp="1"/>
          </p:cNvSpPr>
          <p:nvPr>
            <p:ph type="sldNum" sz="quarter" idx="5"/>
          </p:nvPr>
        </p:nvSpPr>
        <p:spPr/>
        <p:txBody>
          <a:bodyPr/>
          <a:lstStyle/>
          <a:p>
            <a:pPr>
              <a:defRPr/>
            </a:pPr>
            <a:fld id="{3443F727-9DF7-4B67-A39D-F7E6DD9FF0DC}"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t>Notes for trainers:</a:t>
            </a:r>
          </a:p>
          <a:p>
            <a:pPr>
              <a:defRPr/>
            </a:pPr>
            <a:r>
              <a:rPr lang="en-US" dirty="0"/>
              <a:t>Share this story as an example of how you can create a private space. </a:t>
            </a:r>
          </a:p>
          <a:p>
            <a:pPr>
              <a:defRPr/>
            </a:pPr>
            <a:endParaRPr lang="en-US" dirty="0"/>
          </a:p>
          <a:p>
            <a:pPr>
              <a:defRPr/>
            </a:pPr>
            <a:r>
              <a:rPr lang="en-US" dirty="0"/>
              <a:t>Here’s what Pam, a U.S. General Services Administration trainer, told us about the Department of Labor CDC’s efforts:</a:t>
            </a:r>
          </a:p>
          <a:p>
            <a:pPr marL="170901" indent="-170901">
              <a:buFont typeface="Arial" pitchFamily="34" charset="0"/>
              <a:buChar char="•"/>
              <a:defRPr/>
            </a:pPr>
            <a:r>
              <a:rPr lang="en-US" dirty="0" smtClean="0"/>
              <a:t>This program had a large Toddler classroom. They built a partition wall and installed a door to create a small private “Mommy Baby Room”. </a:t>
            </a:r>
          </a:p>
        </p:txBody>
      </p:sp>
      <p:sp>
        <p:nvSpPr>
          <p:cNvPr id="4" name="Slide Number Placeholder 3"/>
          <p:cNvSpPr>
            <a:spLocks noGrp="1"/>
          </p:cNvSpPr>
          <p:nvPr>
            <p:ph type="sldNum" sz="quarter" idx="5"/>
          </p:nvPr>
        </p:nvSpPr>
        <p:spPr/>
        <p:txBody>
          <a:bodyPr/>
          <a:lstStyle/>
          <a:p>
            <a:pPr>
              <a:defRPr/>
            </a:pPr>
            <a:fld id="{64C2A74C-397C-4447-92DA-E11EA9869BFF}"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Suggested talking points:</a:t>
            </a:r>
          </a:p>
          <a:p>
            <a:pPr>
              <a:defRPr/>
            </a:pPr>
            <a:r>
              <a:rPr lang="en-US" dirty="0" smtClean="0"/>
              <a:t>What could a private space for breastfeeding mothers look like in your program? Think about where you might create a private space and how you would create the space. Draw what your space could look like?</a:t>
            </a:r>
          </a:p>
          <a:p>
            <a:pPr>
              <a:defRPr/>
            </a:pPr>
            <a:endParaRPr lang="en-US" dirty="0" smtClean="0"/>
          </a:p>
          <a:p>
            <a:pPr>
              <a:defRPr/>
            </a:pPr>
            <a:r>
              <a:rPr lang="en-US" dirty="0" smtClean="0"/>
              <a:t>Notes for trainers:</a:t>
            </a:r>
          </a:p>
          <a:p>
            <a:pPr marL="170901" indent="-170901">
              <a:buFont typeface="Arial" pitchFamily="34" charset="0"/>
              <a:buChar char="•"/>
              <a:defRPr/>
            </a:pPr>
            <a:r>
              <a:rPr lang="en-US" dirty="0" smtClean="0"/>
              <a:t>Pass out pieces of paper and pens, pencils, crayons, or markers.</a:t>
            </a:r>
          </a:p>
          <a:p>
            <a:pPr marL="170901" indent="-170901">
              <a:buFont typeface="Arial" pitchFamily="34" charset="0"/>
              <a:buChar char="•"/>
              <a:defRPr/>
            </a:pPr>
            <a:r>
              <a:rPr lang="en-US" dirty="0" smtClean="0"/>
              <a:t>Encourage providers to think about this question and draw what their space could look like. </a:t>
            </a:r>
          </a:p>
          <a:p>
            <a:pPr marL="170901" indent="-170901">
              <a:buFont typeface="Arial" pitchFamily="34" charset="0"/>
              <a:buChar char="•"/>
              <a:defRPr/>
            </a:pPr>
            <a:r>
              <a:rPr lang="en-US" dirty="0" smtClean="0"/>
              <a:t>Ask providers to share their drawings with the group and talk about their space.</a:t>
            </a:r>
          </a:p>
          <a:p>
            <a:pPr marL="170901" indent="-170901">
              <a:buFont typeface="Arial" pitchFamily="34" charset="0"/>
              <a:buChar char="•"/>
              <a:defRPr/>
            </a:pPr>
            <a:endParaRPr lang="en-US" dirty="0" smtClean="0"/>
          </a:p>
          <a:p>
            <a:pPr marL="170901" indent="-170901">
              <a:buFont typeface="Arial" pitchFamily="34" charset="0"/>
              <a:buChar cha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B3698CB1-EC2C-427E-9CFF-0BF82591AA9C}"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smtClean="0"/>
              <a:t>Suggested talking points:</a:t>
            </a:r>
          </a:p>
          <a:p>
            <a:pPr>
              <a:buFontTx/>
              <a:buChar char="•"/>
            </a:pPr>
            <a:r>
              <a:rPr lang="en-US" smtClean="0"/>
              <a:t>Let’s role play to practice what it will be like talking with families about your new space and your efforts to support breastfeeding. </a:t>
            </a:r>
          </a:p>
          <a:p>
            <a:pPr>
              <a:buFontTx/>
              <a:buChar char="•"/>
            </a:pPr>
            <a:r>
              <a:rPr lang="en-US" smtClean="0"/>
              <a:t>Pair up.</a:t>
            </a:r>
          </a:p>
          <a:p>
            <a:pPr>
              <a:buFontTx/>
              <a:buChar char="•"/>
            </a:pPr>
            <a:r>
              <a:rPr lang="en-US" smtClean="0"/>
              <a:t>Choose which role you want to play – Do you want to be the parent? Or do you want to be the provider?</a:t>
            </a:r>
          </a:p>
          <a:p>
            <a:pPr marL="169863" lvl="1" indent="-169863">
              <a:buFontTx/>
              <a:buChar char="•"/>
            </a:pPr>
            <a:r>
              <a:rPr lang="en-US" smtClean="0"/>
              <a:t>Role play a discussion about breastfeeding (e.g. parent is “interviewing” provider about breastfeeding in the program, provider is interviewing parent about what she needs to breastfeed comfortably on-site) </a:t>
            </a:r>
          </a:p>
          <a:p>
            <a:endParaRPr lang="en-US" smtClean="0"/>
          </a:p>
          <a:p>
            <a:r>
              <a:rPr lang="en-US" smtClean="0"/>
              <a:t>For example, a parent might ask:</a:t>
            </a:r>
          </a:p>
          <a:p>
            <a:r>
              <a:rPr lang="en-US" smtClean="0"/>
              <a:t>How does your program support breastfeeding?</a:t>
            </a:r>
          </a:p>
          <a:p>
            <a:endParaRPr lang="en-US" smtClean="0"/>
          </a:p>
          <a:p>
            <a:r>
              <a:rPr lang="en-US" smtClean="0"/>
              <a:t>For example, a provider might ask:</a:t>
            </a:r>
          </a:p>
          <a:p>
            <a:r>
              <a:rPr lang="en-US" smtClean="0"/>
              <a:t>What do you need to breastfeed comfortably on-site?</a:t>
            </a:r>
          </a:p>
          <a:p>
            <a:endParaRPr lang="en-US" smtClean="0"/>
          </a:p>
        </p:txBody>
      </p:sp>
      <p:sp>
        <p:nvSpPr>
          <p:cNvPr id="4" name="Slide Number Placeholder 3"/>
          <p:cNvSpPr>
            <a:spLocks noGrp="1"/>
          </p:cNvSpPr>
          <p:nvPr>
            <p:ph type="sldNum" sz="quarter" idx="5"/>
          </p:nvPr>
        </p:nvSpPr>
        <p:spPr/>
        <p:txBody>
          <a:bodyPr/>
          <a:lstStyle/>
          <a:p>
            <a:pPr>
              <a:defRPr/>
            </a:pPr>
            <a:fld id="{298EE3D5-95D7-4200-985C-8022BC5115CE}"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Now, I’m going to tell you about how you can find resources and tips on the Let’s Move! Child Care website.</a:t>
            </a:r>
          </a:p>
        </p:txBody>
      </p:sp>
      <p:sp>
        <p:nvSpPr>
          <p:cNvPr id="4" name="Slide Number Placeholder 3"/>
          <p:cNvSpPr>
            <a:spLocks noGrp="1"/>
          </p:cNvSpPr>
          <p:nvPr>
            <p:ph type="sldNum" sz="quarter" idx="5"/>
          </p:nvPr>
        </p:nvSpPr>
        <p:spPr/>
        <p:txBody>
          <a:bodyPr/>
          <a:lstStyle/>
          <a:p>
            <a:pPr>
              <a:defRPr/>
            </a:pPr>
            <a:fld id="{647CF9A8-F077-441E-9655-ED9708FB4ABB}"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1474">
              <a:defRPr/>
            </a:pPr>
            <a:r>
              <a:rPr lang="en-US" dirty="0" smtClean="0"/>
              <a:t>Suggested talking points:</a:t>
            </a:r>
          </a:p>
          <a:p>
            <a:pPr marL="170901" indent="-170901" defTabSz="911474">
              <a:buFont typeface="Arial" pitchFamily="34" charset="0"/>
              <a:buChar char="•"/>
              <a:defRPr/>
            </a:pPr>
            <a:r>
              <a:rPr lang="en-US" dirty="0" smtClean="0"/>
              <a:t>You can watch videos to learn more about supporting breastfeeding mothers in your program. </a:t>
            </a:r>
          </a:p>
          <a:p>
            <a:pPr marL="170901" indent="-170901" defTabSz="911474">
              <a:buFont typeface="Arial" pitchFamily="34" charset="0"/>
              <a:buChar char="•"/>
              <a:defRPr/>
            </a:pPr>
            <a:r>
              <a:rPr lang="en-US" dirty="0" smtClean="0"/>
              <a:t>You can find this poster on breast milk handling tips. Display this poster in your program as a reminder for how to handle breast milk. </a:t>
            </a:r>
          </a:p>
          <a:p>
            <a:pPr>
              <a:defRPr/>
            </a:pPr>
            <a:endParaRPr lang="en-US" dirty="0"/>
          </a:p>
        </p:txBody>
      </p:sp>
      <p:sp>
        <p:nvSpPr>
          <p:cNvPr id="4" name="Slide Number Placeholder 3"/>
          <p:cNvSpPr>
            <a:spLocks noGrp="1"/>
          </p:cNvSpPr>
          <p:nvPr>
            <p:ph type="sldNum" sz="quarter" idx="5"/>
          </p:nvPr>
        </p:nvSpPr>
        <p:spPr/>
        <p:txBody>
          <a:bodyPr/>
          <a:lstStyle/>
          <a:p>
            <a:pPr>
              <a:defRPr/>
            </a:pPr>
            <a:fld id="{64FDA52F-4780-433D-BF55-039B7B57464D}"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defTabSz="911474">
              <a:defRPr/>
            </a:pPr>
            <a:r>
              <a:rPr lang="en-US" dirty="0" smtClean="0"/>
              <a:t>Suggested talking points:</a:t>
            </a:r>
          </a:p>
          <a:p>
            <a:pPr marL="170901" indent="-170901" defTabSz="911474">
              <a:buFont typeface="Arial" pitchFamily="34" charset="0"/>
              <a:buChar char="•"/>
              <a:defRPr/>
            </a:pPr>
            <a:r>
              <a:rPr lang="en-US" dirty="0" smtClean="0"/>
              <a:t>Another example is this resource kit from the Wisconsin Department of Health Services. It focuses on 10 Steps to Breastfeeding Friendly Child Care Centers and provides guidance and resources for providers. One of the steps focuses on providing a comfortable place for mothers to breastfeed or pump their milk in privacy. </a:t>
            </a:r>
          </a:p>
          <a:p>
            <a:pPr marL="170901" indent="-170901" defTabSz="911474">
              <a:buFont typeface="Arial" pitchFamily="34" charset="0"/>
              <a:buChar char="•"/>
              <a:defRPr/>
            </a:pPr>
            <a:r>
              <a:rPr lang="en-US" dirty="0" smtClean="0"/>
              <a:t>As you can see on the right side, the kit includes a useful list of items for furnishing a lactation room – from the essentials to luxurious accommodations. </a:t>
            </a:r>
          </a:p>
        </p:txBody>
      </p:sp>
      <p:sp>
        <p:nvSpPr>
          <p:cNvPr id="4" name="Slide Number Placeholder 3"/>
          <p:cNvSpPr>
            <a:spLocks noGrp="1"/>
          </p:cNvSpPr>
          <p:nvPr>
            <p:ph type="sldNum" sz="quarter" idx="5"/>
          </p:nvPr>
        </p:nvSpPr>
        <p:spPr/>
        <p:txBody>
          <a:bodyPr/>
          <a:lstStyle/>
          <a:p>
            <a:pPr>
              <a:defRPr/>
            </a:pPr>
            <a:fld id="{5265B20E-82A9-4A8D-8059-EDB58C12F399}"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defTabSz="911225"/>
            <a:r>
              <a:rPr lang="en-US" smtClean="0"/>
              <a:t>Suggested talking points:</a:t>
            </a:r>
          </a:p>
          <a:p>
            <a:pPr defTabSz="911225"/>
            <a:r>
              <a:rPr lang="en-US" smtClean="0"/>
              <a:t>There are resources that you can share with mothers. Many of these resources are in English and Spanish, like the articles from KidsHealth that you can see here on the right. </a:t>
            </a:r>
          </a:p>
        </p:txBody>
      </p:sp>
      <p:sp>
        <p:nvSpPr>
          <p:cNvPr id="4" name="Slide Number Placeholder 3"/>
          <p:cNvSpPr>
            <a:spLocks noGrp="1"/>
          </p:cNvSpPr>
          <p:nvPr>
            <p:ph type="sldNum" sz="quarter" idx="5"/>
          </p:nvPr>
        </p:nvSpPr>
        <p:spPr/>
        <p:txBody>
          <a:bodyPr/>
          <a:lstStyle/>
          <a:p>
            <a:pPr>
              <a:defRPr/>
            </a:pPr>
            <a:fld id="{64B422C0-825A-4353-9E25-DF4585C31668}"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9B80A3D-C69C-4F1A-87A1-E4BB567903C3}"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marL="227013" indent="-227013"/>
            <a:r>
              <a:rPr lang="en-US" smtClean="0"/>
              <a:t>Notes for trainer:</a:t>
            </a:r>
          </a:p>
          <a:p>
            <a:pPr marL="227013" indent="-227013"/>
            <a:endParaRPr lang="en-US" smtClean="0"/>
          </a:p>
          <a:p>
            <a:pPr marL="227013" indent="-227013">
              <a:buFontTx/>
              <a:buAutoNum type="arabicParenR"/>
            </a:pPr>
            <a:r>
              <a:rPr lang="en-US" smtClean="0"/>
              <a:t>At the end of the session, pass out pieces of paper or note cards and pens.</a:t>
            </a:r>
          </a:p>
          <a:p>
            <a:pPr marL="227013" indent="-227013">
              <a:buFontTx/>
              <a:buAutoNum type="arabicParenR"/>
            </a:pPr>
            <a:r>
              <a:rPr lang="en-US" smtClean="0"/>
              <a:t>Encourage providers to write down 1 to 3 action steps they will take when they go back to their programs.</a:t>
            </a:r>
          </a:p>
          <a:p>
            <a:pPr marL="227013" indent="-227013">
              <a:buFontTx/>
              <a:buAutoNum type="arabicParenR"/>
            </a:pPr>
            <a:r>
              <a:rPr lang="en-US" smtClean="0"/>
              <a:t>Ask for volunteers to share what they wrote with the larger group.</a:t>
            </a:r>
          </a:p>
          <a:p>
            <a:pPr marL="227013" indent="-227013"/>
            <a:endParaRPr lang="en-US" smtClean="0"/>
          </a:p>
          <a:p>
            <a:pPr marL="227013" indent="-227013"/>
            <a:r>
              <a:rPr lang="en-US" smtClean="0"/>
              <a:t>By identifying clear action steps, providers will be ready to make changes when they return to their programs.</a:t>
            </a:r>
          </a:p>
          <a:p>
            <a:pPr marL="227013" indent="-227013">
              <a:buFontTx/>
              <a:buChar char="•"/>
            </a:pPr>
            <a:endParaRPr lang="en-US" smtClean="0"/>
          </a:p>
        </p:txBody>
      </p:sp>
      <p:sp>
        <p:nvSpPr>
          <p:cNvPr id="4" name="Slide Number Placeholder 3"/>
          <p:cNvSpPr>
            <a:spLocks noGrp="1"/>
          </p:cNvSpPr>
          <p:nvPr>
            <p:ph type="sldNum" sz="quarter" idx="5"/>
          </p:nvPr>
        </p:nvSpPr>
        <p:spPr/>
        <p:txBody>
          <a:bodyPr/>
          <a:lstStyle/>
          <a:p>
            <a:pPr>
              <a:defRPr/>
            </a:pPr>
            <a:fld id="{B88BED5E-3F87-4E35-A954-0358B7D8310B}"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pPr>
            <a:r>
              <a:rPr lang="en-US" smtClean="0"/>
              <a:t>Suggested talking points:</a:t>
            </a:r>
          </a:p>
          <a:p>
            <a:pPr eaLnBrk="1" hangingPunct="1">
              <a:spcBef>
                <a:spcPct val="0"/>
              </a:spcBef>
              <a:buFontTx/>
              <a:buChar char="•"/>
            </a:pPr>
            <a:r>
              <a:rPr lang="en-US" smtClean="0"/>
              <a:t>By signing up, you will get LMCC newsletters with new resources, tips, and the latest updates.</a:t>
            </a:r>
          </a:p>
          <a:p>
            <a:pPr eaLnBrk="1" hangingPunct="1">
              <a:spcBef>
                <a:spcPct val="0"/>
              </a:spcBef>
              <a:buFontTx/>
              <a:buChar char="•"/>
            </a:pPr>
            <a:r>
              <a:rPr lang="en-US" smtClean="0"/>
              <a:t>If you have any questions about LMCC, email LMCC at LMCCHelp@cdc.gov.</a:t>
            </a:r>
          </a:p>
          <a:p>
            <a:pPr eaLnBrk="1" hangingPunct="1">
              <a:spcBef>
                <a:spcPct val="0"/>
              </a:spcBef>
            </a:pPr>
            <a:endParaRPr lang="en-US" smtClean="0"/>
          </a:p>
          <a:p>
            <a:pPr eaLnBrk="1" hangingPunct="1">
              <a:spcBef>
                <a:spcPct val="0"/>
              </a:spcBef>
            </a:pPr>
            <a:r>
              <a:rPr lang="en-US" smtClean="0"/>
              <a:t>Notes for trainers:</a:t>
            </a:r>
          </a:p>
          <a:p>
            <a:pPr eaLnBrk="1" hangingPunct="1">
              <a:spcBef>
                <a:spcPct val="0"/>
              </a:spcBef>
              <a:buFontTx/>
              <a:buChar char="•"/>
            </a:pPr>
            <a:r>
              <a:rPr lang="en-US" smtClean="0"/>
              <a:t>We’d love to hear your success story too! To share your story, go to </a:t>
            </a:r>
            <a:r>
              <a:rPr lang="en-US" smtClean="0">
                <a:solidFill>
                  <a:srgbClr val="604A7B"/>
                </a:solidFill>
                <a:hlinkClick r:id="rId3"/>
              </a:rPr>
              <a:t>www.healthykidshealthyfuture.org/home/resources/success.html</a:t>
            </a:r>
            <a:r>
              <a:rPr lang="en-US" smtClean="0">
                <a:solidFill>
                  <a:srgbClr val="604A7B"/>
                </a:solidFill>
              </a:rPr>
              <a:t> </a:t>
            </a:r>
            <a:r>
              <a:rPr lang="en-US" smtClean="0"/>
              <a:t>and fill out the online form.</a:t>
            </a:r>
          </a:p>
          <a:p>
            <a:pPr eaLnBrk="1" hangingPunct="1">
              <a:spcBef>
                <a:spcPct val="0"/>
              </a:spcBef>
            </a:pPr>
            <a:endParaRPr lang="en-US" smtClean="0"/>
          </a:p>
          <a:p>
            <a:pPr eaLnBrk="1" hangingPunct="1">
              <a:spcBef>
                <a:spcPct val="0"/>
              </a:spcBef>
              <a:buFontTx/>
              <a:buChar char="•"/>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5106C-52FE-4101-83AC-7B4BCC0E4ED7}"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4BAABE13-D4F8-43F8-8FDA-BA28D32A980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Mother’s milk is designed to meet the needs of her infant.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DE11D086-EB50-4801-9DF6-E91CE8C2ACC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Suggested talking points:</a:t>
            </a:r>
          </a:p>
          <a:p>
            <a:r>
              <a:rPr lang="en-US" smtClean="0"/>
              <a:t>This shows a drop of formula and a drop of breast milk. Which one do you think is the human milk?</a:t>
            </a:r>
          </a:p>
          <a:p>
            <a:endParaRPr lang="en-US" smtClean="0"/>
          </a:p>
          <a:p>
            <a:r>
              <a:rPr lang="en-US" smtClean="0"/>
              <a:t>Notes for trainer:</a:t>
            </a:r>
          </a:p>
          <a:p>
            <a:r>
              <a:rPr lang="en-US" smtClean="0"/>
              <a:t>Have providers choose which one they think is the human milk. Then, go to the next slide to give them the answer. </a:t>
            </a:r>
          </a:p>
        </p:txBody>
      </p:sp>
      <p:sp>
        <p:nvSpPr>
          <p:cNvPr id="4" name="Slide Number Placeholder 3"/>
          <p:cNvSpPr>
            <a:spLocks noGrp="1"/>
          </p:cNvSpPr>
          <p:nvPr>
            <p:ph type="sldNum" sz="quarter" idx="5"/>
          </p:nvPr>
        </p:nvSpPr>
        <p:spPr/>
        <p:txBody>
          <a:bodyPr/>
          <a:lstStyle/>
          <a:p>
            <a:pPr>
              <a:defRPr/>
            </a:pPr>
            <a:fld id="{22FCE7CC-2A4F-4E97-94ED-59C82EF7C85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07CFFAC-CD6E-4694-8060-7C4CEBF1D84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Notes for trainer:</a:t>
            </a:r>
          </a:p>
          <a:p>
            <a:r>
              <a:rPr lang="en-US" smtClean="0"/>
              <a:t>For more information, visit: www.womenshealth.gov/Breastfeeding/why-breastfeeding-is-important/ </a:t>
            </a:r>
          </a:p>
        </p:txBody>
      </p:sp>
      <p:sp>
        <p:nvSpPr>
          <p:cNvPr id="4" name="Slide Number Placeholder 3"/>
          <p:cNvSpPr>
            <a:spLocks noGrp="1"/>
          </p:cNvSpPr>
          <p:nvPr>
            <p:ph type="sldNum" sz="quarter" idx="5"/>
          </p:nvPr>
        </p:nvSpPr>
        <p:spPr/>
        <p:txBody>
          <a:bodyPr/>
          <a:lstStyle/>
          <a:p>
            <a:pPr>
              <a:defRPr/>
            </a:pPr>
            <a:fld id="{32980E19-BAA5-47CB-940A-99D6B1675C6F}"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3CBCB452-6CFD-439F-985E-2097FB742D5A}" type="datetimeFigureOut">
              <a:rPr lang="en-US"/>
              <a:pPr>
                <a:defRPr/>
              </a:pPr>
              <a:t>1/15/2015</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rgbClr val="DEF5FA"/>
                </a:solidFill>
                <a:latin typeface="+mn-lt"/>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rgbClr val="DEF5FA"/>
                </a:solidFill>
              </a:defRPr>
            </a:lvl1pPr>
          </a:lstStyle>
          <a:p>
            <a:pPr>
              <a:defRPr/>
            </a:pPr>
            <a:fld id="{44DF9ACE-AF2E-4425-8924-B695AC60C04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A41B853-4319-4651-93A8-220C2AE9A5CD}"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8B6C06B-259D-41E6-AC35-9BEF76E0078A}"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8569843-3F4E-44E8-B7A8-B5778C11360C}" type="datetimeFigureOut">
              <a:rPr lang="en-US"/>
              <a:pPr>
                <a:defRPr/>
              </a:pPr>
              <a:t>1/15/2015</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solidFill>
                  <a:srgbClr val="106485"/>
                </a:solidFill>
                <a:latin typeface="+mn-lt"/>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03103F7E-01BD-4973-A684-6A2FB37CD41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1.pn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6564313" y="304800"/>
            <a:ext cx="2370137" cy="762000"/>
          </a:xfrm>
          <a:prstGeom prst="rect">
            <a:avLst/>
          </a:prstGeom>
          <a:noFill/>
          <a:ln w="9525">
            <a:noFill/>
            <a:miter lim="800000"/>
            <a:headEnd/>
            <a:tailEnd/>
          </a:ln>
        </p:spPr>
      </p:pic>
      <p:sp>
        <p:nvSpPr>
          <p:cNvPr id="5" name="Rectangle 4"/>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cs typeface="+mn-cs"/>
              </a:rPr>
              <a:t>www.HealthyKidsHealthyFuture.org</a:t>
            </a:r>
            <a:endParaRPr lang="en-US" sz="1600">
              <a:solidFill>
                <a:schemeClr val="bg1"/>
              </a:solidFill>
              <a:latin typeface="Tw Cen MT" pitchFamily="34" charset="0"/>
              <a:cs typeface="+mn-cs"/>
            </a:endParaRPr>
          </a:p>
        </p:txBody>
      </p:sp>
      <p:sp>
        <p:nvSpPr>
          <p:cNvPr id="2" name="Title 1"/>
          <p:cNvSpPr>
            <a:spLocks noGrp="1"/>
          </p:cNvSpPr>
          <p:nvPr>
            <p:ph type="title"/>
          </p:nvPr>
        </p:nvSpPr>
        <p:spPr>
          <a:xfrm>
            <a:off x="612648" y="228600"/>
            <a:ext cx="7845552"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B3899D2F-FB0A-4044-A35D-6676A7709E91}" type="datetimeFigureOut">
              <a:rPr lang="en-US"/>
              <a:pPr>
                <a:defRPr/>
              </a:pPr>
              <a:t>1/15/2015</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a:t>www.HealthyKidsHealthyFuture.org</a:t>
            </a:r>
            <a:endParaRPr lang="en-US">
              <a:solidFill>
                <a:srgbClr val="106485"/>
              </a:solidFill>
              <a:latin typeface="+mn-lt"/>
            </a:endParaRPr>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F1C71CCD-EB23-4BCE-A15E-7192E3D3CB65}"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2B741886-4DD1-40DD-96E9-ECD006C9EB59}" type="datetimeFigureOut">
              <a:rPr lang="en-US"/>
              <a:pPr>
                <a:defRPr/>
              </a:pPr>
              <a:t>1/15/2015</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EAAB2E61-589B-4ADC-AD55-86D29D0E5F5D}"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lvl1pPr>
              <a:spcAft>
                <a:spcPts val="600"/>
              </a:spcAft>
              <a:defRPr/>
            </a:lvl1pPr>
            <a:lvl2pPr>
              <a:spcAft>
                <a:spcPts val="6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7"/>
          <p:cNvSpPr>
            <a:spLocks noGrp="1"/>
          </p:cNvSpPr>
          <p:nvPr>
            <p:ph type="dt" sz="half" idx="10"/>
          </p:nvPr>
        </p:nvSpPr>
        <p:spPr/>
        <p:txBody>
          <a:bodyPr rtlCol="0"/>
          <a:lstStyle>
            <a:lvl1pPr>
              <a:defRPr/>
            </a:lvl1pPr>
          </a:lstStyle>
          <a:p>
            <a:pPr>
              <a:defRPr/>
            </a:pPr>
            <a:fld id="{7313747A-FB6C-4A2E-94D8-9C43D769E353}" type="datetimeFigureOut">
              <a:rPr lang="en-US"/>
              <a:pPr>
                <a:defRPr/>
              </a:pPr>
              <a:t>1/15/2015</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20782064-DEC7-48B2-A73D-417490D3832C}"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A67885B9-A3A8-4A18-BCAA-AA57351B4C88}" type="datetimeFigureOut">
              <a:rPr lang="en-US"/>
              <a:pPr>
                <a:defRPr/>
              </a:pPr>
              <a:t>1/15/2015</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429C3F1D-B358-4AE6-8016-39C035973BE5}"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solidFill>
                  <a:srgbClr val="106485"/>
                </a:solidFill>
                <a:latin typeface="+mn-lt"/>
              </a:defRPr>
            </a:lvl1pPr>
          </a:lstStyle>
          <a:p>
            <a:pPr>
              <a:defRPr/>
            </a:pP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5870575" y="1219200"/>
            <a:ext cx="3197225" cy="338138"/>
          </a:xfrm>
          <a:prstGeom prst="rect">
            <a:avLst/>
          </a:prstGeom>
          <a:noFill/>
          <a:ln w="9525">
            <a:noFill/>
            <a:miter lim="800000"/>
            <a:headEnd/>
            <a:tailEnd/>
          </a:ln>
        </p:spPr>
        <p:txBody>
          <a:bodyPr wrap="none">
            <a:spAutoFit/>
          </a:bodyPr>
          <a:lstStyle/>
          <a:p>
            <a:pPr>
              <a:defRPr/>
            </a:pPr>
            <a:r>
              <a:rPr lang="en-US" sz="1600">
                <a:solidFill>
                  <a:schemeClr val="bg1"/>
                </a:solidFill>
                <a:latin typeface="Franklin Gothic Book" pitchFamily="34" charset="0"/>
                <a:cs typeface="+mn-cs"/>
              </a:rPr>
              <a:t>www.HealthyKidsHealthyFuture.org</a:t>
            </a:r>
            <a:endParaRPr lang="en-US" sz="1600">
              <a:solidFill>
                <a:schemeClr val="bg1"/>
              </a:solidFill>
              <a:latin typeface="Tw Cen MT" pitchFamily="34" charset="0"/>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13"/>
          <p:cNvSpPr>
            <a:spLocks noGrp="1"/>
          </p:cNvSpPr>
          <p:nvPr>
            <p:ph type="dt" sz="half" idx="10"/>
          </p:nvPr>
        </p:nvSpPr>
        <p:spPr/>
        <p:txBody>
          <a:bodyPr/>
          <a:lstStyle>
            <a:lvl1pPr>
              <a:defRPr/>
            </a:lvl1pPr>
          </a:lstStyle>
          <a:p>
            <a:pPr>
              <a:defRPr/>
            </a:pPr>
            <a:fld id="{13370229-40EE-47EE-9048-B0B0B47FB449}" type="datetimeFigureOut">
              <a:rPr lang="en-US"/>
              <a:pPr>
                <a:defRPr/>
              </a:pPr>
              <a:t>1/15/2015</a:t>
            </a:fld>
            <a:endParaRPr lang="en-US" dirty="0"/>
          </a:p>
        </p:txBody>
      </p:sp>
      <p:sp>
        <p:nvSpPr>
          <p:cNvPr id="5"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00C3B4C-F3C4-413C-9A71-BB32CA4D3408}"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F9752F7-4D05-4326-99AE-5C05BE0D6E21}" type="datetimeFigureOut">
              <a:rPr lang="en-US"/>
              <a:pPr>
                <a:defRPr/>
              </a:pPr>
              <a:t>1/15/2015</a:t>
            </a:fld>
            <a:endParaRPr lang="en-US" dirty="0"/>
          </a:p>
        </p:txBody>
      </p:sp>
      <p:sp>
        <p:nvSpPr>
          <p:cNvPr id="3"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rgbClr val="106485"/>
                </a:solidFill>
              </a:defRPr>
            </a:lvl1pPr>
          </a:lstStyle>
          <a:p>
            <a:pPr>
              <a:defRPr/>
            </a:pPr>
            <a:fld id="{485F28B6-A7B9-4486-A462-705CFAA378BD}"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BA15810-5141-45AB-B0CE-49891D92112E}" type="datetimeFigureOut">
              <a:rPr lang="en-US"/>
              <a:pPr>
                <a:defRPr/>
              </a:pPr>
              <a:t>1/15/2015</a:t>
            </a:fld>
            <a:endParaRPr lang="en-US" dirty="0"/>
          </a:p>
        </p:txBody>
      </p:sp>
      <p:sp>
        <p:nvSpPr>
          <p:cNvPr id="6" name="Footer Placeholder 2"/>
          <p:cNvSpPr>
            <a:spLocks noGrp="1"/>
          </p:cNvSpPr>
          <p:nvPr>
            <p:ph type="ftr" sz="quarter" idx="11"/>
          </p:nvPr>
        </p:nvSpPr>
        <p:spPr/>
        <p:txBody>
          <a:bodyPr/>
          <a:lstStyle>
            <a:lvl1pPr>
              <a:defRPr>
                <a:solidFill>
                  <a:srgbClr val="106485"/>
                </a:solidFill>
                <a:latin typeface="+mn-lt"/>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ABCA85E-287E-46E2-8572-8136970CFF4F}"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42D07196-A590-4B59-A760-20756A84332A}" type="datetimeFigureOut">
              <a:rPr lang="en-US"/>
              <a:pPr>
                <a:defRPr/>
              </a:pPr>
              <a:t>1/15/2015</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AEE30CFA-46C6-4213-A42C-57B50776897B}"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solidFill>
                  <a:srgbClr val="106485"/>
                </a:solidFill>
                <a:latin typeface="+mn-lt"/>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106485"/>
                </a:solidFill>
                <a:latin typeface="+mn-lt"/>
                <a:cs typeface="+mn-cs"/>
              </a:defRPr>
            </a:lvl1pPr>
          </a:lstStyle>
          <a:p>
            <a:pPr>
              <a:defRPr/>
            </a:pPr>
            <a:fld id="{278C02D7-10F6-4C8C-923E-CD1C5A20EBFD}" type="datetimeFigureOut">
              <a:rPr lang="en-US"/>
              <a:pPr>
                <a:defRPr/>
              </a:pPr>
              <a:t>1/15/2015</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Franklin Gothic Book" pitchFamily="34" charset="0"/>
                <a:cs typeface="+mn-cs"/>
              </a:defRPr>
            </a:lvl1pPr>
          </a:lstStyle>
          <a:p>
            <a:pPr>
              <a:defRPr/>
            </a:pPr>
            <a:r>
              <a:rPr lang="en-US"/>
              <a:t>www.HealthyKidsHealthyFuture.org</a:t>
            </a:r>
            <a:endParaRPr lang="en-US">
              <a:solidFill>
                <a:srgbClr val="106485"/>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260BED0F-A02B-4517-A43F-496098896A8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ransition>
    <p:fade/>
  </p:transition>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IpDDxnbin7c"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http://healthykidshealthyfuture.org/welcome/_jcr_content/center-column-parsys/textimage_5/image.img.png/1308940615591.p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hx-R6p1xAQ"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3" Type="http://schemas.openxmlformats.org/officeDocument/2006/relationships/hyperlink" Target="http://www.healthykidshealthyfuture.org/"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www.healthykidshealthyfuture.org/home/resources/succes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t's Move Child Care icon.jpg"/>
          <p:cNvPicPr>
            <a:picLocks noChangeAspect="1"/>
          </p:cNvPicPr>
          <p:nvPr/>
        </p:nvPicPr>
        <p:blipFill>
          <a:blip r:embed="rId3" cstate="print"/>
          <a:srcRect l="-2353" t="-7320" r="-2352" b="-9628"/>
          <a:stretch>
            <a:fillRect/>
          </a:stretch>
        </p:blipFill>
        <p:spPr>
          <a:xfrm>
            <a:off x="1062038" y="609600"/>
            <a:ext cx="7216775" cy="2590800"/>
          </a:xfrm>
          <a:prstGeom prst="rect">
            <a:avLst/>
          </a:prstGeom>
          <a:solidFill>
            <a:schemeClr val="tx1"/>
          </a:solidFill>
          <a:ln w="76200" cap="sq">
            <a:solidFill>
              <a:schemeClr val="tx2">
                <a:lumMod val="50000"/>
              </a:schemeClr>
            </a:solidFill>
            <a:prstDash val="solid"/>
            <a:miter lim="800000"/>
          </a:ln>
          <a:effectLst>
            <a:outerShdw blurRad="50800" dist="38100" dir="2700000" algn="tl" rotWithShape="0">
              <a:srgbClr val="000000">
                <a:alpha val="43000"/>
              </a:srgbClr>
            </a:outerShdw>
          </a:effectLst>
        </p:spPr>
      </p:pic>
      <p:sp>
        <p:nvSpPr>
          <p:cNvPr id="7" name="Title 1"/>
          <p:cNvSpPr txBox="1">
            <a:spLocks/>
          </p:cNvSpPr>
          <p:nvPr/>
        </p:nvSpPr>
        <p:spPr bwMode="auto">
          <a:xfrm>
            <a:off x="266700" y="3886200"/>
            <a:ext cx="8610600" cy="1066800"/>
          </a:xfrm>
          <a:prstGeom prst="rect">
            <a:avLst/>
          </a:prstGeom>
          <a:noFill/>
          <a:ln w="9525">
            <a:noFill/>
            <a:miter lim="800000"/>
            <a:headEnd/>
            <a:tailEnd/>
          </a:ln>
        </p:spPr>
        <p:txBody>
          <a:bodyPr anchor="b"/>
          <a:lstStyle>
            <a:lvl1pPr algn="l" rtl="0" eaLnBrk="0" fontAlgn="base" hangingPunct="0">
              <a:spcBef>
                <a:spcPct val="0"/>
              </a:spcBef>
              <a:spcAft>
                <a:spcPct val="0"/>
              </a:spcAft>
              <a:defRPr sz="4400" kern="1200" cap="all" baseline="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defRPr/>
            </a:pPr>
            <a:r>
              <a:rPr lang="en-US" sz="4000" dirty="0" smtClean="0"/>
              <a:t/>
            </a:r>
            <a:br>
              <a:rPr lang="en-US" sz="4000" dirty="0" smtClean="0"/>
            </a:br>
            <a:r>
              <a:rPr lang="en-US" sz="4000" dirty="0" smtClean="0"/>
              <a:t>support infant feeding</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Breastfeeding Benefits Mothers</a:t>
            </a:r>
          </a:p>
        </p:txBody>
      </p:sp>
      <p:pic>
        <p:nvPicPr>
          <p:cNvPr id="22531" name="Picture 2"/>
          <p:cNvPicPr>
            <a:picLocks noChangeAspect="1" noChangeArrowheads="1"/>
          </p:cNvPicPr>
          <p:nvPr/>
        </p:nvPicPr>
        <p:blipFill>
          <a:blip r:embed="rId3" cstate="print"/>
          <a:srcRect/>
          <a:stretch>
            <a:fillRect/>
          </a:stretch>
        </p:blipFill>
        <p:spPr bwMode="auto">
          <a:xfrm>
            <a:off x="381000" y="2362200"/>
            <a:ext cx="2495550" cy="2211388"/>
          </a:xfrm>
          <a:prstGeom prst="rect">
            <a:avLst/>
          </a:prstGeom>
          <a:noFill/>
          <a:ln w="9525">
            <a:noFill/>
            <a:miter lim="800000"/>
            <a:headEnd/>
            <a:tailEnd/>
          </a:ln>
        </p:spPr>
      </p:pic>
      <p:sp>
        <p:nvSpPr>
          <p:cNvPr id="22532" name="Content Placeholder 2"/>
          <p:cNvSpPr>
            <a:spLocks noGrp="1"/>
          </p:cNvSpPr>
          <p:nvPr>
            <p:ph sz="quarter" idx="1"/>
          </p:nvPr>
        </p:nvSpPr>
        <p:spPr>
          <a:xfrm>
            <a:off x="3028950" y="1600200"/>
            <a:ext cx="5734050" cy="4953000"/>
          </a:xfrm>
        </p:spPr>
        <p:txBody>
          <a:bodyPr/>
          <a:lstStyle/>
          <a:p>
            <a:pPr>
              <a:lnSpc>
                <a:spcPts val="2600"/>
              </a:lnSpc>
              <a:spcBef>
                <a:spcPct val="0"/>
              </a:spcBef>
              <a:spcAft>
                <a:spcPts val="1200"/>
              </a:spcAft>
            </a:pPr>
            <a:r>
              <a:rPr lang="en-US" sz="2800" smtClean="0"/>
              <a:t>Helps protect moms against things like breast and ovarian cancers and type 2 diabetes</a:t>
            </a:r>
          </a:p>
          <a:p>
            <a:pPr>
              <a:lnSpc>
                <a:spcPts val="2600"/>
              </a:lnSpc>
              <a:spcBef>
                <a:spcPct val="0"/>
              </a:spcBef>
              <a:spcAft>
                <a:spcPts val="1200"/>
              </a:spcAft>
            </a:pPr>
            <a:r>
              <a:rPr lang="en-US" sz="2800" smtClean="0"/>
              <a:t>Helps moms fend off and deal with postpartum depression</a:t>
            </a:r>
          </a:p>
          <a:p>
            <a:pPr>
              <a:lnSpc>
                <a:spcPts val="2600"/>
              </a:lnSpc>
              <a:spcBef>
                <a:spcPct val="0"/>
              </a:spcBef>
              <a:spcAft>
                <a:spcPts val="1200"/>
              </a:spcAft>
            </a:pPr>
            <a:r>
              <a:rPr lang="en-US" sz="2800" smtClean="0"/>
              <a:t>Makes bonding easier and helps mothers stay closely bonded to their babies after going back to work</a:t>
            </a:r>
          </a:p>
          <a:p>
            <a:pPr>
              <a:lnSpc>
                <a:spcPts val="2600"/>
              </a:lnSpc>
              <a:spcBef>
                <a:spcPct val="0"/>
              </a:spcBef>
              <a:spcAft>
                <a:spcPts val="1200"/>
              </a:spcAft>
            </a:pPr>
            <a:r>
              <a:rPr lang="en-US" sz="2800" smtClean="0"/>
              <a:t>Helps mothers be able to be at work instead of taking time off to care for a sick baby</a:t>
            </a:r>
          </a:p>
          <a:p>
            <a:pPr>
              <a:lnSpc>
                <a:spcPts val="2600"/>
              </a:lnSpc>
              <a:spcBef>
                <a:spcPct val="0"/>
              </a:spcBef>
              <a:spcAft>
                <a:spcPts val="1200"/>
              </a:spcAft>
            </a:pPr>
            <a:r>
              <a:rPr lang="en-US" sz="2800" smtClean="0"/>
              <a:t>Saves mothers money – at least ~$1500/year</a:t>
            </a:r>
          </a:p>
          <a:p>
            <a:endParaRPr lang="en-US" sz="280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686800" cy="990600"/>
          </a:xfrm>
        </p:spPr>
        <p:txBody>
          <a:bodyPr/>
          <a:lstStyle/>
          <a:p>
            <a:r>
              <a:rPr lang="en-US" sz="3600" smtClean="0"/>
              <a:t>Expressed Milk = Food Brought From Home</a:t>
            </a:r>
          </a:p>
        </p:txBody>
      </p:sp>
      <p:sp>
        <p:nvSpPr>
          <p:cNvPr id="23555" name="Content Placeholder 2"/>
          <p:cNvSpPr>
            <a:spLocks noGrp="1"/>
          </p:cNvSpPr>
          <p:nvPr>
            <p:ph sz="quarter" idx="1"/>
          </p:nvPr>
        </p:nvSpPr>
        <p:spPr>
          <a:xfrm>
            <a:off x="709613" y="1676400"/>
            <a:ext cx="7824787" cy="4953000"/>
          </a:xfrm>
        </p:spPr>
        <p:txBody>
          <a:bodyPr/>
          <a:lstStyle/>
          <a:p>
            <a:pPr>
              <a:lnSpc>
                <a:spcPts val="3200"/>
              </a:lnSpc>
              <a:spcBef>
                <a:spcPct val="0"/>
              </a:spcBef>
              <a:spcAft>
                <a:spcPts val="1800"/>
              </a:spcAft>
            </a:pPr>
            <a:r>
              <a:rPr lang="en-US" sz="3200" smtClean="0"/>
              <a:t>Follow existing procedures for handling and storing other foods brought from home (such as infant formula and baby foods) when handling and storing expressed milk</a:t>
            </a:r>
            <a:endParaRPr lang="en-US" sz="2800" smtClean="0"/>
          </a:p>
          <a:p>
            <a:pPr lvl="1">
              <a:lnSpc>
                <a:spcPts val="2600"/>
              </a:lnSpc>
              <a:spcBef>
                <a:spcPct val="0"/>
              </a:spcBef>
              <a:spcAft>
                <a:spcPts val="1800"/>
              </a:spcAft>
            </a:pPr>
            <a:r>
              <a:rPr lang="en-US" smtClean="0"/>
              <a:t>Be sure not to waste expressed milk – wasting milk does not support moms who work very hard to collect and provide their milk</a:t>
            </a:r>
          </a:p>
          <a:p>
            <a:pPr lvl="1">
              <a:lnSpc>
                <a:spcPts val="2600"/>
              </a:lnSpc>
              <a:spcBef>
                <a:spcPct val="0"/>
              </a:spcBef>
              <a:spcAft>
                <a:spcPts val="1800"/>
              </a:spcAft>
            </a:pPr>
            <a:r>
              <a:rPr lang="en-US" smtClean="0"/>
              <a:t>No procedures exist for foods brought from home? Follow existing procedures for </a:t>
            </a:r>
            <a:r>
              <a:rPr lang="en-US" i="1" smtClean="0"/>
              <a:t>medications</a:t>
            </a:r>
            <a:r>
              <a:rPr lang="en-US" smtClean="0"/>
              <a:t> brought from home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28600"/>
            <a:ext cx="8229600" cy="990600"/>
          </a:xfrm>
        </p:spPr>
        <p:txBody>
          <a:bodyPr/>
          <a:lstStyle/>
          <a:p>
            <a:pPr>
              <a:lnSpc>
                <a:spcPts val="3600"/>
              </a:lnSpc>
            </a:pPr>
            <a:r>
              <a:rPr lang="en-US" sz="3600" smtClean="0"/>
              <a:t>Appropriate Procedures for Storing, Handling, and Feeding Expressed Milk</a:t>
            </a:r>
          </a:p>
        </p:txBody>
      </p:sp>
      <p:sp>
        <p:nvSpPr>
          <p:cNvPr id="7" name="Content Placeholder 2"/>
          <p:cNvSpPr>
            <a:spLocks noGrp="1"/>
          </p:cNvSpPr>
          <p:nvPr>
            <p:ph sz="quarter" idx="1"/>
          </p:nvPr>
        </p:nvSpPr>
        <p:spPr>
          <a:xfrm>
            <a:off x="533400" y="1524000"/>
            <a:ext cx="8382000" cy="5334000"/>
          </a:xfrm>
        </p:spPr>
        <p:txBody>
          <a:bodyPr/>
          <a:lstStyle/>
          <a:p>
            <a:pPr marL="0" indent="0">
              <a:lnSpc>
                <a:spcPts val="3200"/>
              </a:lnSpc>
              <a:spcBef>
                <a:spcPts val="0"/>
              </a:spcBef>
              <a:spcAft>
                <a:spcPts val="1200"/>
              </a:spcAft>
              <a:buFont typeface="Wingdings" pitchFamily="2" charset="2"/>
              <a:buNone/>
              <a:defRPr/>
            </a:pPr>
            <a:r>
              <a:rPr lang="en-US" sz="3200" i="1" dirty="0" smtClean="0"/>
              <a:t>Storage</a:t>
            </a:r>
            <a:r>
              <a:rPr lang="en-US" sz="3200" dirty="0" smtClean="0"/>
              <a:t>:</a:t>
            </a:r>
          </a:p>
          <a:p>
            <a:pPr>
              <a:lnSpc>
                <a:spcPts val="3200"/>
              </a:lnSpc>
              <a:spcBef>
                <a:spcPts val="0"/>
              </a:spcBef>
              <a:spcAft>
                <a:spcPts val="0"/>
              </a:spcAft>
              <a:defRPr/>
            </a:pPr>
            <a:r>
              <a:rPr lang="en-US" sz="3200" b="1" dirty="0" smtClean="0"/>
              <a:t>Label</a:t>
            </a:r>
            <a:r>
              <a:rPr lang="en-US" sz="3200" dirty="0" smtClean="0"/>
              <a:t> all containers (child’s name, date)</a:t>
            </a:r>
          </a:p>
          <a:p>
            <a:pPr>
              <a:lnSpc>
                <a:spcPts val="3200"/>
              </a:lnSpc>
              <a:spcBef>
                <a:spcPts val="0"/>
              </a:spcBef>
              <a:spcAft>
                <a:spcPts val="2400"/>
              </a:spcAft>
              <a:defRPr/>
            </a:pPr>
            <a:r>
              <a:rPr lang="en-US" sz="3200" b="1" dirty="0" smtClean="0"/>
              <a:t>Organize </a:t>
            </a:r>
            <a:r>
              <a:rPr lang="en-US" sz="3200" dirty="0" smtClean="0"/>
              <a:t>containers (group by child, newest milk in back)</a:t>
            </a:r>
          </a:p>
          <a:p>
            <a:pPr marL="0" indent="0">
              <a:lnSpc>
                <a:spcPts val="3200"/>
              </a:lnSpc>
              <a:spcAft>
                <a:spcPts val="1200"/>
              </a:spcAft>
              <a:buFont typeface="Wingdings" pitchFamily="2" charset="2"/>
              <a:buNone/>
              <a:defRPr/>
            </a:pPr>
            <a:r>
              <a:rPr lang="en-US" sz="3200" i="1" dirty="0" smtClean="0"/>
              <a:t>Handling and Feeding:</a:t>
            </a:r>
          </a:p>
          <a:p>
            <a:pPr>
              <a:lnSpc>
                <a:spcPts val="3200"/>
              </a:lnSpc>
              <a:spcBef>
                <a:spcPts val="0"/>
              </a:spcBef>
              <a:defRPr/>
            </a:pPr>
            <a:r>
              <a:rPr lang="en-US" sz="3200" b="1" dirty="0" smtClean="0"/>
              <a:t>Follow food safety guidelines </a:t>
            </a:r>
            <a:r>
              <a:rPr lang="en-US" sz="3200" dirty="0" smtClean="0"/>
              <a:t>(expressed milk is </a:t>
            </a:r>
            <a:r>
              <a:rPr lang="en-US" sz="3200" b="1" i="1" dirty="0" smtClean="0"/>
              <a:t>FOOD</a:t>
            </a:r>
            <a:r>
              <a:rPr lang="en-US" sz="3200" i="1" dirty="0" smtClean="0"/>
              <a:t>,</a:t>
            </a:r>
            <a:r>
              <a:rPr lang="en-US" sz="3200" b="1" dirty="0" smtClean="0"/>
              <a:t> </a:t>
            </a:r>
            <a:r>
              <a:rPr lang="en-US" sz="3200" i="1" dirty="0" smtClean="0"/>
              <a:t>not hazardous body fluid</a:t>
            </a:r>
            <a:r>
              <a:rPr lang="en-US" sz="3200" dirty="0" smtClean="0"/>
              <a:t>)</a:t>
            </a:r>
            <a:endParaRPr lang="en-US" sz="3200" b="1" dirty="0" smtClean="0"/>
          </a:p>
          <a:p>
            <a:pPr lvl="1">
              <a:lnSpc>
                <a:spcPts val="2600"/>
              </a:lnSpc>
              <a:spcBef>
                <a:spcPts val="0"/>
              </a:spcBef>
              <a:defRPr/>
            </a:pPr>
            <a:r>
              <a:rPr lang="en-US" dirty="0" smtClean="0"/>
              <a:t>Gloves? </a:t>
            </a:r>
            <a:r>
              <a:rPr lang="en-US" i="1" u="sng" dirty="0" smtClean="0"/>
              <a:t>Only if required for </a:t>
            </a:r>
            <a:r>
              <a:rPr lang="en-US" b="1" i="1" u="sng" dirty="0" smtClean="0"/>
              <a:t>food</a:t>
            </a:r>
            <a:r>
              <a:rPr lang="en-US" i="1" u="sng" dirty="0" smtClean="0"/>
              <a:t> handling</a:t>
            </a:r>
            <a:endParaRPr lang="en-US" u="sng" dirty="0" smtClean="0"/>
          </a:p>
          <a:p>
            <a:pPr lvl="1">
              <a:lnSpc>
                <a:spcPts val="2600"/>
              </a:lnSpc>
              <a:spcBef>
                <a:spcPts val="0"/>
              </a:spcBef>
              <a:defRPr/>
            </a:pPr>
            <a:r>
              <a:rPr lang="en-US" dirty="0" smtClean="0"/>
              <a:t>Microwave heating? </a:t>
            </a:r>
            <a:r>
              <a:rPr lang="en-US" i="1" u="sng" dirty="0" smtClean="0"/>
              <a:t>Never microwave </a:t>
            </a:r>
            <a:r>
              <a:rPr lang="en-US" b="1" i="1" u="sng" dirty="0" smtClean="0"/>
              <a:t>any</a:t>
            </a:r>
            <a:r>
              <a:rPr lang="en-US" i="1" u="sng" dirty="0" smtClean="0"/>
              <a:t> infant foods</a:t>
            </a:r>
          </a:p>
          <a:p>
            <a:pPr lvl="1">
              <a:lnSpc>
                <a:spcPts val="2600"/>
              </a:lnSpc>
              <a:spcBef>
                <a:spcPts val="0"/>
              </a:spcBef>
              <a:defRPr/>
            </a:pPr>
            <a:r>
              <a:rPr lang="en-US" dirty="0" smtClean="0"/>
              <a:t>Reheating? </a:t>
            </a:r>
            <a:r>
              <a:rPr lang="en-US" i="1" u="sng" dirty="0" smtClean="0"/>
              <a:t>Never reheat </a:t>
            </a:r>
            <a:r>
              <a:rPr lang="en-US" b="1" i="1" u="sng" dirty="0" smtClean="0"/>
              <a:t>any</a:t>
            </a:r>
            <a:r>
              <a:rPr lang="en-US" i="1" u="sng" dirty="0" smtClean="0"/>
              <a:t> infant foods</a:t>
            </a: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Knowledge Check</a:t>
            </a:r>
          </a:p>
        </p:txBody>
      </p:sp>
      <p:sp>
        <p:nvSpPr>
          <p:cNvPr id="3" name="Content Placeholder 2"/>
          <p:cNvSpPr>
            <a:spLocks noGrp="1"/>
          </p:cNvSpPr>
          <p:nvPr>
            <p:ph sz="quarter" idx="1"/>
          </p:nvPr>
        </p:nvSpPr>
        <p:spPr>
          <a:xfrm>
            <a:off x="685800" y="1524000"/>
            <a:ext cx="7543800" cy="4419600"/>
          </a:xfrm>
        </p:spPr>
        <p:txBody>
          <a:bodyPr/>
          <a:lstStyle/>
          <a:p>
            <a:pPr marL="0" indent="0">
              <a:lnSpc>
                <a:spcPts val="3200"/>
              </a:lnSpc>
              <a:spcBef>
                <a:spcPts val="0"/>
              </a:spcBef>
              <a:buFont typeface="Wingdings" pitchFamily="2" charset="2"/>
              <a:buNone/>
              <a:defRPr/>
            </a:pPr>
            <a:r>
              <a:rPr lang="en-US" sz="3200" dirty="0" smtClean="0"/>
              <a:t>Expressed milk is a hazardous body fluid that requires extra precautions for storage and handling to prevent infection. </a:t>
            </a:r>
          </a:p>
          <a:p>
            <a:pPr marL="3195638">
              <a:lnSpc>
                <a:spcPts val="3200"/>
              </a:lnSpc>
              <a:spcBef>
                <a:spcPts val="0"/>
              </a:spcBef>
              <a:defRPr/>
            </a:pPr>
            <a:r>
              <a:rPr lang="en-US" sz="3200" dirty="0" smtClean="0"/>
              <a:t>TRUE</a:t>
            </a:r>
          </a:p>
          <a:p>
            <a:pPr marL="3195638">
              <a:lnSpc>
                <a:spcPts val="3200"/>
              </a:lnSpc>
              <a:spcBef>
                <a:spcPts val="0"/>
              </a:spcBef>
              <a:defRPr/>
            </a:pPr>
            <a:r>
              <a:rPr lang="en-US" sz="3200" dirty="0" smtClean="0"/>
              <a:t>FALSE</a:t>
            </a:r>
            <a:endParaRPr lang="en-US" sz="3200" dirty="0"/>
          </a:p>
          <a:p>
            <a:pPr algn="ctr">
              <a:defRPr/>
            </a:pPr>
            <a:endParaRPr lang="en-US" sz="3200" dirty="0"/>
          </a:p>
          <a:p>
            <a:pPr algn="ctr">
              <a:defRPr/>
            </a:pPr>
            <a:endParaRPr lang="en-US" dirty="0"/>
          </a:p>
        </p:txBody>
      </p:sp>
      <p:sp>
        <p:nvSpPr>
          <p:cNvPr id="5" name="Slide Number Placeholder 4"/>
          <p:cNvSpPr>
            <a:spLocks noGrp="1"/>
          </p:cNvSpPr>
          <p:nvPr>
            <p:ph type="sldNum" sz="quarter" idx="11"/>
          </p:nvPr>
        </p:nvSpPr>
        <p:spPr/>
        <p:txBody>
          <a:bodyPr>
            <a:normAutofit fontScale="85000" lnSpcReduction="20000"/>
          </a:bodyPr>
          <a:lstStyle/>
          <a:p>
            <a:pPr>
              <a:defRPr/>
            </a:pPr>
            <a:fld id="{9E4C36E3-8A89-449F-A256-48E211F9C06F}" type="slidenum">
              <a:rPr lang="en-US" smtClean="0"/>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Knowledge Check</a:t>
            </a:r>
          </a:p>
        </p:txBody>
      </p:sp>
      <p:sp>
        <p:nvSpPr>
          <p:cNvPr id="3" name="Content Placeholder 2"/>
          <p:cNvSpPr>
            <a:spLocks noGrp="1"/>
          </p:cNvSpPr>
          <p:nvPr>
            <p:ph sz="quarter" idx="1"/>
          </p:nvPr>
        </p:nvSpPr>
        <p:spPr>
          <a:xfrm>
            <a:off x="685800" y="1524000"/>
            <a:ext cx="7543800" cy="4419600"/>
          </a:xfrm>
        </p:spPr>
        <p:txBody>
          <a:bodyPr/>
          <a:lstStyle/>
          <a:p>
            <a:pPr marL="0" indent="0">
              <a:lnSpc>
                <a:spcPts val="3200"/>
              </a:lnSpc>
              <a:spcBef>
                <a:spcPts val="0"/>
              </a:spcBef>
              <a:buFont typeface="Wingdings" pitchFamily="2" charset="2"/>
              <a:buNone/>
              <a:defRPr/>
            </a:pPr>
            <a:r>
              <a:rPr lang="en-US" sz="3200" dirty="0" smtClean="0">
                <a:solidFill>
                  <a:schemeClr val="bg1">
                    <a:lumMod val="50000"/>
                  </a:schemeClr>
                </a:solidFill>
              </a:rPr>
              <a:t>Expressed milk is a hazardous body fluid that requires extra precautions for storage and handling to prevent infection. </a:t>
            </a:r>
          </a:p>
          <a:p>
            <a:pPr marL="3195638">
              <a:lnSpc>
                <a:spcPts val="3200"/>
              </a:lnSpc>
              <a:spcBef>
                <a:spcPts val="0"/>
              </a:spcBef>
              <a:defRPr/>
            </a:pPr>
            <a:r>
              <a:rPr lang="en-US" sz="3200" dirty="0" smtClean="0">
                <a:solidFill>
                  <a:schemeClr val="bg1">
                    <a:lumMod val="50000"/>
                  </a:schemeClr>
                </a:solidFill>
              </a:rPr>
              <a:t>TRUE</a:t>
            </a:r>
          </a:p>
          <a:p>
            <a:pPr marL="3195638">
              <a:lnSpc>
                <a:spcPts val="3200"/>
              </a:lnSpc>
              <a:spcBef>
                <a:spcPts val="0"/>
              </a:spcBef>
              <a:defRPr/>
            </a:pPr>
            <a:r>
              <a:rPr lang="en-US" sz="3200" b="1" dirty="0" smtClean="0">
                <a:solidFill>
                  <a:srgbClr val="EE0000"/>
                </a:solidFill>
              </a:rPr>
              <a:t>FALSE</a:t>
            </a:r>
            <a:endParaRPr lang="en-US" sz="3200" b="1" dirty="0">
              <a:solidFill>
                <a:srgbClr val="EE0000"/>
              </a:solidFill>
            </a:endParaRPr>
          </a:p>
          <a:p>
            <a:pPr algn="ctr">
              <a:defRPr/>
            </a:pPr>
            <a:endParaRPr lang="en-US" sz="3200" dirty="0"/>
          </a:p>
          <a:p>
            <a:pPr algn="ctr">
              <a:defRPr/>
            </a:pPr>
            <a:endParaRPr lang="en-US" dirty="0"/>
          </a:p>
        </p:txBody>
      </p:sp>
      <p:sp>
        <p:nvSpPr>
          <p:cNvPr id="5" name="Slide Number Placeholder 4"/>
          <p:cNvSpPr>
            <a:spLocks noGrp="1"/>
          </p:cNvSpPr>
          <p:nvPr>
            <p:ph type="sldNum" sz="quarter" idx="11"/>
          </p:nvPr>
        </p:nvSpPr>
        <p:spPr/>
        <p:txBody>
          <a:bodyPr>
            <a:normAutofit fontScale="85000" lnSpcReduction="20000"/>
          </a:bodyPr>
          <a:lstStyle/>
          <a:p>
            <a:pPr>
              <a:defRPr/>
            </a:pPr>
            <a:fld id="{6B7E5218-91E6-4780-83E0-8FA1BCCB9967}" type="slidenum">
              <a:rPr lang="en-US" smtClean="0"/>
              <a:pPr>
                <a:defRPr/>
              </a:pPr>
              <a:t>14</a:t>
            </a:fld>
            <a:endParaRPr lang="en-US" dirty="0"/>
          </a:p>
        </p:txBody>
      </p:sp>
      <p:sp>
        <p:nvSpPr>
          <p:cNvPr id="26629" name="Content Placeholder 2"/>
          <p:cNvSpPr txBox="1">
            <a:spLocks/>
          </p:cNvSpPr>
          <p:nvPr/>
        </p:nvSpPr>
        <p:spPr bwMode="auto">
          <a:xfrm>
            <a:off x="495300" y="3810000"/>
            <a:ext cx="8153400" cy="2971800"/>
          </a:xfrm>
          <a:prstGeom prst="rect">
            <a:avLst/>
          </a:prstGeom>
          <a:noFill/>
          <a:ln w="9525">
            <a:solidFill>
              <a:srgbClr val="FF0000"/>
            </a:solidFill>
            <a:miter lim="800000"/>
            <a:headEnd/>
            <a:tailEnd/>
          </a:ln>
        </p:spPr>
        <p:txBody>
          <a:bodyPr/>
          <a:lstStyle/>
          <a:p>
            <a:pPr marL="0" lvl="1" eaLnBrk="0" hangingPunct="0">
              <a:lnSpc>
                <a:spcPts val="2600"/>
              </a:lnSpc>
              <a:spcAft>
                <a:spcPts val="1200"/>
              </a:spcAft>
              <a:buClr>
                <a:schemeClr val="accent1"/>
              </a:buClr>
              <a:buSzPct val="70000"/>
              <a:buFont typeface="Wingdings 2" pitchFamily="18" charset="2"/>
              <a:buNone/>
            </a:pPr>
            <a:r>
              <a:rPr lang="en-US" sz="2800">
                <a:latin typeface="Tw Cen MT"/>
              </a:rPr>
              <a:t>The answer is </a:t>
            </a:r>
            <a:r>
              <a:rPr lang="en-US" sz="2800" b="1">
                <a:solidFill>
                  <a:srgbClr val="FF0000"/>
                </a:solidFill>
                <a:latin typeface="Tw Cen MT"/>
              </a:rPr>
              <a:t>FALSE</a:t>
            </a:r>
            <a:r>
              <a:rPr lang="en-US" sz="2800">
                <a:latin typeface="Tw Cen MT"/>
              </a:rPr>
              <a:t>.</a:t>
            </a:r>
          </a:p>
          <a:p>
            <a:pPr marL="0" lvl="1" eaLnBrk="0" hangingPunct="0">
              <a:lnSpc>
                <a:spcPts val="2600"/>
              </a:lnSpc>
              <a:spcAft>
                <a:spcPts val="1200"/>
              </a:spcAft>
              <a:buClr>
                <a:schemeClr val="accent1"/>
              </a:buClr>
              <a:buSzPct val="70000"/>
              <a:buFont typeface="Wingdings 2" pitchFamily="18" charset="2"/>
              <a:buNone/>
            </a:pPr>
            <a:r>
              <a:rPr lang="en-US" sz="2800">
                <a:latin typeface="Tw Cen MT"/>
              </a:rPr>
              <a:t>Expressed milk is not a hazardous substance, it is a </a:t>
            </a:r>
            <a:r>
              <a:rPr lang="en-US" sz="2800" b="1" i="1" u="sng">
                <a:latin typeface="Tw Cen MT"/>
              </a:rPr>
              <a:t>food</a:t>
            </a:r>
            <a:r>
              <a:rPr lang="en-US" sz="2800">
                <a:latin typeface="Tw Cen MT"/>
              </a:rPr>
              <a:t>.</a:t>
            </a:r>
          </a:p>
          <a:p>
            <a:pPr marL="0" lvl="1" eaLnBrk="0" hangingPunct="0">
              <a:lnSpc>
                <a:spcPts val="2600"/>
              </a:lnSpc>
              <a:spcAft>
                <a:spcPts val="1200"/>
              </a:spcAft>
              <a:buClr>
                <a:schemeClr val="accent1"/>
              </a:buClr>
              <a:buSzPct val="70000"/>
              <a:buFont typeface="Wingdings 2" pitchFamily="18" charset="2"/>
              <a:buNone/>
            </a:pPr>
            <a:r>
              <a:rPr lang="en-US" sz="2800">
                <a:latin typeface="Tw Cen MT"/>
              </a:rPr>
              <a:t>“</a:t>
            </a:r>
            <a:r>
              <a:rPr lang="en-US" sz="2800" i="1">
                <a:latin typeface="Tw Cen MT"/>
              </a:rPr>
              <a:t>Universal precautions</a:t>
            </a:r>
            <a:r>
              <a:rPr lang="en-US" sz="2800">
                <a:latin typeface="Tw Cen MT"/>
              </a:rPr>
              <a:t>” </a:t>
            </a:r>
            <a:r>
              <a:rPr lang="en-US" sz="2800" b="1" i="1" u="sng">
                <a:latin typeface="Tw Cen MT"/>
              </a:rPr>
              <a:t>do not apply</a:t>
            </a:r>
            <a:r>
              <a:rPr lang="en-US" sz="2800">
                <a:latin typeface="Tw Cen MT"/>
              </a:rPr>
              <a:t> to expressed milk.</a:t>
            </a:r>
          </a:p>
          <a:p>
            <a:pPr marL="0" lvl="1" eaLnBrk="0" hangingPunct="0">
              <a:lnSpc>
                <a:spcPts val="2600"/>
              </a:lnSpc>
              <a:spcAft>
                <a:spcPts val="1200"/>
              </a:spcAft>
              <a:buClr>
                <a:schemeClr val="accent1"/>
              </a:buClr>
              <a:buSzPct val="70000"/>
              <a:buFont typeface="Wingdings 2" pitchFamily="18" charset="2"/>
              <a:buNone/>
            </a:pPr>
            <a:r>
              <a:rPr lang="en-US" sz="2800">
                <a:latin typeface="Tw Cen MT"/>
              </a:rPr>
              <a:t>Expressed milk should be stored in refrigerators and freezers appropriate for food storage.</a:t>
            </a:r>
          </a:p>
          <a:p>
            <a:pPr marL="0" lvl="1" eaLnBrk="0" hangingPunct="0">
              <a:lnSpc>
                <a:spcPts val="2600"/>
              </a:lnSpc>
              <a:spcAft>
                <a:spcPts val="1200"/>
              </a:spcAft>
              <a:buClr>
                <a:schemeClr val="accent1"/>
              </a:buClr>
              <a:buSzPct val="70000"/>
              <a:buFont typeface="Wingdings 2" pitchFamily="18" charset="2"/>
              <a:buNone/>
            </a:pPr>
            <a:r>
              <a:rPr lang="en-US" sz="2800">
                <a:latin typeface="Tw Cen MT"/>
              </a:rPr>
              <a:t>Expressed milk may be stored along with any other foods and beverages.</a:t>
            </a:r>
          </a:p>
        </p:txBody>
      </p:sp>
      <p:pic>
        <p:nvPicPr>
          <p:cNvPr id="26630" name="Picture 2" descr="C:\Users\Srk3\AppData\Local\Microsoft\Windows\Temporary Internet Files\Content.IE5\IR4L9I1G\MC900434665[1].wmf"/>
          <p:cNvPicPr>
            <a:picLocks noChangeAspect="1" noChangeArrowheads="1"/>
          </p:cNvPicPr>
          <p:nvPr/>
        </p:nvPicPr>
        <p:blipFill>
          <a:blip r:embed="rId3" cstate="print"/>
          <a:srcRect/>
          <a:stretch>
            <a:fillRect/>
          </a:stretch>
        </p:blipFill>
        <p:spPr bwMode="auto">
          <a:xfrm>
            <a:off x="3617913" y="3200400"/>
            <a:ext cx="496887" cy="45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228600"/>
            <a:ext cx="7467600" cy="990600"/>
          </a:xfrm>
        </p:spPr>
        <p:txBody>
          <a:bodyPr/>
          <a:lstStyle/>
          <a:p>
            <a:r>
              <a:rPr lang="en-US" sz="3600" smtClean="0"/>
              <a:t>Feeding Expressed Milk Benefits YOU as a Care Provider</a:t>
            </a:r>
          </a:p>
        </p:txBody>
      </p:sp>
      <p:sp>
        <p:nvSpPr>
          <p:cNvPr id="8" name="Content Placeholder 2"/>
          <p:cNvSpPr>
            <a:spLocks noGrp="1"/>
          </p:cNvSpPr>
          <p:nvPr>
            <p:ph sz="quarter" idx="1"/>
          </p:nvPr>
        </p:nvSpPr>
        <p:spPr>
          <a:xfrm>
            <a:off x="685800" y="1676400"/>
            <a:ext cx="5638800" cy="4191000"/>
          </a:xfrm>
        </p:spPr>
        <p:txBody>
          <a:bodyPr/>
          <a:lstStyle/>
          <a:p>
            <a:pPr>
              <a:spcBef>
                <a:spcPts val="0"/>
              </a:spcBef>
              <a:defRPr/>
            </a:pPr>
            <a:r>
              <a:rPr lang="en-US" sz="3200" dirty="0" smtClean="0"/>
              <a:t>Expressed milk </a:t>
            </a:r>
            <a:r>
              <a:rPr lang="en-US" sz="3200" dirty="0"/>
              <a:t>is </a:t>
            </a:r>
            <a:r>
              <a:rPr lang="en-US" sz="3200" dirty="0" smtClean="0"/>
              <a:t>reimbursable!</a:t>
            </a:r>
          </a:p>
          <a:p>
            <a:pPr lvl="1">
              <a:lnSpc>
                <a:spcPts val="2400"/>
              </a:lnSpc>
              <a:spcBef>
                <a:spcPts val="0"/>
              </a:spcBef>
              <a:spcAft>
                <a:spcPts val="1200"/>
              </a:spcAft>
              <a:defRPr/>
            </a:pPr>
            <a:r>
              <a:rPr lang="en-US" u="sng" dirty="0" smtClean="0"/>
              <a:t>When fed by a care provider</a:t>
            </a:r>
            <a:r>
              <a:rPr lang="en-US" dirty="0" smtClean="0"/>
              <a:t>, expressed milk is reimbursable for infants as part </a:t>
            </a:r>
            <a:r>
              <a:rPr lang="en-US" dirty="0"/>
              <a:t>of the </a:t>
            </a:r>
            <a:r>
              <a:rPr lang="en-US" dirty="0" smtClean="0"/>
              <a:t>Child and Adult Care Food Program (CACFP) </a:t>
            </a:r>
            <a:r>
              <a:rPr lang="en-US" dirty="0"/>
              <a:t>meal </a:t>
            </a:r>
            <a:r>
              <a:rPr lang="en-US" dirty="0" smtClean="0"/>
              <a:t>pattern</a:t>
            </a:r>
          </a:p>
          <a:p>
            <a:pPr>
              <a:spcBef>
                <a:spcPts val="0"/>
              </a:spcBef>
              <a:defRPr/>
            </a:pPr>
            <a:r>
              <a:rPr lang="en-US" sz="3200" dirty="0" smtClean="0"/>
              <a:t>Expressed milk is free!</a:t>
            </a:r>
          </a:p>
          <a:p>
            <a:pPr lvl="1">
              <a:lnSpc>
                <a:spcPts val="2400"/>
              </a:lnSpc>
              <a:spcBef>
                <a:spcPts val="0"/>
              </a:spcBef>
              <a:defRPr/>
            </a:pPr>
            <a:r>
              <a:rPr lang="en-US" u="sng" dirty="0" smtClean="0"/>
              <a:t>Mothers provide their milk to you</a:t>
            </a:r>
            <a:r>
              <a:rPr lang="en-US" dirty="0" smtClean="0"/>
              <a:t>. Nothing for you to buy; more money in your pocket. </a:t>
            </a:r>
          </a:p>
          <a:p>
            <a:pPr marL="366713" lvl="1" indent="0">
              <a:spcBef>
                <a:spcPts val="0"/>
              </a:spcBef>
              <a:spcAft>
                <a:spcPts val="1200"/>
              </a:spcAft>
              <a:buFont typeface="Wingdings 2" pitchFamily="18" charset="2"/>
              <a:buNone/>
              <a:defRPr/>
            </a:pPr>
            <a:endParaRPr lang="en-US" sz="2800" dirty="0" smtClean="0"/>
          </a:p>
        </p:txBody>
      </p:sp>
      <p:pic>
        <p:nvPicPr>
          <p:cNvPr id="27652" name="Picture 2" descr="C:\Documents and Settings\kdupont\Desktop\R114-Angela+Garza-01.jpg"/>
          <p:cNvPicPr>
            <a:picLocks noChangeAspect="1" noChangeArrowheads="1"/>
          </p:cNvPicPr>
          <p:nvPr/>
        </p:nvPicPr>
        <p:blipFill>
          <a:blip r:embed="rId3" cstate="print"/>
          <a:srcRect/>
          <a:stretch>
            <a:fillRect/>
          </a:stretch>
        </p:blipFill>
        <p:spPr bwMode="auto">
          <a:xfrm>
            <a:off x="6507163" y="2286000"/>
            <a:ext cx="2084387" cy="3140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28600"/>
            <a:ext cx="9144000" cy="990600"/>
          </a:xfrm>
        </p:spPr>
        <p:txBody>
          <a:bodyPr/>
          <a:lstStyle/>
          <a:p>
            <a:pPr algn="ctr"/>
            <a:r>
              <a:rPr lang="en-US" smtClean="0"/>
              <a:t>How to Know a Mom is Breastfeeding</a:t>
            </a:r>
          </a:p>
        </p:txBody>
      </p:sp>
      <p:sp>
        <p:nvSpPr>
          <p:cNvPr id="28675" name="Content Placeholder 2"/>
          <p:cNvSpPr>
            <a:spLocks noGrp="1"/>
          </p:cNvSpPr>
          <p:nvPr>
            <p:ph sz="quarter" idx="1"/>
          </p:nvPr>
        </p:nvSpPr>
        <p:spPr>
          <a:xfrm>
            <a:off x="723900" y="1524000"/>
            <a:ext cx="8115300" cy="5334000"/>
          </a:xfrm>
        </p:spPr>
        <p:txBody>
          <a:bodyPr/>
          <a:lstStyle/>
          <a:p>
            <a:pPr>
              <a:lnSpc>
                <a:spcPts val="3000"/>
              </a:lnSpc>
              <a:spcBef>
                <a:spcPct val="0"/>
              </a:spcBef>
              <a:spcAft>
                <a:spcPts val="1200"/>
              </a:spcAft>
            </a:pPr>
            <a:r>
              <a:rPr lang="en-US" sz="3200" smtClean="0"/>
              <a:t>You can’t tell if she’s breastfeeding just by how she looks – all kinds of moms breastfeed!</a:t>
            </a:r>
          </a:p>
          <a:p>
            <a:pPr lvl="1">
              <a:lnSpc>
                <a:spcPts val="2600"/>
              </a:lnSpc>
              <a:spcBef>
                <a:spcPct val="0"/>
              </a:spcBef>
              <a:spcAft>
                <a:spcPts val="1200"/>
              </a:spcAft>
            </a:pPr>
            <a:r>
              <a:rPr lang="en-US" sz="2800" smtClean="0"/>
              <a:t>Every race/ethnicity</a:t>
            </a:r>
          </a:p>
          <a:p>
            <a:pPr lvl="1">
              <a:lnSpc>
                <a:spcPts val="2600"/>
              </a:lnSpc>
              <a:spcBef>
                <a:spcPct val="0"/>
              </a:spcBef>
              <a:spcAft>
                <a:spcPts val="1200"/>
              </a:spcAft>
            </a:pPr>
            <a:r>
              <a:rPr lang="en-US" sz="2800" smtClean="0"/>
              <a:t>Single, married, divorced, poor, rich, young, old, hippie, conservative, gay, straight</a:t>
            </a:r>
          </a:p>
          <a:p>
            <a:pPr lvl="1">
              <a:lnSpc>
                <a:spcPts val="2600"/>
              </a:lnSpc>
              <a:spcBef>
                <a:spcPct val="0"/>
              </a:spcBef>
              <a:spcAft>
                <a:spcPts val="1200"/>
              </a:spcAft>
            </a:pPr>
            <a:r>
              <a:rPr lang="en-US" sz="2800" smtClean="0"/>
              <a:t>From/in big cities, the middle of nowhere, the Deep South, far Out West, way Up North, Back East, and every country in the world</a:t>
            </a:r>
          </a:p>
          <a:p>
            <a:pPr lvl="1">
              <a:lnSpc>
                <a:spcPts val="2600"/>
              </a:lnSpc>
              <a:spcBef>
                <a:spcPct val="0"/>
              </a:spcBef>
              <a:spcAft>
                <a:spcPts val="1200"/>
              </a:spcAft>
            </a:pPr>
            <a:r>
              <a:rPr lang="en-US" sz="2800" smtClean="0"/>
              <a:t>Never finished school, in school, hated school, loved school, have no degree, have multiple degrees</a:t>
            </a:r>
          </a:p>
          <a:p>
            <a:pPr lvl="1">
              <a:lnSpc>
                <a:spcPts val="2600"/>
              </a:lnSpc>
              <a:spcBef>
                <a:spcPct val="0"/>
              </a:spcBef>
              <a:spcAft>
                <a:spcPts val="1200"/>
              </a:spcAft>
            </a:pPr>
            <a:r>
              <a:rPr lang="en-US" sz="2800" smtClean="0"/>
              <a:t>Work in cars, restaurants, schools, fields, hospitals, jails, banks, airplanes, ships, governments, offices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Why Do Moms Need Your Support?</a:t>
            </a:r>
          </a:p>
        </p:txBody>
      </p:sp>
      <p:sp>
        <p:nvSpPr>
          <p:cNvPr id="29699" name="Content Placeholder 2"/>
          <p:cNvSpPr>
            <a:spLocks noGrp="1"/>
          </p:cNvSpPr>
          <p:nvPr>
            <p:ph sz="quarter" idx="1"/>
          </p:nvPr>
        </p:nvSpPr>
        <p:spPr>
          <a:xfrm>
            <a:off x="609600" y="1676400"/>
            <a:ext cx="7772400" cy="4572000"/>
          </a:xfrm>
        </p:spPr>
        <p:txBody>
          <a:bodyPr/>
          <a:lstStyle/>
          <a:p>
            <a:r>
              <a:rPr lang="en-US" sz="3600" smtClean="0"/>
              <a:t>81% of moms desire to breastfeed </a:t>
            </a:r>
          </a:p>
          <a:p>
            <a:r>
              <a:rPr lang="en-US" sz="3600" smtClean="0"/>
              <a:t>60% of moms do not meet their breastfeeding goals    </a:t>
            </a:r>
          </a:p>
          <a:p>
            <a:r>
              <a:rPr lang="en-US" sz="3600" smtClean="0"/>
              <a:t>Returning to work is the primary reason for ending breastfeeding </a:t>
            </a:r>
          </a:p>
          <a:p>
            <a:r>
              <a:rPr lang="en-US" sz="3600" smtClean="0"/>
              <a:t>Shorter duration if baby is in an early care and education environment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28600"/>
            <a:ext cx="9144000" cy="990600"/>
          </a:xfrm>
        </p:spPr>
        <p:txBody>
          <a:bodyPr/>
          <a:lstStyle/>
          <a:p>
            <a:pPr algn="ctr"/>
            <a:r>
              <a:rPr lang="en-US" smtClean="0"/>
              <a:t>Why Do Moms Need Your Support?</a:t>
            </a:r>
          </a:p>
        </p:txBody>
      </p:sp>
      <p:sp>
        <p:nvSpPr>
          <p:cNvPr id="5" name="Content Placeholder 2"/>
          <p:cNvSpPr>
            <a:spLocks noGrp="1"/>
          </p:cNvSpPr>
          <p:nvPr>
            <p:ph sz="quarter" idx="1"/>
          </p:nvPr>
        </p:nvSpPr>
        <p:spPr>
          <a:xfrm>
            <a:off x="457200" y="1524000"/>
            <a:ext cx="8229600" cy="5257800"/>
          </a:xfrm>
        </p:spPr>
        <p:txBody>
          <a:bodyPr/>
          <a:lstStyle/>
          <a:p>
            <a:pPr>
              <a:lnSpc>
                <a:spcPts val="2400"/>
              </a:lnSpc>
              <a:spcBef>
                <a:spcPts val="0"/>
              </a:spcBef>
              <a:defRPr/>
            </a:pPr>
            <a:r>
              <a:rPr lang="en-US" sz="2800" dirty="0" smtClean="0"/>
              <a:t>Most moms </a:t>
            </a:r>
            <a:r>
              <a:rPr lang="en-US" sz="2800" i="1" dirty="0" smtClean="0"/>
              <a:t>want </a:t>
            </a:r>
            <a:r>
              <a:rPr lang="en-US" sz="2800" dirty="0" smtClean="0"/>
              <a:t>to breastfeed – you might be the only champion around.</a:t>
            </a:r>
          </a:p>
          <a:p>
            <a:pPr lvl="1">
              <a:lnSpc>
                <a:spcPts val="2200"/>
              </a:lnSpc>
              <a:spcBef>
                <a:spcPts val="0"/>
              </a:spcBef>
              <a:defRPr/>
            </a:pPr>
            <a:r>
              <a:rPr lang="en-US" sz="2400" dirty="0" smtClean="0"/>
              <a:t>Some families don’t support moms who want to breastfeed.</a:t>
            </a:r>
          </a:p>
          <a:p>
            <a:pPr lvl="1">
              <a:lnSpc>
                <a:spcPts val="2200"/>
              </a:lnSpc>
              <a:spcBef>
                <a:spcPts val="0"/>
              </a:spcBef>
              <a:defRPr/>
            </a:pPr>
            <a:r>
              <a:rPr lang="en-US" sz="2400" dirty="0" smtClean="0"/>
              <a:t>Some hospitals do things when the baby is born that make breastfeeding harder than it needs to be.</a:t>
            </a:r>
          </a:p>
          <a:p>
            <a:pPr lvl="1">
              <a:lnSpc>
                <a:spcPts val="2200"/>
              </a:lnSpc>
              <a:spcBef>
                <a:spcPts val="0"/>
              </a:spcBef>
              <a:defRPr/>
            </a:pPr>
            <a:r>
              <a:rPr lang="en-US" sz="2400" dirty="0" smtClean="0"/>
              <a:t>Some employers don’t want moms to breastfeed/express milk.</a:t>
            </a:r>
          </a:p>
          <a:p>
            <a:pPr lvl="1">
              <a:lnSpc>
                <a:spcPts val="2200"/>
              </a:lnSpc>
              <a:spcBef>
                <a:spcPts val="0"/>
              </a:spcBef>
              <a:spcAft>
                <a:spcPts val="1200"/>
              </a:spcAft>
              <a:defRPr/>
            </a:pPr>
            <a:r>
              <a:rPr lang="en-US" sz="2400" dirty="0" smtClean="0"/>
              <a:t>Some jobs make it hard to keep breastfeeding.</a:t>
            </a:r>
          </a:p>
          <a:p>
            <a:pPr>
              <a:lnSpc>
                <a:spcPts val="2600"/>
              </a:lnSpc>
              <a:spcBef>
                <a:spcPts val="0"/>
              </a:spcBef>
              <a:defRPr/>
            </a:pPr>
            <a:r>
              <a:rPr lang="en-US" sz="2800" dirty="0" smtClean="0"/>
              <a:t>Most </a:t>
            </a:r>
            <a:r>
              <a:rPr lang="en-US" sz="2800" dirty="0"/>
              <a:t>moms </a:t>
            </a:r>
            <a:r>
              <a:rPr lang="en-US" sz="2800" i="1" dirty="0" smtClean="0"/>
              <a:t>worry</a:t>
            </a:r>
            <a:r>
              <a:rPr lang="en-US" sz="2800" dirty="0" smtClean="0"/>
              <a:t> about breastfeeding – you might be the </a:t>
            </a:r>
            <a:r>
              <a:rPr lang="en-US" sz="2800" i="1" dirty="0"/>
              <a:t>only</a:t>
            </a:r>
            <a:r>
              <a:rPr lang="en-US" sz="2800" dirty="0"/>
              <a:t> </a:t>
            </a:r>
            <a:r>
              <a:rPr lang="en-US" sz="2800" dirty="0" smtClean="0"/>
              <a:t>reassuring voice.</a:t>
            </a:r>
          </a:p>
          <a:p>
            <a:pPr lvl="1">
              <a:lnSpc>
                <a:spcPts val="2200"/>
              </a:lnSpc>
              <a:spcBef>
                <a:spcPts val="0"/>
              </a:spcBef>
              <a:defRPr/>
            </a:pPr>
            <a:r>
              <a:rPr lang="en-US" sz="2400" dirty="0" smtClean="0"/>
              <a:t>Most worry whether there’s enough milk and many struggle to express enough milk for you.</a:t>
            </a:r>
          </a:p>
          <a:p>
            <a:pPr lvl="1">
              <a:lnSpc>
                <a:spcPts val="2200"/>
              </a:lnSpc>
              <a:spcBef>
                <a:spcPts val="0"/>
              </a:spcBef>
              <a:spcAft>
                <a:spcPts val="1200"/>
              </a:spcAft>
              <a:defRPr/>
            </a:pPr>
            <a:r>
              <a:rPr lang="en-US" sz="2400" dirty="0" smtClean="0"/>
              <a:t>All who aren’t able to provide enough milk will be sad.</a:t>
            </a:r>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228600"/>
            <a:ext cx="9144000" cy="990600"/>
          </a:xfrm>
        </p:spPr>
        <p:txBody>
          <a:bodyPr/>
          <a:lstStyle/>
          <a:p>
            <a:pPr algn="ctr"/>
            <a:r>
              <a:rPr lang="en-US" smtClean="0"/>
              <a:t>Supporting Parental Choice</a:t>
            </a:r>
          </a:p>
        </p:txBody>
      </p:sp>
      <p:sp>
        <p:nvSpPr>
          <p:cNvPr id="5" name="Content Placeholder 2"/>
          <p:cNvSpPr>
            <a:spLocks noGrp="1"/>
          </p:cNvSpPr>
          <p:nvPr>
            <p:ph sz="quarter" idx="1"/>
          </p:nvPr>
        </p:nvSpPr>
        <p:spPr>
          <a:xfrm>
            <a:off x="3733800" y="1524000"/>
            <a:ext cx="4953000" cy="5257800"/>
          </a:xfrm>
        </p:spPr>
        <p:txBody>
          <a:bodyPr/>
          <a:lstStyle/>
          <a:p>
            <a:pPr>
              <a:lnSpc>
                <a:spcPts val="2600"/>
              </a:lnSpc>
              <a:spcBef>
                <a:spcPts val="0"/>
              </a:spcBef>
              <a:defRPr/>
            </a:pPr>
            <a:endParaRPr lang="en-US" sz="2800" dirty="0" smtClean="0"/>
          </a:p>
          <a:p>
            <a:pPr>
              <a:buClr>
                <a:srgbClr val="DA1F28"/>
              </a:buClr>
              <a:defRPr/>
            </a:pPr>
            <a:r>
              <a:rPr lang="en-US" sz="2800" dirty="0">
                <a:solidFill>
                  <a:prstClr val="black"/>
                </a:solidFill>
              </a:rPr>
              <a:t>Some mothers will choose not to breastfeed, and that’s okay! Support their decision.</a:t>
            </a:r>
          </a:p>
          <a:p>
            <a:pPr marL="0" indent="0">
              <a:lnSpc>
                <a:spcPts val="2600"/>
              </a:lnSpc>
              <a:spcBef>
                <a:spcPts val="0"/>
              </a:spcBef>
              <a:buFont typeface="Wingdings" pitchFamily="2" charset="2"/>
              <a:buNone/>
              <a:defRPr/>
            </a:pPr>
            <a:endParaRPr lang="en-US" sz="2800" dirty="0"/>
          </a:p>
          <a:p>
            <a:pPr>
              <a:lnSpc>
                <a:spcPts val="2600"/>
              </a:lnSpc>
              <a:spcBef>
                <a:spcPts val="0"/>
              </a:spcBef>
              <a:defRPr/>
            </a:pPr>
            <a:r>
              <a:rPr lang="en-US" sz="2800" dirty="0" smtClean="0"/>
              <a:t>For moms whose babies don’t get expressed milk, infant formula is the </a:t>
            </a:r>
            <a:r>
              <a:rPr lang="en-US" sz="2800" i="1" dirty="0" smtClean="0"/>
              <a:t>only </a:t>
            </a:r>
            <a:r>
              <a:rPr lang="en-US" sz="2800" dirty="0" smtClean="0"/>
              <a:t>safe alternative.</a:t>
            </a:r>
          </a:p>
          <a:p>
            <a:pPr>
              <a:defRPr/>
            </a:pPr>
            <a:endParaRPr lang="en-US" dirty="0"/>
          </a:p>
        </p:txBody>
      </p:sp>
      <p:pic>
        <p:nvPicPr>
          <p:cNvPr id="31748" name="Picture 2"/>
          <p:cNvPicPr>
            <a:picLocks noChangeAspect="1" noChangeArrowheads="1"/>
          </p:cNvPicPr>
          <p:nvPr/>
        </p:nvPicPr>
        <p:blipFill>
          <a:blip r:embed="rId3" cstate="print"/>
          <a:srcRect/>
          <a:stretch>
            <a:fillRect/>
          </a:stretch>
        </p:blipFill>
        <p:spPr bwMode="auto">
          <a:xfrm>
            <a:off x="990600" y="2057400"/>
            <a:ext cx="2133600" cy="3170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Learning Objectives</a:t>
            </a:r>
          </a:p>
        </p:txBody>
      </p:sp>
      <p:sp>
        <p:nvSpPr>
          <p:cNvPr id="14339" name="Content Placeholder 5"/>
          <p:cNvSpPr>
            <a:spLocks noGrp="1"/>
          </p:cNvSpPr>
          <p:nvPr>
            <p:ph sz="quarter" idx="1"/>
          </p:nvPr>
        </p:nvSpPr>
        <p:spPr>
          <a:xfrm>
            <a:off x="609600" y="1600200"/>
            <a:ext cx="8001000" cy="4572000"/>
          </a:xfrm>
        </p:spPr>
        <p:txBody>
          <a:bodyPr/>
          <a:lstStyle/>
          <a:p>
            <a:pPr marL="514350" indent="-514350">
              <a:lnSpc>
                <a:spcPts val="2800"/>
              </a:lnSpc>
              <a:spcBef>
                <a:spcPts val="1200"/>
              </a:spcBef>
              <a:spcAft>
                <a:spcPts val="1200"/>
              </a:spcAft>
              <a:buFont typeface="Wingdings" pitchFamily="2" charset="2"/>
              <a:buAutoNum type="arabicParenR"/>
            </a:pPr>
            <a:r>
              <a:rPr lang="en-US" sz="2800" dirty="0" smtClean="0"/>
              <a:t>Understand Let’s Move! Child Care Goal and best practices for infant feeding</a:t>
            </a:r>
          </a:p>
          <a:p>
            <a:pPr marL="514350" indent="-514350">
              <a:lnSpc>
                <a:spcPts val="2800"/>
              </a:lnSpc>
              <a:spcBef>
                <a:spcPts val="1200"/>
              </a:spcBef>
              <a:spcAft>
                <a:spcPts val="1200"/>
              </a:spcAft>
              <a:buFont typeface="Wingdings" pitchFamily="2" charset="2"/>
              <a:buAutoNum type="arabicParenR"/>
            </a:pPr>
            <a:r>
              <a:rPr lang="en-US" sz="2800" dirty="0" smtClean="0"/>
              <a:t>Know the benefits of supporting breastfeeding moms and babies</a:t>
            </a:r>
          </a:p>
          <a:p>
            <a:pPr marL="514350" indent="-514350">
              <a:lnSpc>
                <a:spcPts val="2800"/>
              </a:lnSpc>
              <a:spcBef>
                <a:spcPts val="1200"/>
              </a:spcBef>
              <a:spcAft>
                <a:spcPts val="1200"/>
              </a:spcAft>
              <a:buFont typeface="Wingdings" pitchFamily="2" charset="2"/>
              <a:buAutoNum type="arabicParenR"/>
            </a:pPr>
            <a:r>
              <a:rPr lang="en-US" sz="2800" dirty="0" smtClean="0"/>
              <a:t>Get strategies and ideas to create a private room for mothers to breastfeed or pump</a:t>
            </a:r>
          </a:p>
          <a:p>
            <a:pPr marL="514350" indent="-514350">
              <a:lnSpc>
                <a:spcPts val="2800"/>
              </a:lnSpc>
              <a:spcBef>
                <a:spcPts val="1200"/>
              </a:spcBef>
              <a:spcAft>
                <a:spcPts val="1200"/>
              </a:spcAft>
              <a:buFont typeface="Wingdings" pitchFamily="2" charset="2"/>
              <a:buAutoNum type="arabicParenR"/>
            </a:pPr>
            <a:r>
              <a:rPr lang="en-US" sz="2800" dirty="0" smtClean="0"/>
              <a:t>Learn about the resources and tips available on the Let’s Move! Child Care website: </a:t>
            </a:r>
            <a:r>
              <a:rPr lang="en-US" sz="2800" dirty="0" smtClean="0">
                <a:hlinkClick r:id="rId3"/>
              </a:rPr>
              <a:t>www.HealthyKidsHealthyFuture.org</a:t>
            </a:r>
            <a:r>
              <a:rPr lang="en-US" sz="2800" dirty="0" smtClean="0"/>
              <a:t>  </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z="3600" smtClean="0">
                <a:hlinkClick r:id="rId3"/>
              </a:rPr>
              <a:t>How To Support a Breastfeeding Mother</a:t>
            </a:r>
            <a:endParaRPr lang="en-US" sz="3600" smtClean="0"/>
          </a:p>
        </p:txBody>
      </p:sp>
      <p:pic>
        <p:nvPicPr>
          <p:cNvPr id="32771" name="Picture 2"/>
          <p:cNvPicPr>
            <a:picLocks noChangeAspect="1" noChangeArrowheads="1"/>
          </p:cNvPicPr>
          <p:nvPr/>
        </p:nvPicPr>
        <p:blipFill>
          <a:blip r:embed="rId4" cstate="print"/>
          <a:srcRect/>
          <a:stretch>
            <a:fillRect/>
          </a:stretch>
        </p:blipFill>
        <p:spPr bwMode="auto">
          <a:xfrm>
            <a:off x="1295400" y="1981200"/>
            <a:ext cx="6905625" cy="419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LMCC Goal 5: Infant Feeding</a:t>
            </a:r>
          </a:p>
        </p:txBody>
      </p:sp>
      <p:sp>
        <p:nvSpPr>
          <p:cNvPr id="3" name="Content Placeholder 2"/>
          <p:cNvSpPr>
            <a:spLocks noGrp="1"/>
          </p:cNvSpPr>
          <p:nvPr>
            <p:ph sz="quarter" idx="1"/>
          </p:nvPr>
        </p:nvSpPr>
        <p:spPr>
          <a:xfrm>
            <a:off x="609600" y="1752600"/>
            <a:ext cx="4038600" cy="4572000"/>
          </a:xfrm>
        </p:spPr>
        <p:txBody>
          <a:bodyPr/>
          <a:lstStyle/>
          <a:p>
            <a:pPr marL="0" indent="0" fontAlgn="auto">
              <a:spcBef>
                <a:spcPts val="600"/>
              </a:spcBef>
              <a:spcAft>
                <a:spcPts val="1200"/>
              </a:spcAft>
              <a:buFont typeface="Wingdings" pitchFamily="2" charset="2"/>
              <a:buNone/>
              <a:defRPr/>
            </a:pPr>
            <a:r>
              <a:rPr lang="en-US" sz="2800" dirty="0" smtClean="0"/>
              <a:t>Have a private room for moms to breastfeed or pump </a:t>
            </a:r>
          </a:p>
          <a:p>
            <a:pPr fontAlgn="auto">
              <a:spcBef>
                <a:spcPts val="600"/>
              </a:spcBef>
              <a:spcAft>
                <a:spcPts val="1200"/>
              </a:spcAft>
              <a:defRPr/>
            </a:pPr>
            <a:r>
              <a:rPr lang="en-US" sz="2800" dirty="0" smtClean="0"/>
              <a:t>other than a bathroom</a:t>
            </a:r>
          </a:p>
          <a:p>
            <a:pPr fontAlgn="auto">
              <a:spcBef>
                <a:spcPts val="600"/>
              </a:spcBef>
              <a:spcAft>
                <a:spcPts val="1200"/>
              </a:spcAft>
              <a:defRPr/>
            </a:pPr>
            <a:r>
              <a:rPr lang="en-US" sz="2800" dirty="0" smtClean="0"/>
              <a:t>appropriate seating and privacy</a:t>
            </a:r>
          </a:p>
          <a:p>
            <a:pPr marL="0" indent="0" fontAlgn="auto">
              <a:spcBef>
                <a:spcPts val="600"/>
              </a:spcBef>
              <a:spcAft>
                <a:spcPts val="1200"/>
              </a:spcAft>
              <a:buFont typeface="Wingdings" pitchFamily="2" charset="2"/>
              <a:buNone/>
              <a:defRPr/>
            </a:pPr>
            <a:endParaRPr lang="en-US" sz="2800" dirty="0"/>
          </a:p>
        </p:txBody>
      </p:sp>
      <p:pic>
        <p:nvPicPr>
          <p:cNvPr id="33796" name="Picture 2" descr="http://healthykidshealthyfuture.org/welcome/_jcr_content/center-column-parsys/textimage_5/image.img.png/1308940615591.png"/>
          <p:cNvPicPr>
            <a:picLocks noChangeAspect="1" noChangeArrowheads="1"/>
          </p:cNvPicPr>
          <p:nvPr/>
        </p:nvPicPr>
        <p:blipFill>
          <a:blip r:embed="rId3" r:link="rId4" cstate="print"/>
          <a:srcRect l="47501" b="45000"/>
          <a:stretch>
            <a:fillRect/>
          </a:stretch>
        </p:blipFill>
        <p:spPr bwMode="auto">
          <a:xfrm>
            <a:off x="7938" y="457200"/>
            <a:ext cx="609600" cy="638175"/>
          </a:xfrm>
          <a:prstGeom prst="rect">
            <a:avLst/>
          </a:prstGeom>
          <a:noFill/>
          <a:ln w="9525">
            <a:noFill/>
            <a:miter lim="800000"/>
            <a:headEnd/>
            <a:tailEnd/>
          </a:ln>
        </p:spPr>
      </p:pic>
      <p:pic>
        <p:nvPicPr>
          <p:cNvPr id="6" name="Picture 3"/>
          <p:cNvPicPr>
            <a:picLocks noChangeAspect="1" noChangeArrowheads="1"/>
          </p:cNvPicPr>
          <p:nvPr/>
        </p:nvPicPr>
        <p:blipFill>
          <a:blip r:embed="rId5" cstate="print"/>
          <a:srcRect/>
          <a:stretch>
            <a:fillRect/>
          </a:stretch>
        </p:blipFill>
        <p:spPr bwMode="auto">
          <a:xfrm>
            <a:off x="4953000" y="2514600"/>
            <a:ext cx="3249613" cy="2265363"/>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33798" name="Content Placeholder 2"/>
          <p:cNvSpPr txBox="1">
            <a:spLocks/>
          </p:cNvSpPr>
          <p:nvPr/>
        </p:nvSpPr>
        <p:spPr bwMode="auto">
          <a:xfrm>
            <a:off x="422275" y="5486400"/>
            <a:ext cx="8299450" cy="762000"/>
          </a:xfrm>
          <a:prstGeom prst="rect">
            <a:avLst/>
          </a:prstGeom>
          <a:noFill/>
          <a:ln w="9525">
            <a:solidFill>
              <a:srgbClr val="FF0000"/>
            </a:solidFill>
            <a:miter lim="800000"/>
            <a:headEnd/>
            <a:tailEnd/>
          </a:ln>
        </p:spPr>
        <p:txBody>
          <a:bodyPr anchor="ctr"/>
          <a:lstStyle/>
          <a:p>
            <a:pPr algn="ctr" eaLnBrk="0" hangingPunct="0">
              <a:spcBef>
                <a:spcPts val="600"/>
              </a:spcBef>
              <a:spcAft>
                <a:spcPts val="1200"/>
              </a:spcAft>
              <a:buClr>
                <a:schemeClr val="accent2"/>
              </a:buClr>
              <a:buSzPct val="60000"/>
              <a:buFont typeface="Wingdings" pitchFamily="2" charset="2"/>
              <a:buNone/>
            </a:pPr>
            <a:r>
              <a:rPr lang="en-US" sz="2800">
                <a:latin typeface="Tw Cen MT"/>
              </a:rPr>
              <a:t>Have the space available for mothers who want privacy.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589088"/>
            <a:ext cx="7924800" cy="4572000"/>
          </a:xfrm>
        </p:spPr>
        <p:txBody>
          <a:bodyPr/>
          <a:lstStyle/>
          <a:p>
            <a:pPr>
              <a:defRPr/>
            </a:pPr>
            <a:r>
              <a:rPr lang="en-US" sz="2800" dirty="0" smtClean="0"/>
              <a:t>A </a:t>
            </a:r>
            <a:r>
              <a:rPr lang="en-US" sz="2800" dirty="0"/>
              <a:t>privacy barrier could </a:t>
            </a:r>
            <a:r>
              <a:rPr lang="en-US" sz="2800" dirty="0" smtClean="0"/>
              <a:t>be a door, curtain, room divider, or furniture.</a:t>
            </a:r>
          </a:p>
          <a:p>
            <a:pPr>
              <a:defRPr/>
            </a:pPr>
            <a:r>
              <a:rPr lang="en-US" sz="2800" dirty="0"/>
              <a:t>Appropriate seating could </a:t>
            </a:r>
            <a:r>
              <a:rPr lang="en-US" sz="2800" dirty="0" smtClean="0"/>
              <a:t>be </a:t>
            </a:r>
            <a:r>
              <a:rPr lang="en-US" sz="2800" dirty="0"/>
              <a:t>a</a:t>
            </a:r>
            <a:r>
              <a:rPr lang="en-US" sz="2800" dirty="0" smtClean="0"/>
              <a:t> </a:t>
            </a:r>
            <a:r>
              <a:rPr lang="en-US" sz="2800" dirty="0"/>
              <a:t>relaxing </a:t>
            </a:r>
            <a:r>
              <a:rPr lang="en-US" sz="2800" dirty="0" smtClean="0"/>
              <a:t>chair, sofa, </a:t>
            </a:r>
            <a:r>
              <a:rPr lang="en-US" sz="2800" dirty="0"/>
              <a:t>or </a:t>
            </a:r>
            <a:r>
              <a:rPr lang="en-US" sz="2800" dirty="0" smtClean="0"/>
              <a:t>loveseat.</a:t>
            </a:r>
            <a:endParaRPr lang="en-US" sz="2800" dirty="0"/>
          </a:p>
          <a:p>
            <a:pPr>
              <a:defRPr/>
            </a:pPr>
            <a:r>
              <a:rPr lang="en-US" sz="2800" dirty="0"/>
              <a:t>Other things you will need:</a:t>
            </a:r>
          </a:p>
          <a:p>
            <a:pPr lvl="1">
              <a:defRPr/>
            </a:pPr>
            <a:r>
              <a:rPr lang="en-US" sz="2800" dirty="0" smtClean="0"/>
              <a:t>an </a:t>
            </a:r>
            <a:r>
              <a:rPr lang="en-US" sz="2800" dirty="0"/>
              <a:t>electrical outlet (for electric breast pumps</a:t>
            </a:r>
            <a:r>
              <a:rPr lang="en-US" sz="2800" dirty="0" smtClean="0"/>
              <a:t>)</a:t>
            </a:r>
          </a:p>
          <a:p>
            <a:pPr lvl="1">
              <a:defRPr/>
            </a:pPr>
            <a:r>
              <a:rPr lang="en-US" sz="2800" dirty="0"/>
              <a:t>a small table for </a:t>
            </a:r>
            <a:r>
              <a:rPr lang="en-US" sz="2800" dirty="0" smtClean="0"/>
              <a:t>pump </a:t>
            </a:r>
            <a:r>
              <a:rPr lang="en-US" sz="2800" dirty="0"/>
              <a:t>and bottle supplies</a:t>
            </a:r>
          </a:p>
          <a:p>
            <a:pPr marL="366713" lvl="1" indent="0">
              <a:buFont typeface="Wingdings 2" pitchFamily="18" charset="2"/>
              <a:buNone/>
              <a:defRPr/>
            </a:pPr>
            <a:endParaRPr lang="en-US" dirty="0"/>
          </a:p>
          <a:p>
            <a:pPr marL="0" indent="0">
              <a:buFont typeface="Wingdings" pitchFamily="2" charset="2"/>
              <a:buNone/>
              <a:defRPr/>
            </a:pPr>
            <a:endParaRPr lang="en-US" sz="3200" dirty="0"/>
          </a:p>
        </p:txBody>
      </p:sp>
      <p:sp>
        <p:nvSpPr>
          <p:cNvPr id="34819" name="Title 4"/>
          <p:cNvSpPr>
            <a:spLocks noGrp="1"/>
          </p:cNvSpPr>
          <p:nvPr>
            <p:ph type="title"/>
          </p:nvPr>
        </p:nvSpPr>
        <p:spPr/>
        <p:txBody>
          <a:bodyPr/>
          <a:lstStyle/>
          <a:p>
            <a:r>
              <a:rPr lang="en-US" smtClean="0"/>
              <a:t>Creating a Space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What are the challenges you face?</a:t>
            </a:r>
          </a:p>
        </p:txBody>
      </p:sp>
      <p:sp>
        <p:nvSpPr>
          <p:cNvPr id="3" name="Content Placeholder 2"/>
          <p:cNvSpPr>
            <a:spLocks noGrp="1"/>
          </p:cNvSpPr>
          <p:nvPr>
            <p:ph sz="quarter" idx="1"/>
          </p:nvPr>
        </p:nvSpPr>
        <p:spPr>
          <a:xfrm>
            <a:off x="609600" y="1752600"/>
            <a:ext cx="8153400" cy="4572000"/>
          </a:xfrm>
        </p:spPr>
        <p:txBody>
          <a:bodyPr/>
          <a:lstStyle/>
          <a:p>
            <a:pPr>
              <a:defRPr/>
            </a:pPr>
            <a:r>
              <a:rPr lang="en-US" sz="3200" dirty="0" smtClean="0"/>
              <a:t>Not enough space </a:t>
            </a:r>
          </a:p>
          <a:p>
            <a:pPr>
              <a:defRPr/>
            </a:pPr>
            <a:r>
              <a:rPr lang="en-US" sz="3200" dirty="0" smtClean="0"/>
              <a:t>Cost</a:t>
            </a:r>
          </a:p>
          <a:p>
            <a:pPr>
              <a:defRPr/>
            </a:pPr>
            <a:r>
              <a:rPr lang="en-US" sz="3200" dirty="0" smtClean="0"/>
              <a:t>Resources</a:t>
            </a:r>
          </a:p>
          <a:p>
            <a:pPr>
              <a:defRPr/>
            </a:pPr>
            <a:r>
              <a:rPr lang="en-US" sz="3200" dirty="0" smtClean="0"/>
              <a:t>Time</a:t>
            </a:r>
            <a:endParaRPr lang="en-US" sz="3200" dirty="0"/>
          </a:p>
          <a:p>
            <a:pPr marL="0" indent="0">
              <a:buFont typeface="Wingdings" pitchFamily="2" charset="2"/>
              <a:buNone/>
              <a:defRPr/>
            </a:pPr>
            <a:endParaRPr lang="en-US" dirty="0" smtClean="0"/>
          </a:p>
          <a:p>
            <a:pPr>
              <a:defRPr/>
            </a:pP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04800" y="152400"/>
            <a:ext cx="8991600" cy="990600"/>
          </a:xfrm>
        </p:spPr>
        <p:txBody>
          <a:bodyPr/>
          <a:lstStyle/>
          <a:p>
            <a:r>
              <a:rPr lang="en-US" sz="3600" smtClean="0"/>
              <a:t>Early College High School Child Care Center</a:t>
            </a:r>
          </a:p>
        </p:txBody>
      </p:sp>
      <p:pic>
        <p:nvPicPr>
          <p:cNvPr id="36867" name="Picture 2"/>
          <p:cNvPicPr>
            <a:picLocks noChangeAspect="1" noChangeArrowheads="1"/>
          </p:cNvPicPr>
          <p:nvPr/>
        </p:nvPicPr>
        <p:blipFill>
          <a:blip r:embed="rId3" cstate="print"/>
          <a:srcRect/>
          <a:stretch>
            <a:fillRect/>
          </a:stretch>
        </p:blipFill>
        <p:spPr bwMode="auto">
          <a:xfrm>
            <a:off x="382588" y="2630488"/>
            <a:ext cx="3806825" cy="2855912"/>
          </a:xfrm>
          <a:prstGeom prst="rect">
            <a:avLst/>
          </a:prstGeom>
          <a:noFill/>
          <a:ln w="9525">
            <a:noFill/>
            <a:miter lim="800000"/>
            <a:headEnd/>
            <a:tailEnd/>
          </a:ln>
        </p:spPr>
      </p:pic>
      <p:pic>
        <p:nvPicPr>
          <p:cNvPr id="36868" name="Picture 3"/>
          <p:cNvPicPr>
            <a:picLocks noChangeAspect="1" noChangeArrowheads="1"/>
          </p:cNvPicPr>
          <p:nvPr/>
        </p:nvPicPr>
        <p:blipFill>
          <a:blip r:embed="rId4" cstate="print"/>
          <a:srcRect/>
          <a:stretch>
            <a:fillRect/>
          </a:stretch>
        </p:blipFill>
        <p:spPr bwMode="auto">
          <a:xfrm>
            <a:off x="4713288" y="2630488"/>
            <a:ext cx="3832225" cy="2874962"/>
          </a:xfrm>
          <a:prstGeom prst="rect">
            <a:avLst/>
          </a:prstGeom>
          <a:noFill/>
          <a:ln w="9525">
            <a:noFill/>
            <a:miter lim="800000"/>
            <a:headEnd/>
            <a:tailEnd/>
          </a:ln>
        </p:spPr>
      </p:pic>
      <p:sp>
        <p:nvSpPr>
          <p:cNvPr id="36869" name="Content Placeholder 2"/>
          <p:cNvSpPr>
            <a:spLocks noGrp="1"/>
          </p:cNvSpPr>
          <p:nvPr>
            <p:ph sz="quarter" idx="1"/>
          </p:nvPr>
        </p:nvSpPr>
        <p:spPr>
          <a:xfrm>
            <a:off x="228600" y="5562600"/>
            <a:ext cx="4114800" cy="609600"/>
          </a:xfrm>
        </p:spPr>
        <p:txBody>
          <a:bodyPr/>
          <a:lstStyle/>
          <a:p>
            <a:pPr marL="0" indent="0" algn="ctr">
              <a:buFont typeface="Wingdings" pitchFamily="2" charset="2"/>
              <a:buNone/>
            </a:pPr>
            <a:r>
              <a:rPr lang="en-US" sz="3200" smtClean="0"/>
              <a:t>Before</a:t>
            </a:r>
          </a:p>
        </p:txBody>
      </p:sp>
      <p:sp>
        <p:nvSpPr>
          <p:cNvPr id="36870" name="Content Placeholder 2"/>
          <p:cNvSpPr>
            <a:spLocks noGrp="1"/>
          </p:cNvSpPr>
          <p:nvPr>
            <p:ph sz="quarter" idx="1"/>
          </p:nvPr>
        </p:nvSpPr>
        <p:spPr>
          <a:xfrm>
            <a:off x="4572000" y="5562600"/>
            <a:ext cx="4114800" cy="609600"/>
          </a:xfrm>
        </p:spPr>
        <p:txBody>
          <a:bodyPr/>
          <a:lstStyle/>
          <a:p>
            <a:pPr marL="0" indent="0" algn="ctr">
              <a:buFont typeface="Wingdings" pitchFamily="2" charset="2"/>
              <a:buNone/>
            </a:pPr>
            <a:r>
              <a:rPr lang="en-US" sz="3200" smtClean="0"/>
              <a:t>After</a:t>
            </a:r>
          </a:p>
        </p:txBody>
      </p:sp>
      <p:sp>
        <p:nvSpPr>
          <p:cNvPr id="36871" name="Content Placeholder 2"/>
          <p:cNvSpPr>
            <a:spLocks noGrp="1"/>
          </p:cNvSpPr>
          <p:nvPr>
            <p:ph sz="quarter" idx="1"/>
          </p:nvPr>
        </p:nvSpPr>
        <p:spPr>
          <a:xfrm>
            <a:off x="804863" y="1600200"/>
            <a:ext cx="7534275" cy="609600"/>
          </a:xfrm>
        </p:spPr>
        <p:txBody>
          <a:bodyPr/>
          <a:lstStyle/>
          <a:p>
            <a:pPr marL="0" indent="0" algn="ctr">
              <a:buFont typeface="Wingdings" pitchFamily="2" charset="2"/>
              <a:buNone/>
            </a:pPr>
            <a:r>
              <a:rPr lang="en-US" sz="3600" smtClean="0"/>
              <a:t>Turned a closet into a private room</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800600" y="1752600"/>
            <a:ext cx="3917950" cy="4572000"/>
          </a:xfrm>
        </p:spPr>
        <p:txBody>
          <a:bodyPr/>
          <a:lstStyle/>
          <a:p>
            <a:pPr>
              <a:defRPr/>
            </a:pPr>
            <a:r>
              <a:rPr lang="en-US" sz="3600" dirty="0" smtClean="0"/>
              <a:t>Moved files to the hallway </a:t>
            </a:r>
          </a:p>
          <a:p>
            <a:pPr>
              <a:defRPr/>
            </a:pPr>
            <a:r>
              <a:rPr lang="en-US" sz="3600" dirty="0" smtClean="0"/>
              <a:t>Cleaned room</a:t>
            </a:r>
          </a:p>
          <a:p>
            <a:pPr>
              <a:defRPr/>
            </a:pPr>
            <a:r>
              <a:rPr lang="en-US" sz="3600" dirty="0" smtClean="0"/>
              <a:t>Painted</a:t>
            </a:r>
          </a:p>
          <a:p>
            <a:pPr>
              <a:defRPr/>
            </a:pPr>
            <a:r>
              <a:rPr lang="en-US" sz="3600" dirty="0" smtClean="0"/>
              <a:t>Purchased items and put together new furniture</a:t>
            </a:r>
          </a:p>
          <a:p>
            <a:pPr marL="0" indent="0">
              <a:buFont typeface="Wingdings" pitchFamily="2" charset="2"/>
              <a:buNone/>
              <a:defRPr/>
            </a:pPr>
            <a:endParaRPr lang="en-US" dirty="0" smtClean="0"/>
          </a:p>
          <a:p>
            <a:pPr>
              <a:defRPr/>
            </a:pPr>
            <a:endParaRPr lang="en-US" dirty="0"/>
          </a:p>
        </p:txBody>
      </p:sp>
      <p:pic>
        <p:nvPicPr>
          <p:cNvPr id="37891" name="Picture 3" descr="004"/>
          <p:cNvPicPr>
            <a:picLocks noChangeAspect="1" noChangeArrowheads="1"/>
          </p:cNvPicPr>
          <p:nvPr/>
        </p:nvPicPr>
        <p:blipFill>
          <a:blip r:embed="rId3" cstate="print"/>
          <a:srcRect/>
          <a:stretch>
            <a:fillRect/>
          </a:stretch>
        </p:blipFill>
        <p:spPr bwMode="auto">
          <a:xfrm>
            <a:off x="463550" y="2057400"/>
            <a:ext cx="4108450" cy="3048000"/>
          </a:xfrm>
          <a:prstGeom prst="rect">
            <a:avLst/>
          </a:prstGeom>
          <a:noFill/>
          <a:ln w="9525">
            <a:noFill/>
            <a:miter lim="800000"/>
            <a:headEnd/>
            <a:tailEnd/>
          </a:ln>
        </p:spPr>
      </p:pic>
      <p:sp>
        <p:nvSpPr>
          <p:cNvPr id="37892" name="Title 1"/>
          <p:cNvSpPr txBox="1">
            <a:spLocks/>
          </p:cNvSpPr>
          <p:nvPr/>
        </p:nvSpPr>
        <p:spPr bwMode="auto">
          <a:xfrm>
            <a:off x="533400" y="152400"/>
            <a:ext cx="8153400" cy="990600"/>
          </a:xfrm>
          <a:prstGeom prst="rect">
            <a:avLst/>
          </a:prstGeom>
          <a:noFill/>
          <a:ln w="9525">
            <a:noFill/>
            <a:miter lim="800000"/>
            <a:headEnd/>
            <a:tailEnd/>
          </a:ln>
        </p:spPr>
        <p:txBody>
          <a:bodyPr anchor="ctr"/>
          <a:lstStyle/>
          <a:p>
            <a:pPr eaLnBrk="0" hangingPunct="0"/>
            <a:r>
              <a:rPr lang="en-US" sz="4400">
                <a:solidFill>
                  <a:schemeClr val="tx2"/>
                </a:solidFill>
                <a:latin typeface="Tw Cen MT"/>
              </a:rPr>
              <a:t>What did the program do?</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Items Purchased</a:t>
            </a:r>
          </a:p>
        </p:txBody>
      </p:sp>
      <p:sp>
        <p:nvSpPr>
          <p:cNvPr id="38915" name="Content Placeholder 2"/>
          <p:cNvSpPr>
            <a:spLocks noGrp="1"/>
          </p:cNvSpPr>
          <p:nvPr>
            <p:ph sz="quarter" idx="1"/>
          </p:nvPr>
        </p:nvSpPr>
        <p:spPr>
          <a:xfrm>
            <a:off x="533400" y="1589088"/>
            <a:ext cx="4114800" cy="4572000"/>
          </a:xfrm>
        </p:spPr>
        <p:txBody>
          <a:bodyPr/>
          <a:lstStyle/>
          <a:p>
            <a:r>
              <a:rPr lang="en-US" sz="2600" smtClean="0"/>
              <a:t>Artwork</a:t>
            </a:r>
          </a:p>
          <a:p>
            <a:r>
              <a:rPr lang="en-US" sz="2600" smtClean="0"/>
              <a:t>Boppies and Washable Covers (2)</a:t>
            </a:r>
          </a:p>
          <a:p>
            <a:r>
              <a:rPr lang="en-US" sz="2600" smtClean="0"/>
              <a:t>CD Player with soothing sounds CDs</a:t>
            </a:r>
          </a:p>
          <a:p>
            <a:r>
              <a:rPr lang="en-US" sz="2600" smtClean="0"/>
              <a:t>Changing Table</a:t>
            </a:r>
          </a:p>
          <a:p>
            <a:r>
              <a:rPr lang="en-US" sz="2600" smtClean="0"/>
              <a:t>Clothes Hamper</a:t>
            </a:r>
          </a:p>
          <a:p>
            <a:r>
              <a:rPr lang="en-US" sz="2600" smtClean="0"/>
              <a:t>Rocking Chair </a:t>
            </a:r>
          </a:p>
          <a:p>
            <a:r>
              <a:rPr lang="en-US" sz="2600" smtClean="0"/>
              <a:t>Waste Basket</a:t>
            </a:r>
          </a:p>
          <a:p>
            <a:endParaRPr lang="en-US" smtClean="0"/>
          </a:p>
        </p:txBody>
      </p:sp>
      <p:sp>
        <p:nvSpPr>
          <p:cNvPr id="38916" name="Content Placeholder 3"/>
          <p:cNvSpPr>
            <a:spLocks noGrp="1"/>
          </p:cNvSpPr>
          <p:nvPr>
            <p:ph sz="quarter" idx="2"/>
          </p:nvPr>
        </p:nvSpPr>
        <p:spPr>
          <a:xfrm>
            <a:off x="4724400" y="1589088"/>
            <a:ext cx="4070350" cy="4572000"/>
          </a:xfrm>
        </p:spPr>
        <p:txBody>
          <a:bodyPr/>
          <a:lstStyle/>
          <a:p>
            <a:r>
              <a:rPr lang="en-US" sz="2600" smtClean="0"/>
              <a:t>Mini Blinds and Curtains</a:t>
            </a:r>
          </a:p>
          <a:p>
            <a:r>
              <a:rPr lang="en-US" sz="2600" smtClean="0"/>
              <a:t>Mirror</a:t>
            </a:r>
          </a:p>
          <a:p>
            <a:r>
              <a:rPr lang="en-US" sz="2600" smtClean="0"/>
              <a:t>Nursing Pads (disposable)</a:t>
            </a:r>
          </a:p>
          <a:p>
            <a:r>
              <a:rPr lang="en-US" sz="2600" smtClean="0"/>
              <a:t>Nursing Stool</a:t>
            </a:r>
          </a:p>
          <a:p>
            <a:r>
              <a:rPr lang="en-US" sz="2600" smtClean="0"/>
              <a:t>Paint</a:t>
            </a:r>
          </a:p>
          <a:p>
            <a:r>
              <a:rPr lang="en-US" sz="2600" smtClean="0"/>
              <a:t>Receiving Blankets</a:t>
            </a:r>
          </a:p>
          <a:p>
            <a:r>
              <a:rPr lang="en-US" sz="2600" smtClean="0"/>
              <a:t>Small Table and Lamp</a:t>
            </a:r>
          </a:p>
          <a:p>
            <a:r>
              <a:rPr lang="en-US" sz="2600" smtClean="0"/>
              <a:t>Wall Clock</a:t>
            </a:r>
          </a:p>
          <a:p>
            <a:endParaRPr lang="en-US"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19100" y="228600"/>
            <a:ext cx="8305800" cy="990600"/>
          </a:xfrm>
        </p:spPr>
        <p:txBody>
          <a:bodyPr/>
          <a:lstStyle/>
          <a:p>
            <a:pPr algn="ctr"/>
            <a:r>
              <a:rPr lang="en-US" smtClean="0"/>
              <a:t>New Warm and Inviting Space!</a:t>
            </a:r>
          </a:p>
        </p:txBody>
      </p:sp>
      <p:pic>
        <p:nvPicPr>
          <p:cNvPr id="39939" name="Picture 5" descr="IMG_0853[1]"/>
          <p:cNvPicPr>
            <a:picLocks noChangeAspect="1" noChangeArrowheads="1"/>
          </p:cNvPicPr>
          <p:nvPr/>
        </p:nvPicPr>
        <p:blipFill>
          <a:blip r:embed="rId3" cstate="print"/>
          <a:srcRect/>
          <a:stretch>
            <a:fillRect/>
          </a:stretch>
        </p:blipFill>
        <p:spPr bwMode="auto">
          <a:xfrm>
            <a:off x="4953000" y="2025650"/>
            <a:ext cx="3810000" cy="3632200"/>
          </a:xfrm>
          <a:prstGeom prst="rect">
            <a:avLst/>
          </a:prstGeom>
          <a:noFill/>
          <a:ln w="9525">
            <a:noFill/>
            <a:miter lim="800000"/>
            <a:headEnd/>
            <a:tailEnd/>
          </a:ln>
        </p:spPr>
      </p:pic>
      <p:pic>
        <p:nvPicPr>
          <p:cNvPr id="39940" name="Picture 3"/>
          <p:cNvPicPr>
            <a:picLocks noChangeAspect="1" noChangeArrowheads="1"/>
          </p:cNvPicPr>
          <p:nvPr/>
        </p:nvPicPr>
        <p:blipFill>
          <a:blip r:embed="rId4" cstate="print"/>
          <a:srcRect/>
          <a:stretch>
            <a:fillRect/>
          </a:stretch>
        </p:blipFill>
        <p:spPr bwMode="auto">
          <a:xfrm>
            <a:off x="304800" y="2286000"/>
            <a:ext cx="4267200" cy="32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GSA – HHS/ED Children’s Center</a:t>
            </a:r>
          </a:p>
        </p:txBody>
      </p:sp>
      <p:sp>
        <p:nvSpPr>
          <p:cNvPr id="40963" name="Content Placeholder 3"/>
          <p:cNvSpPr>
            <a:spLocks noGrp="1"/>
          </p:cNvSpPr>
          <p:nvPr>
            <p:ph sz="quarter" idx="2"/>
          </p:nvPr>
        </p:nvSpPr>
        <p:spPr>
          <a:xfrm>
            <a:off x="2095500" y="5638800"/>
            <a:ext cx="4953000" cy="598488"/>
          </a:xfrm>
        </p:spPr>
        <p:txBody>
          <a:bodyPr/>
          <a:lstStyle/>
          <a:p>
            <a:pPr algn="ctr">
              <a:spcBef>
                <a:spcPts val="500"/>
              </a:spcBef>
              <a:spcAft>
                <a:spcPts val="500"/>
              </a:spcAft>
              <a:buFont typeface="Wingdings" pitchFamily="2" charset="2"/>
              <a:buNone/>
            </a:pPr>
            <a:r>
              <a:rPr lang="en-US" sz="2600" smtClean="0"/>
              <a:t>Young Infant Classroom</a:t>
            </a:r>
          </a:p>
          <a:p>
            <a:pPr algn="ctr">
              <a:spcBef>
                <a:spcPts val="500"/>
              </a:spcBef>
              <a:spcAft>
                <a:spcPts val="500"/>
              </a:spcAft>
              <a:buFont typeface="Wingdings" pitchFamily="2" charset="2"/>
              <a:buNone/>
            </a:pPr>
            <a:r>
              <a:rPr lang="en-US" sz="2600" smtClean="0"/>
              <a:t>Nursing Area</a:t>
            </a:r>
          </a:p>
        </p:txBody>
      </p:sp>
      <p:pic>
        <p:nvPicPr>
          <p:cNvPr id="40964" name="Picture 2"/>
          <p:cNvPicPr>
            <a:picLocks noGrp="1" noChangeAspect="1" noChangeArrowheads="1"/>
          </p:cNvPicPr>
          <p:nvPr>
            <p:ph sz="quarter" idx="1"/>
          </p:nvPr>
        </p:nvPicPr>
        <p:blipFill>
          <a:blip r:embed="rId3" cstate="print"/>
          <a:srcRect/>
          <a:stretch>
            <a:fillRect/>
          </a:stretch>
        </p:blipFill>
        <p:spPr>
          <a:xfrm>
            <a:off x="228600" y="1600200"/>
            <a:ext cx="3886200" cy="3962400"/>
          </a:xfrm>
        </p:spPr>
      </p:pic>
      <p:sp>
        <p:nvSpPr>
          <p:cNvPr id="9" name="Down Arrow 8"/>
          <p:cNvSpPr/>
          <p:nvPr/>
        </p:nvSpPr>
        <p:spPr>
          <a:xfrm rot="4242726">
            <a:off x="2884488" y="1824037"/>
            <a:ext cx="209550" cy="1901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0966" name="Picture 4"/>
          <p:cNvPicPr>
            <a:picLocks noChangeAspect="1" noChangeArrowheads="1"/>
          </p:cNvPicPr>
          <p:nvPr/>
        </p:nvPicPr>
        <p:blipFill>
          <a:blip r:embed="rId4" cstate="print"/>
          <a:srcRect/>
          <a:stretch>
            <a:fillRect/>
          </a:stretch>
        </p:blipFill>
        <p:spPr bwMode="auto">
          <a:xfrm>
            <a:off x="4724400" y="1600200"/>
            <a:ext cx="4191000" cy="3886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3"/>
          <p:cNvSpPr>
            <a:spLocks noGrp="1"/>
          </p:cNvSpPr>
          <p:nvPr>
            <p:ph sz="quarter" idx="2"/>
          </p:nvPr>
        </p:nvSpPr>
        <p:spPr>
          <a:xfrm>
            <a:off x="4876800" y="1741488"/>
            <a:ext cx="3886200" cy="5040312"/>
          </a:xfrm>
        </p:spPr>
        <p:txBody>
          <a:bodyPr/>
          <a:lstStyle/>
          <a:p>
            <a:r>
              <a:rPr lang="en-US" sz="2600" smtClean="0"/>
              <a:t>Utilized a small corner in the nap area</a:t>
            </a:r>
          </a:p>
          <a:p>
            <a:r>
              <a:rPr lang="en-US" sz="2600" smtClean="0"/>
              <a:t>Added cubes and board for breastfeeding information, books, magazines, and music</a:t>
            </a:r>
          </a:p>
          <a:p>
            <a:r>
              <a:rPr lang="en-US" sz="2600" smtClean="0"/>
              <a:t>Outlet and changing area in close proximity</a:t>
            </a:r>
          </a:p>
          <a:p>
            <a:r>
              <a:rPr lang="en-US" sz="2600" smtClean="0"/>
              <a:t>Repurposed existing equipment</a:t>
            </a:r>
          </a:p>
        </p:txBody>
      </p:sp>
      <p:pic>
        <p:nvPicPr>
          <p:cNvPr id="41987" name="Picture 2"/>
          <p:cNvPicPr>
            <a:picLocks noGrp="1" noChangeAspect="1" noChangeArrowheads="1"/>
          </p:cNvPicPr>
          <p:nvPr>
            <p:ph sz="quarter" idx="1"/>
          </p:nvPr>
        </p:nvPicPr>
        <p:blipFill>
          <a:blip r:embed="rId3" cstate="print"/>
          <a:srcRect/>
          <a:stretch>
            <a:fillRect/>
          </a:stretch>
        </p:blipFill>
        <p:spPr>
          <a:xfrm>
            <a:off x="228600" y="1828800"/>
            <a:ext cx="4419600" cy="4495800"/>
          </a:xfrm>
        </p:spPr>
      </p:pic>
      <p:sp>
        <p:nvSpPr>
          <p:cNvPr id="41988" name="Title 1"/>
          <p:cNvSpPr txBox="1">
            <a:spLocks/>
          </p:cNvSpPr>
          <p:nvPr/>
        </p:nvSpPr>
        <p:spPr bwMode="auto">
          <a:xfrm>
            <a:off x="533400" y="152400"/>
            <a:ext cx="8153400" cy="990600"/>
          </a:xfrm>
          <a:prstGeom prst="rect">
            <a:avLst/>
          </a:prstGeom>
          <a:noFill/>
          <a:ln w="9525">
            <a:noFill/>
            <a:miter lim="800000"/>
            <a:headEnd/>
            <a:tailEnd/>
          </a:ln>
        </p:spPr>
        <p:txBody>
          <a:bodyPr anchor="ctr"/>
          <a:lstStyle/>
          <a:p>
            <a:pPr eaLnBrk="0" hangingPunct="0"/>
            <a:r>
              <a:rPr lang="en-US" sz="4400">
                <a:solidFill>
                  <a:schemeClr val="tx2"/>
                </a:solidFill>
                <a:latin typeface="Tw Cen MT"/>
              </a:rPr>
              <a:t>What did the program do?</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sz="quarter" idx="1"/>
          </p:nvPr>
        </p:nvSpPr>
        <p:spPr>
          <a:xfrm>
            <a:off x="419100" y="76200"/>
            <a:ext cx="8305800" cy="446088"/>
          </a:xfrm>
        </p:spPr>
        <p:txBody>
          <a:bodyPr/>
          <a:lstStyle/>
          <a:p>
            <a:pPr marL="0" indent="0" algn="ctr">
              <a:buFont typeface="Wingdings" pitchFamily="2" charset="2"/>
              <a:buNone/>
            </a:pPr>
            <a:r>
              <a:rPr lang="en-US" smtClean="0">
                <a:hlinkClick r:id="rId3"/>
              </a:rPr>
              <a:t>Growing a First Food Movement – </a:t>
            </a:r>
          </a:p>
          <a:p>
            <a:pPr marL="0" indent="0" algn="ctr">
              <a:buFont typeface="Wingdings" pitchFamily="2" charset="2"/>
              <a:buNone/>
            </a:pPr>
            <a:r>
              <a:rPr lang="en-US" smtClean="0">
                <a:hlinkClick r:id="rId3"/>
              </a:rPr>
              <a:t>Coming Together in Support of Breastfeeding</a:t>
            </a:r>
            <a:endParaRPr lang="en-US" smtClean="0"/>
          </a:p>
        </p:txBody>
      </p:sp>
      <p:pic>
        <p:nvPicPr>
          <p:cNvPr id="15363" name="Picture 2"/>
          <p:cNvPicPr>
            <a:picLocks noChangeAspect="1" noChangeArrowheads="1"/>
          </p:cNvPicPr>
          <p:nvPr/>
        </p:nvPicPr>
        <p:blipFill>
          <a:blip r:embed="rId4" cstate="print"/>
          <a:srcRect/>
          <a:stretch>
            <a:fillRect/>
          </a:stretch>
        </p:blipFill>
        <p:spPr bwMode="auto">
          <a:xfrm>
            <a:off x="2055813" y="2339975"/>
            <a:ext cx="5032375" cy="3070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228600"/>
            <a:ext cx="8534400" cy="990600"/>
          </a:xfrm>
        </p:spPr>
        <p:txBody>
          <a:bodyPr/>
          <a:lstStyle/>
          <a:p>
            <a:r>
              <a:rPr lang="en-US" sz="4000" smtClean="0"/>
              <a:t>GSA – Suitland Federal CDC: Before</a:t>
            </a:r>
          </a:p>
        </p:txBody>
      </p:sp>
      <p:pic>
        <p:nvPicPr>
          <p:cNvPr id="43011" name="Content Placeholder 4" descr="SFCDC B4.JPG"/>
          <p:cNvPicPr>
            <a:picLocks noGrp="1" noChangeAspect="1"/>
          </p:cNvPicPr>
          <p:nvPr>
            <p:ph sz="quarter" idx="2"/>
          </p:nvPr>
        </p:nvPicPr>
        <p:blipFill>
          <a:blip r:embed="rId3" cstate="print"/>
          <a:srcRect/>
          <a:stretch>
            <a:fillRect/>
          </a:stretch>
        </p:blipFill>
        <p:spPr>
          <a:xfrm>
            <a:off x="2628900" y="2430463"/>
            <a:ext cx="3886200" cy="3741737"/>
          </a:xfrm>
        </p:spPr>
      </p:pic>
      <p:sp>
        <p:nvSpPr>
          <p:cNvPr id="6" name="Content Placeholder 2"/>
          <p:cNvSpPr txBox="1">
            <a:spLocks/>
          </p:cNvSpPr>
          <p:nvPr/>
        </p:nvSpPr>
        <p:spPr bwMode="auto">
          <a:xfrm>
            <a:off x="804863" y="1600200"/>
            <a:ext cx="7534275" cy="457200"/>
          </a:xfrm>
          <a:prstGeom prst="rect">
            <a:avLst/>
          </a:prstGeom>
          <a:noFill/>
          <a:ln w="9525">
            <a:noFill/>
            <a:miter lim="800000"/>
            <a:headEnd/>
            <a:tailEnd/>
          </a:ln>
        </p:spPr>
        <p:txBody>
          <a:bodyPr/>
          <a:lstStyle/>
          <a:p>
            <a:pPr algn="ctr" eaLnBrk="0" hangingPunct="0">
              <a:spcBef>
                <a:spcPts val="700"/>
              </a:spcBef>
              <a:spcAft>
                <a:spcPts val="600"/>
              </a:spcAft>
              <a:buClr>
                <a:schemeClr val="accent2"/>
              </a:buClr>
              <a:buSzPct val="60000"/>
              <a:defRPr/>
            </a:pPr>
            <a:r>
              <a:rPr lang="en-US" sz="3600" dirty="0">
                <a:latin typeface="+mn-lt"/>
                <a:cs typeface="+mn-cs"/>
              </a:rPr>
              <a:t>A corner of the classroom</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Content Placeholder 7" descr="Lactation Area 016.JPG"/>
          <p:cNvPicPr>
            <a:picLocks noGrp="1" noChangeAspect="1"/>
          </p:cNvPicPr>
          <p:nvPr>
            <p:ph sz="quarter" idx="2"/>
          </p:nvPr>
        </p:nvPicPr>
        <p:blipFill>
          <a:blip r:embed="rId3" cstate="print"/>
          <a:srcRect/>
          <a:stretch>
            <a:fillRect/>
          </a:stretch>
        </p:blipFill>
        <p:spPr>
          <a:xfrm>
            <a:off x="4953000" y="1828800"/>
            <a:ext cx="3549650" cy="4575175"/>
          </a:xfrm>
        </p:spPr>
      </p:pic>
      <p:pic>
        <p:nvPicPr>
          <p:cNvPr id="44035" name="Content Placeholder 6" descr="Lactation Area 024.JPG"/>
          <p:cNvPicPr>
            <a:picLocks noGrp="1" noChangeAspect="1"/>
          </p:cNvPicPr>
          <p:nvPr>
            <p:ph sz="quarter" idx="1"/>
          </p:nvPr>
        </p:nvPicPr>
        <p:blipFill>
          <a:blip r:embed="rId4" cstate="print"/>
          <a:srcRect/>
          <a:stretch>
            <a:fillRect/>
          </a:stretch>
        </p:blipFill>
        <p:spPr>
          <a:xfrm>
            <a:off x="838200" y="1830388"/>
            <a:ext cx="3429000" cy="4572000"/>
          </a:xfrm>
        </p:spPr>
      </p:pic>
      <p:sp>
        <p:nvSpPr>
          <p:cNvPr id="44036" name="Title 1"/>
          <p:cNvSpPr>
            <a:spLocks noGrp="1"/>
          </p:cNvSpPr>
          <p:nvPr>
            <p:ph type="title"/>
          </p:nvPr>
        </p:nvSpPr>
        <p:spPr>
          <a:xfrm>
            <a:off x="609600" y="228600"/>
            <a:ext cx="8534400" cy="990600"/>
          </a:xfrm>
        </p:spPr>
        <p:txBody>
          <a:bodyPr/>
          <a:lstStyle/>
          <a:p>
            <a:r>
              <a:rPr lang="en-US" sz="4000" smtClean="0"/>
              <a:t>GSA – Suitland Federal CDC: After</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228600"/>
            <a:ext cx="8153400" cy="914400"/>
          </a:xfrm>
        </p:spPr>
        <p:txBody>
          <a:bodyPr/>
          <a:lstStyle/>
          <a:p>
            <a:r>
              <a:rPr lang="en-US" sz="4000" smtClean="0"/>
              <a:t>GSA – Federal Children’s Center of Northern VA</a:t>
            </a:r>
          </a:p>
        </p:txBody>
      </p:sp>
      <p:sp>
        <p:nvSpPr>
          <p:cNvPr id="45059" name="Content Placeholder 2"/>
          <p:cNvSpPr>
            <a:spLocks noGrp="1"/>
          </p:cNvSpPr>
          <p:nvPr>
            <p:ph sz="quarter" idx="1"/>
          </p:nvPr>
        </p:nvSpPr>
        <p:spPr>
          <a:xfrm>
            <a:off x="361950" y="1970088"/>
            <a:ext cx="4343400" cy="1306512"/>
          </a:xfrm>
        </p:spPr>
        <p:txBody>
          <a:bodyPr/>
          <a:lstStyle/>
          <a:p>
            <a:pPr marL="0" indent="0" algn="ctr">
              <a:buFont typeface="Wingdings" pitchFamily="2" charset="2"/>
              <a:buNone/>
            </a:pPr>
            <a:r>
              <a:rPr lang="en-US" sz="2600" smtClean="0"/>
              <a:t>Used existing program area        (Assistant Director Office)</a:t>
            </a:r>
          </a:p>
        </p:txBody>
      </p:sp>
      <p:pic>
        <p:nvPicPr>
          <p:cNvPr id="6" name="Content Placeholder 5" descr="FCCNV Lactation Alternative.JPG"/>
          <p:cNvPicPr>
            <a:picLocks noGrp="1" noChangeAspect="1"/>
          </p:cNvPicPr>
          <p:nvPr>
            <p:ph sz="quarter" idx="2"/>
          </p:nvPr>
        </p:nvPicPr>
        <p:blipFill>
          <a:blip r:embed="rId3" cstate="print"/>
          <a:srcRect r="12472"/>
          <a:stretch>
            <a:fillRect/>
          </a:stretch>
        </p:blipFill>
        <p:spPr>
          <a:xfrm>
            <a:off x="5070689" y="1524000"/>
            <a:ext cx="3616111" cy="3440112"/>
          </a:xfrm>
          <a:effectLst>
            <a:softEdge rad="112500"/>
          </a:effectLst>
        </p:spPr>
      </p:pic>
      <p:pic>
        <p:nvPicPr>
          <p:cNvPr id="45061" name="Picture 6" descr="FCCNV AD Offiice.JPG"/>
          <p:cNvPicPr>
            <a:picLocks noChangeAspect="1"/>
          </p:cNvPicPr>
          <p:nvPr/>
        </p:nvPicPr>
        <p:blipFill>
          <a:blip r:embed="rId4" cstate="print"/>
          <a:srcRect/>
          <a:stretch>
            <a:fillRect/>
          </a:stretch>
        </p:blipFill>
        <p:spPr bwMode="auto">
          <a:xfrm>
            <a:off x="446088" y="3124200"/>
            <a:ext cx="4176712" cy="3429000"/>
          </a:xfrm>
          <a:prstGeom prst="rect">
            <a:avLst/>
          </a:prstGeom>
          <a:noFill/>
          <a:ln w="9525">
            <a:noFill/>
            <a:miter lim="800000"/>
            <a:headEnd/>
            <a:tailEnd/>
          </a:ln>
        </p:spPr>
      </p:pic>
      <p:sp>
        <p:nvSpPr>
          <p:cNvPr id="8" name="TextBox 7"/>
          <p:cNvSpPr txBox="1"/>
          <p:nvPr/>
        </p:nvSpPr>
        <p:spPr>
          <a:xfrm>
            <a:off x="4953000" y="4953000"/>
            <a:ext cx="4114800" cy="2124075"/>
          </a:xfrm>
          <a:prstGeom prst="rect">
            <a:avLst/>
          </a:prstGeom>
          <a:noFill/>
        </p:spPr>
        <p:txBody>
          <a:bodyPr>
            <a:spAutoFit/>
          </a:bodyPr>
          <a:lstStyle/>
          <a:p>
            <a:pPr>
              <a:defRPr/>
            </a:pPr>
            <a:r>
              <a:rPr lang="en-US" sz="2600" dirty="0">
                <a:latin typeface="+mn-lt"/>
                <a:cs typeface="+mn-cs"/>
              </a:rPr>
              <a:t>Added a curtain hung by Velcro with a sign to provide and support privacy for nursing mothers</a:t>
            </a:r>
          </a:p>
          <a:p>
            <a:pPr>
              <a:defRPr/>
            </a:pPr>
            <a:endParaRPr lang="en-US" sz="2800" dirty="0">
              <a:cs typeface="+mn-cs"/>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4" descr="DOL Lactation Rm.JPG"/>
          <p:cNvPicPr>
            <a:picLocks noGrp="1" noChangeAspect="1"/>
          </p:cNvPicPr>
          <p:nvPr>
            <p:ph sz="quarter" idx="1"/>
          </p:nvPr>
        </p:nvPicPr>
        <p:blipFill>
          <a:blip r:embed="rId3" cstate="print"/>
          <a:srcRect/>
          <a:stretch>
            <a:fillRect/>
          </a:stretch>
        </p:blipFill>
        <p:spPr>
          <a:xfrm>
            <a:off x="4800600" y="3276600"/>
            <a:ext cx="3886200" cy="2914650"/>
          </a:xfrm>
        </p:spPr>
      </p:pic>
      <p:sp>
        <p:nvSpPr>
          <p:cNvPr id="46083" name="Content Placeholder 8"/>
          <p:cNvSpPr>
            <a:spLocks noGrp="1"/>
          </p:cNvSpPr>
          <p:nvPr>
            <p:ph sz="quarter" idx="2"/>
          </p:nvPr>
        </p:nvSpPr>
        <p:spPr>
          <a:xfrm>
            <a:off x="4845050" y="1893888"/>
            <a:ext cx="3886200" cy="1306512"/>
          </a:xfrm>
        </p:spPr>
        <p:txBody>
          <a:bodyPr/>
          <a:lstStyle/>
          <a:p>
            <a:pPr marL="0" indent="0">
              <a:buFont typeface="Wingdings" pitchFamily="2" charset="2"/>
              <a:buNone/>
            </a:pPr>
            <a:r>
              <a:rPr lang="en-US" sz="2800" smtClean="0"/>
              <a:t>Renovated a small section of a larger classroom</a:t>
            </a:r>
          </a:p>
        </p:txBody>
      </p:sp>
      <p:pic>
        <p:nvPicPr>
          <p:cNvPr id="46084" name="Picture 11" descr="DOL Lactation Rm.JPG"/>
          <p:cNvPicPr>
            <a:picLocks noChangeAspect="1"/>
          </p:cNvPicPr>
          <p:nvPr/>
        </p:nvPicPr>
        <p:blipFill>
          <a:blip r:embed="rId4" cstate="print"/>
          <a:srcRect/>
          <a:stretch>
            <a:fillRect/>
          </a:stretch>
        </p:blipFill>
        <p:spPr bwMode="auto">
          <a:xfrm>
            <a:off x="457200" y="2000250"/>
            <a:ext cx="3810000" cy="4191000"/>
          </a:xfrm>
          <a:prstGeom prst="rect">
            <a:avLst/>
          </a:prstGeom>
          <a:noFill/>
          <a:ln w="9525">
            <a:noFill/>
            <a:miter lim="800000"/>
            <a:headEnd/>
            <a:tailEnd/>
          </a:ln>
        </p:spPr>
      </p:pic>
      <p:sp>
        <p:nvSpPr>
          <p:cNvPr id="13" name="Title 1"/>
          <p:cNvSpPr txBox="1">
            <a:spLocks/>
          </p:cNvSpPr>
          <p:nvPr/>
        </p:nvSpPr>
        <p:spPr bwMode="auto">
          <a:xfrm>
            <a:off x="762000" y="381000"/>
            <a:ext cx="8153400" cy="762000"/>
          </a:xfrm>
          <a:prstGeom prst="rect">
            <a:avLst/>
          </a:prstGeom>
          <a:noFill/>
          <a:ln w="9525">
            <a:noFill/>
            <a:miter lim="800000"/>
            <a:headEnd/>
            <a:tailEnd/>
          </a:ln>
        </p:spPr>
        <p:txBody>
          <a:bodyPr anchor="ctr"/>
          <a:lstStyle/>
          <a:p>
            <a:pPr eaLnBrk="0" hangingPunct="0">
              <a:defRPr/>
            </a:pPr>
            <a:r>
              <a:rPr lang="en-US" sz="4000" dirty="0">
                <a:solidFill>
                  <a:schemeClr val="tx2"/>
                </a:solidFill>
                <a:latin typeface="+mj-lt"/>
                <a:ea typeface="+mj-ea"/>
                <a:cs typeface="+mj-cs"/>
              </a:rPr>
              <a:t>GSA – Department of Labor CDC</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5"/>
          <p:cNvSpPr>
            <a:spLocks noGrp="1"/>
          </p:cNvSpPr>
          <p:nvPr>
            <p:ph sz="quarter" idx="1"/>
          </p:nvPr>
        </p:nvSpPr>
        <p:spPr>
          <a:xfrm>
            <a:off x="419100" y="1524000"/>
            <a:ext cx="8305800" cy="4114800"/>
          </a:xfrm>
        </p:spPr>
        <p:txBody>
          <a:bodyPr/>
          <a:lstStyle/>
          <a:p>
            <a:pPr marL="0" indent="0" algn="ctr">
              <a:buFont typeface="Wingdings" pitchFamily="2" charset="2"/>
              <a:buNone/>
            </a:pPr>
            <a:endParaRPr lang="en-US" sz="3600" smtClean="0"/>
          </a:p>
          <a:p>
            <a:pPr marL="0" indent="0" algn="ctr">
              <a:buFont typeface="Wingdings" pitchFamily="2" charset="2"/>
              <a:buNone/>
            </a:pPr>
            <a:r>
              <a:rPr lang="en-US" sz="3600" smtClean="0"/>
              <a:t>What could a private space for breastfeeding mothers look like in your program?</a:t>
            </a:r>
          </a:p>
          <a:p>
            <a:pPr marL="0" indent="0" algn="ctr">
              <a:buFont typeface="Wingdings" pitchFamily="2" charset="2"/>
              <a:buNone/>
            </a:pPr>
            <a:endParaRPr lang="en-US" sz="3600" smtClean="0"/>
          </a:p>
          <a:p>
            <a:pPr marL="0" indent="0" algn="ctr">
              <a:buFont typeface="Wingdings" pitchFamily="2" charset="2"/>
              <a:buNone/>
            </a:pPr>
            <a:r>
              <a:rPr lang="en-US" sz="6000" smtClean="0"/>
              <a:t>Draw it!</a:t>
            </a:r>
          </a:p>
        </p:txBody>
      </p:sp>
      <p:pic>
        <p:nvPicPr>
          <p:cNvPr id="47107" name="Picture 6" descr="C:\Users\iwo3\AppData\Local\Microsoft\Windows\Temporary Internet Files\Content.IE5\KZH9ELZW\MC900384134[1].wmf"/>
          <p:cNvPicPr>
            <a:picLocks noChangeAspect="1" noChangeArrowheads="1"/>
          </p:cNvPicPr>
          <p:nvPr/>
        </p:nvPicPr>
        <p:blipFill>
          <a:blip r:embed="rId3" cstate="print"/>
          <a:srcRect/>
          <a:stretch>
            <a:fillRect/>
          </a:stretch>
        </p:blipFill>
        <p:spPr bwMode="auto">
          <a:xfrm>
            <a:off x="6858000" y="4283075"/>
            <a:ext cx="957263" cy="1827213"/>
          </a:xfrm>
          <a:prstGeom prst="rect">
            <a:avLst/>
          </a:prstGeom>
          <a:noFill/>
          <a:ln w="9525">
            <a:noFill/>
            <a:miter lim="800000"/>
            <a:headEnd/>
            <a:tailEnd/>
          </a:ln>
        </p:spPr>
      </p:pic>
      <p:pic>
        <p:nvPicPr>
          <p:cNvPr id="47108" name="Picture 8" descr="C:\Users\iwo3\AppData\Local\Microsoft\Windows\Temporary Internet Files\Content.IE5\KZH9ELZW\MC900013073[1].wmf"/>
          <p:cNvPicPr>
            <a:picLocks noChangeAspect="1" noChangeArrowheads="1"/>
          </p:cNvPicPr>
          <p:nvPr/>
        </p:nvPicPr>
        <p:blipFill>
          <a:blip r:embed="rId4" cstate="print"/>
          <a:srcRect/>
          <a:stretch>
            <a:fillRect/>
          </a:stretch>
        </p:blipFill>
        <p:spPr bwMode="auto">
          <a:xfrm>
            <a:off x="1236663" y="4283075"/>
            <a:ext cx="1031875" cy="16446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Time to Practice!</a:t>
            </a:r>
          </a:p>
        </p:txBody>
      </p:sp>
      <p:sp>
        <p:nvSpPr>
          <p:cNvPr id="3" name="Content Placeholder 2"/>
          <p:cNvSpPr>
            <a:spLocks noGrp="1"/>
          </p:cNvSpPr>
          <p:nvPr>
            <p:ph sz="quarter" idx="1"/>
          </p:nvPr>
        </p:nvSpPr>
        <p:spPr>
          <a:xfrm>
            <a:off x="609600" y="1589088"/>
            <a:ext cx="8001000" cy="4572000"/>
          </a:xfrm>
        </p:spPr>
        <p:txBody>
          <a:bodyPr/>
          <a:lstStyle/>
          <a:p>
            <a:pPr marL="514350" indent="-514350">
              <a:buFont typeface="Wingdings" pitchFamily="2" charset="2"/>
              <a:buAutoNum type="arabicPeriod"/>
              <a:defRPr/>
            </a:pPr>
            <a:endParaRPr lang="en-US" sz="2800" dirty="0" smtClean="0"/>
          </a:p>
          <a:p>
            <a:pPr marL="514350" indent="-514350">
              <a:lnSpc>
                <a:spcPct val="150000"/>
              </a:lnSpc>
              <a:buFont typeface="Wingdings" pitchFamily="2" charset="2"/>
              <a:buAutoNum type="arabicPeriod"/>
              <a:defRPr/>
            </a:pPr>
            <a:r>
              <a:rPr lang="en-US" sz="3200" dirty="0" smtClean="0"/>
              <a:t>Pair up </a:t>
            </a:r>
          </a:p>
          <a:p>
            <a:pPr marL="514350" indent="-514350">
              <a:lnSpc>
                <a:spcPct val="150000"/>
              </a:lnSpc>
              <a:buFont typeface="Wingdings" pitchFamily="2" charset="2"/>
              <a:buAutoNum type="arabicPeriod"/>
              <a:defRPr/>
            </a:pPr>
            <a:r>
              <a:rPr lang="en-US" sz="3200" dirty="0" smtClean="0"/>
              <a:t>Choose your role – parent or provider?</a:t>
            </a:r>
          </a:p>
          <a:p>
            <a:pPr marL="514350" indent="-514350">
              <a:lnSpc>
                <a:spcPct val="150000"/>
              </a:lnSpc>
              <a:buFont typeface="Wingdings" pitchFamily="2" charset="2"/>
              <a:buAutoNum type="arabicPeriod"/>
              <a:defRPr/>
            </a:pPr>
            <a:r>
              <a:rPr lang="en-US" sz="3200" dirty="0" smtClean="0"/>
              <a:t>Role play a discussion about breastfeeding </a:t>
            </a:r>
          </a:p>
          <a:p>
            <a:pPr marL="0" indent="0">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smtClean="0"/>
              <a:t>Finding resources and tips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cstate="print"/>
          <a:srcRect/>
          <a:stretch>
            <a:fillRect/>
          </a:stretch>
        </p:blipFill>
        <p:spPr bwMode="auto">
          <a:xfrm>
            <a:off x="4724400" y="585788"/>
            <a:ext cx="4243388" cy="5434012"/>
          </a:xfrm>
          <a:prstGeom prst="rect">
            <a:avLst/>
          </a:prstGeom>
          <a:noFill/>
          <a:ln w="9525">
            <a:noFill/>
            <a:miter lim="800000"/>
            <a:headEnd/>
            <a:tailEnd/>
          </a:ln>
        </p:spPr>
      </p:pic>
      <p:sp>
        <p:nvSpPr>
          <p:cNvPr id="4" name="Content Placeholder 2"/>
          <p:cNvSpPr txBox="1">
            <a:spLocks/>
          </p:cNvSpPr>
          <p:nvPr/>
        </p:nvSpPr>
        <p:spPr bwMode="auto">
          <a:xfrm>
            <a:off x="5943600" y="6096000"/>
            <a:ext cx="1524000"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cs typeface="+mn-cs"/>
              </a:rPr>
              <a:t>	Posters</a:t>
            </a:r>
          </a:p>
          <a:p>
            <a:pPr marL="776288" lvl="1" indent="-319088" eaLnBrk="0" hangingPunct="0">
              <a:spcBef>
                <a:spcPts val="700"/>
              </a:spcBef>
              <a:buClr>
                <a:schemeClr val="accent2"/>
              </a:buClr>
              <a:buSzPct val="60000"/>
              <a:buFont typeface="Wingdings" pitchFamily="2" charset="2"/>
              <a:buChar char=""/>
              <a:defRPr/>
            </a:pPr>
            <a:endParaRPr lang="en-US" dirty="0">
              <a:latin typeface="+mn-lt"/>
              <a:cs typeface="+mn-cs"/>
            </a:endParaRPr>
          </a:p>
          <a:p>
            <a:pPr>
              <a:defRPr/>
            </a:pPr>
            <a:endParaRPr lang="en-US" sz="2400" dirty="0">
              <a:latin typeface="+mn-lt"/>
              <a:cs typeface="+mn-cs"/>
            </a:endParaRPr>
          </a:p>
          <a:p>
            <a:pPr marL="776288" lvl="1" indent="-319088" eaLnBrk="0" hangingPunct="0">
              <a:spcBef>
                <a:spcPts val="700"/>
              </a:spcBef>
              <a:buClr>
                <a:schemeClr val="accent2"/>
              </a:buClr>
              <a:buSzPct val="60000"/>
              <a:buFont typeface="Wingdings" pitchFamily="2" charset="2"/>
              <a:buChar char=""/>
              <a:defRPr/>
            </a:pPr>
            <a:endParaRPr lang="en-US" dirty="0">
              <a:latin typeface="+mn-lt"/>
              <a:cs typeface="+mn-cs"/>
            </a:endParaRPr>
          </a:p>
        </p:txBody>
      </p:sp>
      <p:pic>
        <p:nvPicPr>
          <p:cNvPr id="54276" name="Picture 4"/>
          <p:cNvPicPr>
            <a:picLocks noChangeAspect="1" noChangeArrowheads="1"/>
          </p:cNvPicPr>
          <p:nvPr/>
        </p:nvPicPr>
        <p:blipFill>
          <a:blip r:embed="rId4" cstate="print"/>
          <a:srcRect/>
          <a:stretch>
            <a:fillRect/>
          </a:stretch>
        </p:blipFill>
        <p:spPr bwMode="auto">
          <a:xfrm>
            <a:off x="406400" y="1819275"/>
            <a:ext cx="4114800" cy="2509838"/>
          </a:xfrm>
          <a:prstGeom prst="rect">
            <a:avLst/>
          </a:prstGeom>
          <a:noFill/>
          <a:ln w="9525">
            <a:noFill/>
            <a:miter lim="800000"/>
            <a:headEnd/>
            <a:tailEnd/>
          </a:ln>
        </p:spPr>
      </p:pic>
      <p:sp>
        <p:nvSpPr>
          <p:cNvPr id="8" name="Content Placeholder 2"/>
          <p:cNvSpPr txBox="1">
            <a:spLocks/>
          </p:cNvSpPr>
          <p:nvPr/>
        </p:nvSpPr>
        <p:spPr bwMode="auto">
          <a:xfrm>
            <a:off x="477838" y="4686300"/>
            <a:ext cx="3973512" cy="533400"/>
          </a:xfrm>
          <a:prstGeom prst="rect">
            <a:avLst/>
          </a:prstGeom>
          <a:noFill/>
          <a:ln w="9525">
            <a:noFill/>
            <a:miter lim="800000"/>
            <a:headEnd/>
            <a:tailEnd/>
          </a:ln>
        </p:spPr>
        <p:txBody>
          <a:bodyPr/>
          <a:lstStyle/>
          <a:p>
            <a:pPr marL="319088" indent="-319088" eaLnBrk="0" hangingPunct="0">
              <a:spcBef>
                <a:spcPts val="700"/>
              </a:spcBef>
              <a:buClr>
                <a:schemeClr val="accent2"/>
              </a:buClr>
              <a:buSzPct val="60000"/>
              <a:defRPr/>
            </a:pPr>
            <a:r>
              <a:rPr lang="en-US" sz="2800" dirty="0">
                <a:latin typeface="+mn-lt"/>
                <a:cs typeface="+mn-cs"/>
              </a:rPr>
              <a:t>Video: How to Support a Breastfeeding Mother</a:t>
            </a:r>
          </a:p>
          <a:p>
            <a:pPr>
              <a:defRPr/>
            </a:pPr>
            <a:endParaRPr lang="en-US" dirty="0">
              <a:cs typeface="+mn-cs"/>
            </a:endParaRPr>
          </a:p>
          <a:p>
            <a:pPr marL="776288" lvl="1" indent="-319088" eaLnBrk="0" hangingPunct="0">
              <a:spcBef>
                <a:spcPts val="700"/>
              </a:spcBef>
              <a:buClr>
                <a:schemeClr val="accent2"/>
              </a:buClr>
              <a:buSzPct val="60000"/>
              <a:buFont typeface="Wingdings" pitchFamily="2" charset="2"/>
              <a:buChar char=""/>
              <a:defRPr/>
            </a:pPr>
            <a:endParaRPr lang="en-US" sz="1500" dirty="0">
              <a:latin typeface="+mn-lt"/>
              <a:cs typeface="+mn-cs"/>
            </a:endParaRPr>
          </a:p>
        </p:txBody>
      </p:sp>
      <p:sp>
        <p:nvSpPr>
          <p:cNvPr id="54278" name="Title 1"/>
          <p:cNvSpPr txBox="1">
            <a:spLocks/>
          </p:cNvSpPr>
          <p:nvPr/>
        </p:nvSpPr>
        <p:spPr bwMode="auto">
          <a:xfrm>
            <a:off x="307975" y="228600"/>
            <a:ext cx="7845425" cy="990600"/>
          </a:xfrm>
          <a:prstGeom prst="rect">
            <a:avLst/>
          </a:prstGeom>
          <a:noFill/>
          <a:ln w="9525">
            <a:noFill/>
            <a:miter lim="800000"/>
            <a:headEnd/>
            <a:tailEnd/>
          </a:ln>
        </p:spPr>
        <p:txBody>
          <a:bodyPr/>
          <a:lstStyle/>
          <a:p>
            <a:pPr eaLnBrk="0" hangingPunct="0"/>
            <a:r>
              <a:rPr lang="en-US" sz="4400">
                <a:solidFill>
                  <a:schemeClr val="tx2"/>
                </a:solidFill>
                <a:latin typeface="Tw Cen MT"/>
              </a:rPr>
              <a:t>Sample Resources</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a:stretch>
            <a:fillRect/>
          </a:stretch>
        </p:blipFill>
        <p:spPr bwMode="auto">
          <a:xfrm>
            <a:off x="866775" y="304800"/>
            <a:ext cx="3705225" cy="6181725"/>
          </a:xfrm>
          <a:prstGeom prst="rect">
            <a:avLst/>
          </a:prstGeom>
          <a:noFill/>
          <a:ln w="9525">
            <a:noFill/>
            <a:miter lim="800000"/>
            <a:headEnd/>
            <a:tailEnd/>
          </a:ln>
        </p:spPr>
      </p:pic>
      <p:pic>
        <p:nvPicPr>
          <p:cNvPr id="55299" name="Picture 2"/>
          <p:cNvPicPr>
            <a:picLocks noChangeAspect="1" noChangeArrowheads="1"/>
          </p:cNvPicPr>
          <p:nvPr/>
        </p:nvPicPr>
        <p:blipFill>
          <a:blip r:embed="rId4" cstate="print"/>
          <a:srcRect/>
          <a:stretch>
            <a:fillRect/>
          </a:stretch>
        </p:blipFill>
        <p:spPr bwMode="auto">
          <a:xfrm>
            <a:off x="4724400" y="61913"/>
            <a:ext cx="3810000" cy="67198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bwMode="auto">
          <a:xfrm>
            <a:off x="4889500" y="5638800"/>
            <a:ext cx="394970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3200" dirty="0">
                <a:latin typeface="+mn-lt"/>
                <a:cs typeface="+mn-cs"/>
              </a:rPr>
              <a:t>	English &amp; Spanish</a:t>
            </a:r>
            <a:endParaRPr lang="en-US" dirty="0">
              <a:cs typeface="+mn-cs"/>
            </a:endParaRPr>
          </a:p>
          <a:p>
            <a:pPr>
              <a:defRPr/>
            </a:pPr>
            <a:endParaRPr lang="en-US" dirty="0">
              <a:cs typeface="+mn-cs"/>
            </a:endParaRPr>
          </a:p>
          <a:p>
            <a:pPr marL="776288" lvl="1" indent="-319088" eaLnBrk="0" hangingPunct="0">
              <a:spcBef>
                <a:spcPts val="700"/>
              </a:spcBef>
              <a:buClr>
                <a:schemeClr val="accent2"/>
              </a:buClr>
              <a:buSzPct val="60000"/>
              <a:buFont typeface="Wingdings" pitchFamily="2" charset="2"/>
              <a:buChar char=""/>
              <a:defRPr/>
            </a:pPr>
            <a:endParaRPr lang="en-US" sz="1500" dirty="0">
              <a:latin typeface="+mn-lt"/>
              <a:cs typeface="+mn-cs"/>
            </a:endParaRPr>
          </a:p>
        </p:txBody>
      </p:sp>
      <p:pic>
        <p:nvPicPr>
          <p:cNvPr id="56323" name="Picture 2"/>
          <p:cNvPicPr>
            <a:picLocks noChangeAspect="1" noChangeArrowheads="1"/>
          </p:cNvPicPr>
          <p:nvPr/>
        </p:nvPicPr>
        <p:blipFill>
          <a:blip r:embed="rId3" cstate="print"/>
          <a:srcRect/>
          <a:stretch>
            <a:fillRect/>
          </a:stretch>
        </p:blipFill>
        <p:spPr bwMode="auto">
          <a:xfrm>
            <a:off x="609600" y="1352550"/>
            <a:ext cx="4046538" cy="1527175"/>
          </a:xfrm>
          <a:prstGeom prst="rect">
            <a:avLst/>
          </a:prstGeom>
          <a:noFill/>
          <a:ln w="9525">
            <a:noFill/>
            <a:miter lim="800000"/>
            <a:headEnd/>
            <a:tailEnd/>
          </a:ln>
        </p:spPr>
      </p:pic>
      <p:pic>
        <p:nvPicPr>
          <p:cNvPr id="56324" name="Picture 3"/>
          <p:cNvPicPr>
            <a:picLocks noChangeAspect="1" noChangeArrowheads="1"/>
          </p:cNvPicPr>
          <p:nvPr/>
        </p:nvPicPr>
        <p:blipFill>
          <a:blip r:embed="rId4" cstate="print"/>
          <a:srcRect/>
          <a:stretch>
            <a:fillRect/>
          </a:stretch>
        </p:blipFill>
        <p:spPr bwMode="auto">
          <a:xfrm>
            <a:off x="609600" y="2724150"/>
            <a:ext cx="4046538" cy="3905250"/>
          </a:xfrm>
          <a:prstGeom prst="rect">
            <a:avLst/>
          </a:prstGeom>
          <a:noFill/>
          <a:ln w="9525">
            <a:noFill/>
            <a:miter lim="800000"/>
            <a:headEnd/>
            <a:tailEnd/>
          </a:ln>
        </p:spPr>
      </p:pic>
      <p:pic>
        <p:nvPicPr>
          <p:cNvPr id="56325" name="Picture 8"/>
          <p:cNvPicPr>
            <a:picLocks noChangeAspect="1" noChangeArrowheads="1"/>
          </p:cNvPicPr>
          <p:nvPr/>
        </p:nvPicPr>
        <p:blipFill>
          <a:blip r:embed="rId5" cstate="print"/>
          <a:srcRect/>
          <a:stretch>
            <a:fillRect/>
          </a:stretch>
        </p:blipFill>
        <p:spPr bwMode="auto">
          <a:xfrm>
            <a:off x="4724400" y="1676400"/>
            <a:ext cx="4241800" cy="3783013"/>
          </a:xfrm>
          <a:prstGeom prst="rect">
            <a:avLst/>
          </a:prstGeom>
          <a:noFill/>
          <a:ln w="9525">
            <a:noFill/>
            <a:miter lim="800000"/>
            <a:headEnd/>
            <a:tailEnd/>
          </a:ln>
        </p:spPr>
      </p:pic>
      <p:sp>
        <p:nvSpPr>
          <p:cNvPr id="10" name="Right Arrow 9"/>
          <p:cNvSpPr/>
          <p:nvPr/>
        </p:nvSpPr>
        <p:spPr>
          <a:xfrm rot="5400000">
            <a:off x="8122444" y="3764756"/>
            <a:ext cx="609600" cy="24288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srgbClr val="FF0000"/>
              </a:solidFill>
            </a:endParaRPr>
          </a:p>
        </p:txBody>
      </p:sp>
      <p:sp>
        <p:nvSpPr>
          <p:cNvPr id="12" name="Content Placeholder 2"/>
          <p:cNvSpPr txBox="1">
            <a:spLocks/>
          </p:cNvSpPr>
          <p:nvPr/>
        </p:nvSpPr>
        <p:spPr bwMode="auto">
          <a:xfrm>
            <a:off x="2136775" y="420688"/>
            <a:ext cx="4870450" cy="533400"/>
          </a:xfrm>
          <a:prstGeom prst="rect">
            <a:avLst/>
          </a:prstGeom>
          <a:noFill/>
          <a:ln w="9525">
            <a:noFill/>
            <a:miter lim="800000"/>
            <a:headEnd/>
            <a:tailEnd/>
          </a:ln>
        </p:spPr>
        <p:txBody>
          <a:bodyPr/>
          <a:lstStyle/>
          <a:p>
            <a:pPr marL="319088" indent="-319088" algn="ctr" eaLnBrk="0" hangingPunct="0">
              <a:spcBef>
                <a:spcPts val="700"/>
              </a:spcBef>
              <a:buClr>
                <a:schemeClr val="accent2"/>
              </a:buClr>
              <a:buSzPct val="60000"/>
              <a:defRPr/>
            </a:pPr>
            <a:r>
              <a:rPr lang="en-US" sz="3600" dirty="0">
                <a:latin typeface="+mn-lt"/>
                <a:cs typeface="+mn-cs"/>
              </a:rPr>
              <a:t>Resources for Mothers</a:t>
            </a:r>
            <a:endParaRPr lang="en-US" sz="3600" dirty="0">
              <a:cs typeface="+mn-cs"/>
            </a:endParaRPr>
          </a:p>
          <a:p>
            <a:pPr algn="ctr">
              <a:defRPr/>
            </a:pPr>
            <a:endParaRPr lang="en-US" sz="3200" dirty="0">
              <a:cs typeface="+mn-cs"/>
            </a:endParaRPr>
          </a:p>
          <a:p>
            <a:pPr marL="776288" lvl="1" indent="-319088" algn="ctr" eaLnBrk="0" hangingPunct="0">
              <a:spcBef>
                <a:spcPts val="700"/>
              </a:spcBef>
              <a:buClr>
                <a:schemeClr val="accent2"/>
              </a:buClr>
              <a:buSzPct val="60000"/>
              <a:buFont typeface="Wingdings" pitchFamily="2" charset="2"/>
              <a:buChar char=""/>
              <a:defRPr/>
            </a:pPr>
            <a:endParaRPr lang="en-US" sz="260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Knowledge Check</a:t>
            </a:r>
          </a:p>
        </p:txBody>
      </p:sp>
      <p:sp>
        <p:nvSpPr>
          <p:cNvPr id="16387" name="Content Placeholder 2"/>
          <p:cNvSpPr>
            <a:spLocks noGrp="1"/>
          </p:cNvSpPr>
          <p:nvPr>
            <p:ph sz="quarter" idx="1"/>
          </p:nvPr>
        </p:nvSpPr>
        <p:spPr>
          <a:xfrm>
            <a:off x="609600" y="1524000"/>
            <a:ext cx="4419600" cy="4495800"/>
          </a:xfrm>
        </p:spPr>
        <p:txBody>
          <a:bodyPr/>
          <a:lstStyle/>
          <a:p>
            <a:pPr>
              <a:lnSpc>
                <a:spcPts val="3200"/>
              </a:lnSpc>
              <a:spcBef>
                <a:spcPct val="0"/>
              </a:spcBef>
            </a:pPr>
            <a:r>
              <a:rPr lang="en-US" sz="3200" smtClean="0"/>
              <a:t>For how many months should a baby be exclusively breastfed?</a:t>
            </a:r>
          </a:p>
          <a:p>
            <a:endParaRPr lang="en-US" sz="3200" smtClean="0"/>
          </a:p>
          <a:p>
            <a:endParaRPr lang="en-US" smtClean="0"/>
          </a:p>
        </p:txBody>
      </p:sp>
      <p:sp>
        <p:nvSpPr>
          <p:cNvPr id="4" name="Content Placeholder 3"/>
          <p:cNvSpPr>
            <a:spLocks noGrp="1"/>
          </p:cNvSpPr>
          <p:nvPr>
            <p:ph sz="quarter" idx="2"/>
          </p:nvPr>
        </p:nvSpPr>
        <p:spPr>
          <a:xfrm>
            <a:off x="5791200" y="1447800"/>
            <a:ext cx="2940050" cy="2220913"/>
          </a:xfrm>
        </p:spPr>
        <p:txBody>
          <a:bodyPr/>
          <a:lstStyle/>
          <a:p>
            <a:pPr>
              <a:spcBef>
                <a:spcPts val="0"/>
              </a:spcBef>
              <a:defRPr/>
            </a:pPr>
            <a:r>
              <a:rPr lang="en-US" sz="2400" dirty="0" smtClean="0"/>
              <a:t>3 months</a:t>
            </a:r>
          </a:p>
          <a:p>
            <a:pPr>
              <a:spcBef>
                <a:spcPts val="0"/>
              </a:spcBef>
              <a:defRPr/>
            </a:pPr>
            <a:r>
              <a:rPr lang="en-US" sz="2400" dirty="0" smtClean="0"/>
              <a:t>4 months</a:t>
            </a:r>
          </a:p>
          <a:p>
            <a:pPr>
              <a:spcBef>
                <a:spcPts val="0"/>
              </a:spcBef>
              <a:defRPr/>
            </a:pPr>
            <a:r>
              <a:rPr lang="en-US" sz="2400" dirty="0" smtClean="0"/>
              <a:t>5 months</a:t>
            </a:r>
          </a:p>
          <a:p>
            <a:pPr>
              <a:spcBef>
                <a:spcPts val="0"/>
              </a:spcBef>
              <a:defRPr/>
            </a:pPr>
            <a:r>
              <a:rPr lang="en-US" sz="2400" dirty="0" smtClean="0"/>
              <a:t>6 months</a:t>
            </a:r>
            <a:endParaRPr lang="en-US" sz="2400" dirty="0"/>
          </a:p>
          <a:p>
            <a:pPr marL="0" indent="0">
              <a:buFont typeface="Wingdings" pitchFamily="2" charset="2"/>
              <a:buNone/>
              <a:defRPr/>
            </a:pPr>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What’s your next step?</a:t>
            </a:r>
          </a:p>
        </p:txBody>
      </p:sp>
      <p:sp>
        <p:nvSpPr>
          <p:cNvPr id="59395" name="Content Placeholder 5"/>
          <p:cNvSpPr>
            <a:spLocks noGrp="1"/>
          </p:cNvSpPr>
          <p:nvPr>
            <p:ph sz="quarter" idx="1"/>
          </p:nvPr>
        </p:nvSpPr>
        <p:spPr>
          <a:xfrm>
            <a:off x="419100" y="1524000"/>
            <a:ext cx="8305800" cy="4114800"/>
          </a:xfrm>
        </p:spPr>
        <p:txBody>
          <a:bodyPr/>
          <a:lstStyle/>
          <a:p>
            <a:pPr marL="0" indent="0" algn="ctr">
              <a:buFont typeface="Wingdings" pitchFamily="2" charset="2"/>
              <a:buNone/>
            </a:pPr>
            <a:endParaRPr lang="en-US" sz="3600" smtClean="0"/>
          </a:p>
          <a:p>
            <a:pPr marL="0" indent="0" algn="ctr">
              <a:buFont typeface="Wingdings" pitchFamily="2" charset="2"/>
              <a:buNone/>
            </a:pPr>
            <a:r>
              <a:rPr lang="en-US" sz="3600" smtClean="0"/>
              <a:t>Write down action steps you can </a:t>
            </a:r>
          </a:p>
          <a:p>
            <a:pPr marL="0" indent="0" algn="ctr">
              <a:buFont typeface="Wingdings" pitchFamily="2" charset="2"/>
              <a:buNone/>
            </a:pPr>
            <a:r>
              <a:rPr lang="en-US" sz="3600" smtClean="0"/>
              <a:t>take to support breastfeeding!</a:t>
            </a:r>
          </a:p>
        </p:txBody>
      </p:sp>
      <p:pic>
        <p:nvPicPr>
          <p:cNvPr id="59396" name="Picture 5" descr="breasts5"/>
          <p:cNvPicPr>
            <a:picLocks noChangeAspect="1" noChangeArrowheads="1"/>
          </p:cNvPicPr>
          <p:nvPr/>
        </p:nvPicPr>
        <p:blipFill>
          <a:blip r:embed="rId3" cstate="print"/>
          <a:srcRect/>
          <a:stretch>
            <a:fillRect/>
          </a:stretch>
        </p:blipFill>
        <p:spPr bwMode="auto">
          <a:xfrm>
            <a:off x="2614613" y="3886200"/>
            <a:ext cx="1728787" cy="2408238"/>
          </a:xfrm>
          <a:prstGeom prst="rect">
            <a:avLst/>
          </a:prstGeom>
          <a:noFill/>
          <a:ln w="9525">
            <a:noFill/>
            <a:miter lim="800000"/>
            <a:headEnd/>
            <a:tailEnd/>
          </a:ln>
        </p:spPr>
      </p:pic>
      <p:pic>
        <p:nvPicPr>
          <p:cNvPr id="59397" name="Picture 2" descr="BreastFeeding_04"/>
          <p:cNvPicPr>
            <a:picLocks noChangeAspect="1" noChangeArrowheads="1"/>
          </p:cNvPicPr>
          <p:nvPr/>
        </p:nvPicPr>
        <p:blipFill>
          <a:blip r:embed="rId4" cstate="print"/>
          <a:srcRect/>
          <a:stretch>
            <a:fillRect/>
          </a:stretch>
        </p:blipFill>
        <p:spPr bwMode="auto">
          <a:xfrm>
            <a:off x="4953000" y="3968750"/>
            <a:ext cx="1749425" cy="2241550"/>
          </a:xfrm>
          <a:prstGeom prst="rect">
            <a:avLst/>
          </a:prstGeom>
          <a:solidFill>
            <a:srgbClr val="339966"/>
          </a:solid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7"/>
          <p:cNvSpPr>
            <a:spLocks noGrp="1"/>
          </p:cNvSpPr>
          <p:nvPr>
            <p:ph type="title"/>
          </p:nvPr>
        </p:nvSpPr>
        <p:spPr/>
        <p:txBody>
          <a:bodyPr/>
          <a:lstStyle/>
          <a:p>
            <a:pPr>
              <a:defRPr/>
            </a:pPr>
            <a:r>
              <a:rPr lang="en-US" dirty="0" smtClean="0">
                <a:latin typeface="+mn-lt"/>
              </a:rPr>
              <a:t>Join LMCC &amp; Stay </a:t>
            </a:r>
            <a:r>
              <a:rPr lang="en-US" dirty="0">
                <a:latin typeface="+mn-lt"/>
              </a:rPr>
              <a:t>C</a:t>
            </a:r>
            <a:r>
              <a:rPr lang="en-US" dirty="0" smtClean="0">
                <a:latin typeface="+mn-lt"/>
              </a:rPr>
              <a:t>onnected</a:t>
            </a:r>
          </a:p>
        </p:txBody>
      </p:sp>
      <p:sp>
        <p:nvSpPr>
          <p:cNvPr id="9" name="Text Placeholder 8"/>
          <p:cNvSpPr>
            <a:spLocks noGrp="1"/>
          </p:cNvSpPr>
          <p:nvPr>
            <p:ph type="body" idx="1"/>
          </p:nvPr>
        </p:nvSpPr>
        <p:spPr>
          <a:xfrm>
            <a:off x="457200" y="2743200"/>
            <a:ext cx="8153400" cy="3121025"/>
          </a:xfrm>
        </p:spPr>
        <p:txBody>
          <a:bodyPr/>
          <a:lstStyle/>
          <a:p>
            <a:pPr>
              <a:spcBef>
                <a:spcPts val="0"/>
              </a:spcBef>
              <a:defRPr/>
            </a:pPr>
            <a:r>
              <a:rPr lang="en-US" dirty="0" smtClean="0">
                <a:solidFill>
                  <a:schemeClr val="accent4">
                    <a:lumMod val="75000"/>
                  </a:schemeClr>
                </a:solidFill>
              </a:rPr>
              <a:t>For more information and to sign up, visit:</a:t>
            </a:r>
            <a:r>
              <a:rPr lang="en-US" dirty="0" smtClean="0"/>
              <a:t> </a:t>
            </a:r>
            <a:r>
              <a:rPr lang="en-US" dirty="0" smtClean="0">
                <a:hlinkClick r:id="rId3"/>
              </a:rPr>
              <a:t>www.HealthyKidsHealthyFuture.org</a:t>
            </a:r>
            <a:endParaRPr lang="en-US" dirty="0" smtClean="0"/>
          </a:p>
          <a:p>
            <a:pPr>
              <a:spcBef>
                <a:spcPts val="0"/>
              </a:spcBef>
              <a:defRPr/>
            </a:pPr>
            <a:endParaRPr lang="en-US" dirty="0" smtClean="0"/>
          </a:p>
          <a:p>
            <a:pPr>
              <a:spcBef>
                <a:spcPts val="0"/>
              </a:spcBef>
              <a:defRPr/>
            </a:pPr>
            <a:r>
              <a:rPr lang="en-US" dirty="0" smtClean="0">
                <a:solidFill>
                  <a:schemeClr val="accent4">
                    <a:lumMod val="75000"/>
                  </a:schemeClr>
                </a:solidFill>
              </a:rPr>
              <a:t>Contact the Let’s Move! Child Care Help Desk</a:t>
            </a:r>
          </a:p>
          <a:p>
            <a:pPr>
              <a:spcBef>
                <a:spcPts val="0"/>
              </a:spcBef>
              <a:defRPr/>
            </a:pPr>
            <a:r>
              <a:rPr lang="en-US" spc="300" dirty="0" smtClean="0">
                <a:solidFill>
                  <a:schemeClr val="accent2"/>
                </a:solidFill>
              </a:rPr>
              <a:t>   LMCCHelp@cdc.gov</a:t>
            </a:r>
          </a:p>
          <a:p>
            <a:pPr>
              <a:spcBef>
                <a:spcPts val="0"/>
              </a:spcBef>
              <a:defRPr/>
            </a:pPr>
            <a:endParaRPr lang="en-US" spc="300" dirty="0" smtClean="0">
              <a:solidFill>
                <a:schemeClr val="tx1"/>
              </a:solidFill>
            </a:endParaRPr>
          </a:p>
          <a:p>
            <a:pPr>
              <a:spcBef>
                <a:spcPts val="0"/>
              </a:spcBef>
              <a:defRPr/>
            </a:pPr>
            <a:r>
              <a:rPr lang="en-US" dirty="0" smtClean="0">
                <a:solidFill>
                  <a:schemeClr val="accent4">
                    <a:lumMod val="75000"/>
                  </a:schemeClr>
                </a:solidFill>
              </a:rPr>
              <a:t>Share your success stories!</a:t>
            </a:r>
          </a:p>
          <a:p>
            <a:pPr>
              <a:spcBef>
                <a:spcPts val="0"/>
              </a:spcBef>
              <a:defRPr/>
            </a:pPr>
            <a:r>
              <a:rPr lang="en-US" dirty="0" smtClean="0">
                <a:solidFill>
                  <a:schemeClr val="accent4">
                    <a:lumMod val="75000"/>
                  </a:schemeClr>
                </a:solidFill>
                <a:hlinkClick r:id="rId4"/>
              </a:rPr>
              <a:t>www.healthykidshealthyfuture.org/home/resources/success.html</a:t>
            </a:r>
            <a:r>
              <a:rPr lang="en-US" dirty="0" smtClean="0">
                <a:solidFill>
                  <a:schemeClr val="accent4">
                    <a:lumMod val="75000"/>
                  </a:schemeClr>
                </a:solidFill>
              </a:rPr>
              <a:t>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Knowledge Check</a:t>
            </a:r>
          </a:p>
        </p:txBody>
      </p:sp>
      <p:sp>
        <p:nvSpPr>
          <p:cNvPr id="4" name="Content Placeholder 3"/>
          <p:cNvSpPr>
            <a:spLocks noGrp="1"/>
          </p:cNvSpPr>
          <p:nvPr>
            <p:ph sz="quarter" idx="2"/>
          </p:nvPr>
        </p:nvSpPr>
        <p:spPr>
          <a:xfrm>
            <a:off x="5791200" y="1447800"/>
            <a:ext cx="2940050" cy="2220913"/>
          </a:xfrm>
        </p:spPr>
        <p:txBody>
          <a:bodyPr/>
          <a:lstStyle/>
          <a:p>
            <a:pPr>
              <a:spcBef>
                <a:spcPts val="0"/>
              </a:spcBef>
              <a:defRPr/>
            </a:pPr>
            <a:r>
              <a:rPr lang="en-US" sz="2400" dirty="0" smtClean="0">
                <a:solidFill>
                  <a:schemeClr val="bg1">
                    <a:lumMod val="50000"/>
                  </a:schemeClr>
                </a:solidFill>
              </a:rPr>
              <a:t>3 months</a:t>
            </a:r>
          </a:p>
          <a:p>
            <a:pPr>
              <a:spcBef>
                <a:spcPts val="0"/>
              </a:spcBef>
              <a:defRPr/>
            </a:pPr>
            <a:r>
              <a:rPr lang="en-US" sz="2400" dirty="0" smtClean="0">
                <a:solidFill>
                  <a:schemeClr val="bg1">
                    <a:lumMod val="50000"/>
                  </a:schemeClr>
                </a:solidFill>
              </a:rPr>
              <a:t>4 months</a:t>
            </a:r>
          </a:p>
          <a:p>
            <a:pPr>
              <a:spcBef>
                <a:spcPts val="0"/>
              </a:spcBef>
              <a:defRPr/>
            </a:pPr>
            <a:r>
              <a:rPr lang="en-US" sz="2400" dirty="0" smtClean="0">
                <a:solidFill>
                  <a:schemeClr val="bg1">
                    <a:lumMod val="50000"/>
                  </a:schemeClr>
                </a:solidFill>
              </a:rPr>
              <a:t>5 months</a:t>
            </a:r>
          </a:p>
          <a:p>
            <a:pPr>
              <a:spcBef>
                <a:spcPts val="0"/>
              </a:spcBef>
              <a:defRPr/>
            </a:pPr>
            <a:r>
              <a:rPr lang="en-US" sz="2400" b="1" dirty="0" smtClean="0">
                <a:solidFill>
                  <a:srgbClr val="FF0000"/>
                </a:solidFill>
              </a:rPr>
              <a:t>6 months</a:t>
            </a:r>
            <a:endParaRPr lang="en-US" sz="2400" b="1" dirty="0">
              <a:solidFill>
                <a:srgbClr val="FF0000"/>
              </a:solidFill>
            </a:endParaRPr>
          </a:p>
          <a:p>
            <a:pPr marL="0" indent="0">
              <a:buFont typeface="Wingdings" pitchFamily="2" charset="2"/>
              <a:buNone/>
              <a:defRPr/>
            </a:pPr>
            <a:endParaRPr lang="en-US" dirty="0" smtClean="0"/>
          </a:p>
        </p:txBody>
      </p:sp>
      <p:sp>
        <p:nvSpPr>
          <p:cNvPr id="5" name="Content Placeholder 2"/>
          <p:cNvSpPr txBox="1">
            <a:spLocks/>
          </p:cNvSpPr>
          <p:nvPr/>
        </p:nvSpPr>
        <p:spPr bwMode="auto">
          <a:xfrm>
            <a:off x="495300" y="3505200"/>
            <a:ext cx="8267700" cy="3124200"/>
          </a:xfrm>
          <a:prstGeom prst="rect">
            <a:avLst/>
          </a:prstGeom>
          <a:noFill/>
          <a:ln w="9525">
            <a:solidFill>
              <a:srgbClr val="FF0000"/>
            </a:solidFill>
            <a:miter lim="800000"/>
            <a:headEnd/>
            <a:tailEnd/>
          </a:ln>
        </p:spPr>
        <p:txBody>
          <a:bodyPr anchor="ct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B641B"/>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39639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1" indent="6350">
              <a:lnSpc>
                <a:spcPts val="2400"/>
              </a:lnSpc>
              <a:spcBef>
                <a:spcPts val="0"/>
              </a:spcBef>
              <a:spcAft>
                <a:spcPts val="2400"/>
              </a:spcAft>
              <a:buFont typeface="Wingdings 2" pitchFamily="18" charset="2"/>
              <a:buNone/>
              <a:defRPr/>
            </a:pPr>
            <a:r>
              <a:rPr lang="en-US" sz="2800" dirty="0" smtClean="0"/>
              <a:t>An </a:t>
            </a:r>
            <a:r>
              <a:rPr lang="en-US" sz="2800" i="1" dirty="0" smtClean="0"/>
              <a:t>“exclusively breastfed” </a:t>
            </a:r>
            <a:r>
              <a:rPr lang="en-US" sz="2800" dirty="0" smtClean="0"/>
              <a:t>baby is given </a:t>
            </a:r>
            <a:r>
              <a:rPr lang="en-US" sz="2800" i="1" dirty="0" smtClean="0"/>
              <a:t>only breast milk (</a:t>
            </a:r>
            <a:r>
              <a:rPr lang="en-US" sz="2800" u="sng" dirty="0" smtClean="0"/>
              <a:t>no formula, cereal, juice, water, or baby food</a:t>
            </a:r>
            <a:r>
              <a:rPr lang="en-US" sz="2800" dirty="0" smtClean="0"/>
              <a:t>).</a:t>
            </a:r>
          </a:p>
          <a:p>
            <a:pPr marL="277813" lvl="1">
              <a:lnSpc>
                <a:spcPts val="2400"/>
              </a:lnSpc>
              <a:spcBef>
                <a:spcPts val="0"/>
              </a:spcBef>
              <a:spcAft>
                <a:spcPts val="600"/>
              </a:spcAft>
              <a:buFont typeface="Wingdings 2" pitchFamily="18" charset="2"/>
              <a:buNone/>
              <a:defRPr/>
            </a:pPr>
            <a:r>
              <a:rPr lang="en-US" sz="2800" dirty="0" smtClean="0"/>
              <a:t>The American Academy of Pediatrics (AAP) recommends:</a:t>
            </a:r>
          </a:p>
          <a:p>
            <a:pPr marL="908050" lvl="1">
              <a:lnSpc>
                <a:spcPts val="2400"/>
              </a:lnSpc>
              <a:spcBef>
                <a:spcPts val="0"/>
              </a:spcBef>
              <a:spcAft>
                <a:spcPts val="600"/>
              </a:spcAft>
              <a:defRPr/>
            </a:pPr>
            <a:r>
              <a:rPr lang="en-US" sz="2400" b="1" i="1" dirty="0" smtClean="0"/>
              <a:t>“Exclusive breastfeeding”</a:t>
            </a:r>
            <a:r>
              <a:rPr lang="en-US" sz="2400" dirty="0" smtClean="0"/>
              <a:t> for the first </a:t>
            </a:r>
            <a:r>
              <a:rPr lang="en-US" sz="2400" b="1" dirty="0" smtClean="0"/>
              <a:t>6 months</a:t>
            </a:r>
            <a:endParaRPr lang="en-US" sz="2400" dirty="0" smtClean="0"/>
          </a:p>
          <a:p>
            <a:pPr marL="908050" lvl="1">
              <a:lnSpc>
                <a:spcPts val="2400"/>
              </a:lnSpc>
              <a:spcBef>
                <a:spcPts val="0"/>
              </a:spcBef>
              <a:spcAft>
                <a:spcPts val="0"/>
              </a:spcAft>
              <a:defRPr/>
            </a:pPr>
            <a:r>
              <a:rPr lang="en-US" sz="2400" b="1" dirty="0" smtClean="0"/>
              <a:t>Continued breastfeeding </a:t>
            </a:r>
            <a:r>
              <a:rPr lang="en-US" sz="2400" dirty="0" smtClean="0"/>
              <a:t>for </a:t>
            </a:r>
            <a:r>
              <a:rPr lang="en-US" sz="2400" b="1" i="1" u="sng" dirty="0" smtClean="0"/>
              <a:t>at least</a:t>
            </a:r>
            <a:r>
              <a:rPr lang="en-US" sz="2400" b="1" i="1" dirty="0" smtClean="0"/>
              <a:t> </a:t>
            </a:r>
            <a:r>
              <a:rPr lang="en-US" sz="2400" b="1" dirty="0" smtClean="0"/>
              <a:t>12 months</a:t>
            </a:r>
          </a:p>
          <a:p>
            <a:pPr marL="1182687" lvl="2">
              <a:lnSpc>
                <a:spcPts val="2400"/>
              </a:lnSpc>
              <a:spcBef>
                <a:spcPts val="0"/>
              </a:spcBef>
              <a:spcAft>
                <a:spcPts val="1200"/>
              </a:spcAft>
              <a:defRPr/>
            </a:pPr>
            <a:r>
              <a:rPr lang="en-US" sz="2100" dirty="0" smtClean="0"/>
              <a:t>There is no ‘age limit’ – after 12 months, AAP recommends breastfeeding continue for </a:t>
            </a:r>
            <a:r>
              <a:rPr lang="en-US" sz="2100" i="1" dirty="0" smtClean="0"/>
              <a:t>as long as mother and baby desire</a:t>
            </a:r>
            <a:endParaRPr lang="en-US" dirty="0"/>
          </a:p>
        </p:txBody>
      </p:sp>
      <p:pic>
        <p:nvPicPr>
          <p:cNvPr id="17413" name="Picture 2" descr="C:\Users\Srk3\AppData\Local\Microsoft\Windows\Temporary Internet Files\Content.IE5\IR4L9I1G\MC900434665[1].wmf"/>
          <p:cNvPicPr>
            <a:picLocks noChangeAspect="1" noChangeArrowheads="1"/>
          </p:cNvPicPr>
          <p:nvPr/>
        </p:nvPicPr>
        <p:blipFill>
          <a:blip r:embed="rId3" cstate="print"/>
          <a:srcRect/>
          <a:stretch>
            <a:fillRect/>
          </a:stretch>
        </p:blipFill>
        <p:spPr bwMode="auto">
          <a:xfrm>
            <a:off x="5867400" y="2754313"/>
            <a:ext cx="419100" cy="385762"/>
          </a:xfrm>
          <a:prstGeom prst="rect">
            <a:avLst/>
          </a:prstGeom>
          <a:noFill/>
          <a:ln w="9525">
            <a:noFill/>
            <a:miter lim="800000"/>
            <a:headEnd/>
            <a:tailEnd/>
          </a:ln>
        </p:spPr>
      </p:pic>
      <p:sp>
        <p:nvSpPr>
          <p:cNvPr id="8" name="Content Placeholder 2"/>
          <p:cNvSpPr>
            <a:spLocks noGrp="1"/>
          </p:cNvSpPr>
          <p:nvPr>
            <p:ph sz="quarter" idx="1"/>
          </p:nvPr>
        </p:nvSpPr>
        <p:spPr>
          <a:xfrm>
            <a:off x="609600" y="1524000"/>
            <a:ext cx="4419600" cy="4495800"/>
          </a:xfrm>
        </p:spPr>
        <p:txBody>
          <a:bodyPr/>
          <a:lstStyle/>
          <a:p>
            <a:pPr>
              <a:lnSpc>
                <a:spcPts val="3200"/>
              </a:lnSpc>
              <a:spcBef>
                <a:spcPts val="0"/>
              </a:spcBef>
              <a:defRPr/>
            </a:pPr>
            <a:r>
              <a:rPr lang="en-US" sz="3200" dirty="0" smtClean="0">
                <a:solidFill>
                  <a:schemeClr val="bg1">
                    <a:lumMod val="50000"/>
                  </a:schemeClr>
                </a:solidFill>
              </a:rPr>
              <a:t>For how many months should a baby be exclusively breastfed?</a:t>
            </a:r>
          </a:p>
          <a:p>
            <a:pPr>
              <a:defRPr/>
            </a:pPr>
            <a:endParaRPr lang="en-US" sz="3200" dirty="0"/>
          </a:p>
          <a:p>
            <a:pPr>
              <a:defRPr/>
            </a:pP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12775" y="228600"/>
            <a:ext cx="7845425" cy="990600"/>
          </a:xfrm>
        </p:spPr>
        <p:txBody>
          <a:bodyPr>
            <a:normAutofit fontScale="90000"/>
          </a:bodyPr>
          <a:lstStyle/>
          <a:p>
            <a:pPr eaLnBrk="1">
              <a:defRPr/>
            </a:pPr>
            <a:r>
              <a:rPr lang="en-US" dirty="0" smtClean="0">
                <a:latin typeface="+mn-lt"/>
              </a:rPr>
              <a:t>Mother</a:t>
            </a:r>
            <a:r>
              <a:rPr lang="en-US" altLang="en-US" dirty="0" smtClean="0">
                <a:latin typeface="+mn-lt"/>
              </a:rPr>
              <a:t>’</a:t>
            </a:r>
            <a:r>
              <a:rPr lang="en-US" dirty="0" smtClean="0">
                <a:latin typeface="+mn-lt"/>
              </a:rPr>
              <a:t>s milk is best for babies</a:t>
            </a:r>
          </a:p>
        </p:txBody>
      </p:sp>
      <p:sp>
        <p:nvSpPr>
          <p:cNvPr id="18435" name="Content Placeholder 5"/>
          <p:cNvSpPr>
            <a:spLocks noGrp="1"/>
          </p:cNvSpPr>
          <p:nvPr>
            <p:ph sz="quarter" idx="1"/>
          </p:nvPr>
        </p:nvSpPr>
        <p:spPr>
          <a:xfrm>
            <a:off x="609600" y="1600200"/>
            <a:ext cx="5638800" cy="5029200"/>
          </a:xfrm>
        </p:spPr>
        <p:txBody>
          <a:bodyPr/>
          <a:lstStyle/>
          <a:p>
            <a:pPr marL="0" indent="0">
              <a:spcBef>
                <a:spcPct val="0"/>
              </a:spcBef>
              <a:spcAft>
                <a:spcPct val="0"/>
              </a:spcAft>
              <a:buFont typeface="Wingdings" pitchFamily="2" charset="2"/>
              <a:buNone/>
            </a:pPr>
            <a:endParaRPr lang="en-US" sz="3200" smtClean="0"/>
          </a:p>
          <a:p>
            <a:pPr marL="0" indent="0">
              <a:spcBef>
                <a:spcPct val="0"/>
              </a:spcBef>
              <a:spcAft>
                <a:spcPct val="0"/>
              </a:spcAft>
              <a:buFont typeface="Wingdings" pitchFamily="2" charset="2"/>
              <a:buNone/>
            </a:pPr>
            <a:endParaRPr lang="en-US" sz="3200" smtClean="0"/>
          </a:p>
        </p:txBody>
      </p:sp>
      <p:pic>
        <p:nvPicPr>
          <p:cNvPr id="18436" name="Picture 3"/>
          <p:cNvPicPr>
            <a:picLocks noChangeAspect="1" noChangeArrowheads="1"/>
          </p:cNvPicPr>
          <p:nvPr/>
        </p:nvPicPr>
        <p:blipFill>
          <a:blip r:embed="rId3" cstate="print"/>
          <a:srcRect/>
          <a:stretch>
            <a:fillRect/>
          </a:stretch>
        </p:blipFill>
        <p:spPr bwMode="auto">
          <a:xfrm>
            <a:off x="6657975" y="3886200"/>
            <a:ext cx="1554163" cy="1790700"/>
          </a:xfrm>
          <a:prstGeom prst="rect">
            <a:avLst/>
          </a:prstGeom>
          <a:noFill/>
          <a:ln w="9525">
            <a:noFill/>
            <a:miter lim="800000"/>
            <a:headEnd/>
            <a:tailEnd/>
          </a:ln>
        </p:spPr>
      </p:pic>
      <p:pic>
        <p:nvPicPr>
          <p:cNvPr id="18437" name="Picture 2" descr="http://www.ecomom.com/blog/wp-content/gallery/general-mom-pix/nursing-mom-in-rocking-chair.jpg"/>
          <p:cNvPicPr>
            <a:picLocks noChangeAspect="1" noChangeArrowheads="1"/>
          </p:cNvPicPr>
          <p:nvPr/>
        </p:nvPicPr>
        <p:blipFill>
          <a:blip r:embed="rId4" cstate="print"/>
          <a:srcRect/>
          <a:stretch>
            <a:fillRect/>
          </a:stretch>
        </p:blipFill>
        <p:spPr bwMode="auto">
          <a:xfrm>
            <a:off x="6248400" y="1752600"/>
            <a:ext cx="2373313" cy="1574800"/>
          </a:xfrm>
          <a:prstGeom prst="rect">
            <a:avLst/>
          </a:prstGeom>
          <a:noFill/>
          <a:ln w="9525">
            <a:noFill/>
            <a:miter lim="800000"/>
            <a:headEnd/>
            <a:tailEnd/>
          </a:ln>
        </p:spPr>
      </p:pic>
      <p:sp>
        <p:nvSpPr>
          <p:cNvPr id="18438" name="Content Placeholder 2"/>
          <p:cNvSpPr>
            <a:spLocks noGrp="1"/>
          </p:cNvSpPr>
          <p:nvPr>
            <p:ph sz="quarter" idx="1"/>
          </p:nvPr>
        </p:nvSpPr>
        <p:spPr>
          <a:xfrm>
            <a:off x="533400" y="1600200"/>
            <a:ext cx="5715000" cy="5029200"/>
          </a:xfrm>
        </p:spPr>
        <p:txBody>
          <a:bodyPr/>
          <a:lstStyle/>
          <a:p>
            <a:pPr>
              <a:lnSpc>
                <a:spcPts val="2600"/>
              </a:lnSpc>
              <a:spcBef>
                <a:spcPct val="0"/>
              </a:spcBef>
              <a:spcAft>
                <a:spcPts val="1200"/>
              </a:spcAft>
            </a:pPr>
            <a:r>
              <a:rPr lang="en-US" sz="2800" smtClean="0"/>
              <a:t>Protects </a:t>
            </a:r>
            <a:r>
              <a:rPr lang="en-US" sz="2800" i="1" smtClean="0"/>
              <a:t>her baby</a:t>
            </a:r>
            <a:r>
              <a:rPr lang="en-US" sz="2800" smtClean="0"/>
              <a:t> from infections and illnesses with customized immune factors that no infant formula will ever be able to match</a:t>
            </a:r>
          </a:p>
          <a:p>
            <a:pPr>
              <a:lnSpc>
                <a:spcPts val="2600"/>
              </a:lnSpc>
              <a:spcBef>
                <a:spcPct val="0"/>
              </a:spcBef>
            </a:pPr>
            <a:r>
              <a:rPr lang="en-US" sz="2800" smtClean="0"/>
              <a:t>Provides </a:t>
            </a:r>
            <a:r>
              <a:rPr lang="en-US" sz="2800" i="1" smtClean="0"/>
              <a:t>her baby </a:t>
            </a:r>
            <a:r>
              <a:rPr lang="en-US" sz="2800" smtClean="0"/>
              <a:t>exactly what is needed to grow and thrive, and changes over time to keep up with baby’s changing needs</a:t>
            </a:r>
          </a:p>
          <a:p>
            <a:pPr lvl="1">
              <a:lnSpc>
                <a:spcPts val="2400"/>
              </a:lnSpc>
              <a:spcBef>
                <a:spcPct val="0"/>
              </a:spcBef>
              <a:spcAft>
                <a:spcPts val="1200"/>
              </a:spcAft>
            </a:pPr>
            <a:r>
              <a:rPr lang="en-US" sz="2500" smtClean="0"/>
              <a:t>Even when a mother</a:t>
            </a:r>
            <a:r>
              <a:rPr lang="en-US" altLang="en-US" sz="2500" smtClean="0"/>
              <a:t>’</a:t>
            </a:r>
            <a:r>
              <a:rPr lang="en-US" sz="2500" smtClean="0"/>
              <a:t>s own diet is poor, her milk is still perfect for her baby.</a:t>
            </a:r>
          </a:p>
          <a:p>
            <a:pPr>
              <a:lnSpc>
                <a:spcPts val="2600"/>
              </a:lnSpc>
              <a:spcBef>
                <a:spcPct val="0"/>
              </a:spcBef>
            </a:pPr>
            <a:r>
              <a:rPr lang="en-US" sz="2800" smtClean="0"/>
              <a:t>Programs </a:t>
            </a:r>
            <a:r>
              <a:rPr lang="en-US" sz="2800" i="1" smtClean="0"/>
              <a:t>her baby</a:t>
            </a:r>
            <a:r>
              <a:rPr lang="en-US" sz="2800" smtClean="0"/>
              <a:t> for healthy habits, diet, and nutrition that keep going long after breastfeeding ends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Take A Look </a:t>
            </a:r>
          </a:p>
        </p:txBody>
      </p:sp>
      <p:pic>
        <p:nvPicPr>
          <p:cNvPr id="19459" name="Picture 3"/>
          <p:cNvPicPr>
            <a:picLocks noChangeAspect="1" noChangeArrowheads="1"/>
          </p:cNvPicPr>
          <p:nvPr/>
        </p:nvPicPr>
        <p:blipFill>
          <a:blip r:embed="rId3" cstate="print"/>
          <a:srcRect/>
          <a:stretch>
            <a:fillRect/>
          </a:stretch>
        </p:blipFill>
        <p:spPr bwMode="auto">
          <a:xfrm>
            <a:off x="180975" y="2155825"/>
            <a:ext cx="6677025" cy="4397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Take A Look </a:t>
            </a:r>
          </a:p>
        </p:txBody>
      </p:sp>
      <p:pic>
        <p:nvPicPr>
          <p:cNvPr id="20483" name="Picture 3"/>
          <p:cNvPicPr>
            <a:picLocks noChangeAspect="1" noChangeArrowheads="1"/>
          </p:cNvPicPr>
          <p:nvPr/>
        </p:nvPicPr>
        <p:blipFill>
          <a:blip r:embed="rId3" cstate="print"/>
          <a:srcRect/>
          <a:stretch>
            <a:fillRect/>
          </a:stretch>
        </p:blipFill>
        <p:spPr bwMode="auto">
          <a:xfrm>
            <a:off x="180975" y="2155825"/>
            <a:ext cx="6677025" cy="4397375"/>
          </a:xfrm>
          <a:prstGeom prst="rect">
            <a:avLst/>
          </a:prstGeom>
          <a:noFill/>
          <a:ln w="9525">
            <a:noFill/>
            <a:miter lim="800000"/>
            <a:headEnd/>
            <a:tailEnd/>
          </a:ln>
        </p:spPr>
      </p:pic>
      <p:sp>
        <p:nvSpPr>
          <p:cNvPr id="7" name="Content Placeholder 2"/>
          <p:cNvSpPr txBox="1">
            <a:spLocks/>
          </p:cNvSpPr>
          <p:nvPr/>
        </p:nvSpPr>
        <p:spPr bwMode="auto">
          <a:xfrm>
            <a:off x="152400" y="1557338"/>
            <a:ext cx="6934200" cy="592137"/>
          </a:xfrm>
          <a:prstGeom prst="rect">
            <a:avLst/>
          </a:prstGeom>
          <a:noFill/>
          <a:ln w="9525">
            <a:noFill/>
            <a:miter lim="800000"/>
            <a:headEnd/>
            <a:tailEnd/>
          </a:ln>
        </p:spPr>
        <p:txBody>
          <a:bodyPr/>
          <a:lstStyle/>
          <a:p>
            <a:pPr eaLnBrk="0" hangingPunct="0">
              <a:spcBef>
                <a:spcPts val="700"/>
              </a:spcBef>
              <a:buClr>
                <a:schemeClr val="accent2"/>
              </a:buClr>
              <a:buSzPct val="60000"/>
              <a:defRPr/>
            </a:pPr>
            <a:r>
              <a:rPr lang="en-US" sz="2800" dirty="0">
                <a:latin typeface="+mn-lt"/>
                <a:cs typeface="+mn-cs"/>
              </a:rPr>
              <a:t>Drop of formula	   vs.	Drop of breast milk</a:t>
            </a:r>
            <a:endParaRPr lang="en-US" sz="1600" dirty="0">
              <a:cs typeface="+mn-cs"/>
            </a:endParaRPr>
          </a:p>
          <a:p>
            <a:pPr>
              <a:defRPr/>
            </a:pPr>
            <a:endParaRPr lang="en-US" dirty="0">
              <a:cs typeface="+mn-cs"/>
            </a:endParaRPr>
          </a:p>
          <a:p>
            <a:pPr marL="776288" lvl="1" indent="-319088" eaLnBrk="0" hangingPunct="0">
              <a:spcBef>
                <a:spcPts val="700"/>
              </a:spcBef>
              <a:buClr>
                <a:schemeClr val="accent2"/>
              </a:buClr>
              <a:buSzPct val="60000"/>
              <a:buFont typeface="Wingdings" pitchFamily="2" charset="2"/>
              <a:buChar char=""/>
              <a:defRPr/>
            </a:pPr>
            <a:endParaRPr lang="en-US" sz="1500" dirty="0">
              <a:latin typeface="+mn-lt"/>
              <a:cs typeface="+mn-cs"/>
            </a:endParaRPr>
          </a:p>
        </p:txBody>
      </p:sp>
      <p:sp>
        <p:nvSpPr>
          <p:cNvPr id="8" name="Content Placeholder 2"/>
          <p:cNvSpPr txBox="1">
            <a:spLocks/>
          </p:cNvSpPr>
          <p:nvPr/>
        </p:nvSpPr>
        <p:spPr bwMode="auto">
          <a:xfrm>
            <a:off x="7010400" y="2057400"/>
            <a:ext cx="1981200" cy="4400550"/>
          </a:xfrm>
          <a:prstGeom prst="rect">
            <a:avLst/>
          </a:prstGeom>
          <a:noFill/>
          <a:ln w="9525">
            <a:noFill/>
            <a:miter lim="800000"/>
            <a:headEnd/>
            <a:tailEnd/>
          </a:ln>
        </p:spPr>
        <p:txBody>
          <a:bodyPr/>
          <a:lstStyle/>
          <a:p>
            <a:pPr>
              <a:defRPr/>
            </a:pPr>
            <a:r>
              <a:rPr lang="en-US" sz="2800" dirty="0">
                <a:latin typeface="+mn-lt"/>
                <a:cs typeface="+mn-cs"/>
              </a:rPr>
              <a:t>White blood cells protect against infection.</a:t>
            </a:r>
          </a:p>
          <a:p>
            <a:pPr>
              <a:defRPr/>
            </a:pPr>
            <a:endParaRPr lang="en-US" sz="2800" dirty="0">
              <a:latin typeface="+mn-lt"/>
              <a:cs typeface="+mn-cs"/>
            </a:endParaRPr>
          </a:p>
          <a:p>
            <a:pPr>
              <a:defRPr/>
            </a:pPr>
            <a:endParaRPr lang="en-US" sz="2800" dirty="0">
              <a:latin typeface="+mn-lt"/>
              <a:cs typeface="+mn-cs"/>
            </a:endParaRPr>
          </a:p>
          <a:p>
            <a:pPr>
              <a:defRPr/>
            </a:pPr>
            <a:r>
              <a:rPr lang="en-US" sz="2800" dirty="0">
                <a:latin typeface="+mn-lt"/>
                <a:cs typeface="+mn-cs"/>
              </a:rPr>
              <a:t>Fat globules help eyes and brain grow faster.</a:t>
            </a:r>
          </a:p>
          <a:p>
            <a:pPr marL="776288" lvl="1" indent="-319088" eaLnBrk="0" hangingPunct="0">
              <a:spcBef>
                <a:spcPts val="700"/>
              </a:spcBef>
              <a:buClr>
                <a:schemeClr val="accent2"/>
              </a:buClr>
              <a:buSzPct val="60000"/>
              <a:buFont typeface="Wingdings" pitchFamily="2" charset="2"/>
              <a:buChar char=""/>
              <a:defRPr/>
            </a:pPr>
            <a:endParaRPr lang="en-US" sz="1500" dirty="0">
              <a:latin typeface="+mn-lt"/>
              <a:cs typeface="+mn-cs"/>
            </a:endParaRPr>
          </a:p>
        </p:txBody>
      </p:sp>
      <p:sp>
        <p:nvSpPr>
          <p:cNvPr id="6" name="Left Arrow 5"/>
          <p:cNvSpPr/>
          <p:nvPr/>
        </p:nvSpPr>
        <p:spPr>
          <a:xfrm>
            <a:off x="6870700" y="3935413"/>
            <a:ext cx="977900" cy="48418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a:solidFill>
                  <a:srgbClr val="FF0000"/>
                </a:solidFill>
              </a:ln>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Breastfeeding Protects Babies</a:t>
            </a:r>
          </a:p>
        </p:txBody>
      </p:sp>
      <p:pic>
        <p:nvPicPr>
          <p:cNvPr id="21507" name="Picture 6" descr="BreastFeeding_01"/>
          <p:cNvPicPr>
            <a:picLocks noChangeAspect="1" noChangeArrowheads="1"/>
          </p:cNvPicPr>
          <p:nvPr/>
        </p:nvPicPr>
        <p:blipFill>
          <a:blip r:embed="rId3" cstate="print"/>
          <a:srcRect/>
          <a:stretch>
            <a:fillRect/>
          </a:stretch>
        </p:blipFill>
        <p:spPr bwMode="auto">
          <a:xfrm>
            <a:off x="6359525" y="2286000"/>
            <a:ext cx="2022475" cy="2714625"/>
          </a:xfrm>
          <a:prstGeom prst="rect">
            <a:avLst/>
          </a:prstGeom>
          <a:noFill/>
          <a:ln w="9525">
            <a:noFill/>
            <a:miter lim="800000"/>
            <a:headEnd/>
            <a:tailEnd/>
          </a:ln>
        </p:spPr>
      </p:pic>
      <p:sp>
        <p:nvSpPr>
          <p:cNvPr id="7" name="Content Placeholder 2"/>
          <p:cNvSpPr>
            <a:spLocks noGrp="1"/>
          </p:cNvSpPr>
          <p:nvPr>
            <p:ph sz="quarter" idx="1"/>
          </p:nvPr>
        </p:nvSpPr>
        <p:spPr>
          <a:xfrm>
            <a:off x="457200" y="1524000"/>
            <a:ext cx="5902325" cy="5029200"/>
          </a:xfrm>
        </p:spPr>
        <p:txBody>
          <a:bodyPr/>
          <a:lstStyle/>
          <a:p>
            <a:pPr>
              <a:lnSpc>
                <a:spcPts val="2900"/>
              </a:lnSpc>
              <a:spcBef>
                <a:spcPts val="0"/>
              </a:spcBef>
              <a:spcAft>
                <a:spcPts val="1800"/>
              </a:spcAft>
              <a:defRPr/>
            </a:pPr>
            <a:r>
              <a:rPr lang="en-US" sz="3000" dirty="0" smtClean="0"/>
              <a:t>Helps make babies less likely to grow up to be obese or suffer from things like diabetes and asthma</a:t>
            </a:r>
          </a:p>
          <a:p>
            <a:pPr>
              <a:lnSpc>
                <a:spcPts val="2900"/>
              </a:lnSpc>
              <a:spcBef>
                <a:spcPts val="0"/>
              </a:spcBef>
              <a:defRPr/>
            </a:pPr>
            <a:r>
              <a:rPr lang="en-US" sz="3000" dirty="0" smtClean="0"/>
              <a:t>Helps keep babies from getting sick with things like diarrhea and ear infections</a:t>
            </a:r>
          </a:p>
          <a:p>
            <a:pPr lvl="1">
              <a:lnSpc>
                <a:spcPts val="2400"/>
              </a:lnSpc>
              <a:spcBef>
                <a:spcPts val="0"/>
              </a:spcBef>
              <a:spcAft>
                <a:spcPts val="1800"/>
              </a:spcAft>
              <a:defRPr/>
            </a:pPr>
            <a:r>
              <a:rPr lang="en-US" dirty="0" smtClean="0"/>
              <a:t>Helps keep babies who do get sick from becoming severely ill and needing to go to the hospital</a:t>
            </a:r>
          </a:p>
          <a:p>
            <a:pPr>
              <a:lnSpc>
                <a:spcPts val="2900"/>
              </a:lnSpc>
              <a:spcBef>
                <a:spcPts val="0"/>
              </a:spcBef>
              <a:spcAft>
                <a:spcPts val="1800"/>
              </a:spcAft>
              <a:defRPr/>
            </a:pPr>
            <a:r>
              <a:rPr lang="en-US" sz="3000" dirty="0" smtClean="0"/>
              <a:t>Helps protect babies against Sudden </a:t>
            </a:r>
            <a:r>
              <a:rPr lang="en-US" sz="3000" dirty="0"/>
              <a:t>I</a:t>
            </a:r>
            <a:r>
              <a:rPr lang="en-US" sz="3000" dirty="0" smtClean="0"/>
              <a:t>nfant Death Syndrome </a:t>
            </a:r>
            <a:r>
              <a:rPr lang="en-US" sz="3000" dirty="0"/>
              <a:t>(SIDS)</a:t>
            </a:r>
          </a:p>
          <a:p>
            <a:pPr marL="0" indent="0">
              <a:buFont typeface="Wingdings" pitchFamily="2" charset="2"/>
              <a:buNone/>
              <a:defRPr/>
            </a:pPr>
            <a:endParaRPr lang="en-US" sz="2800" dirty="0" smtClean="0"/>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ysClr val="windowText" lastClr="000000"/>
    </a:dk1>
    <a:lt1>
      <a:sysClr val="window" lastClr="FFFFFF"/>
    </a:lt1>
    <a:dk2>
      <a:srgbClr val="106485"/>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8783</TotalTime>
  <Words>4121</Words>
  <Application>Microsoft Office PowerPoint</Application>
  <PresentationFormat>On-screen Show (4:3)</PresentationFormat>
  <Paragraphs>424</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Median</vt:lpstr>
      <vt:lpstr>Slide 1</vt:lpstr>
      <vt:lpstr>Learning Objectives</vt:lpstr>
      <vt:lpstr>Slide 3</vt:lpstr>
      <vt:lpstr>Knowledge Check</vt:lpstr>
      <vt:lpstr>Knowledge Check</vt:lpstr>
      <vt:lpstr>Mother’s milk is best for babies</vt:lpstr>
      <vt:lpstr>Take A Look </vt:lpstr>
      <vt:lpstr>Take A Look </vt:lpstr>
      <vt:lpstr>Breastfeeding Protects Babies</vt:lpstr>
      <vt:lpstr>Breastfeeding Benefits Mothers</vt:lpstr>
      <vt:lpstr>Expressed Milk = Food Brought From Home</vt:lpstr>
      <vt:lpstr>Appropriate Procedures for Storing, Handling, and Feeding Expressed Milk</vt:lpstr>
      <vt:lpstr>Knowledge Check</vt:lpstr>
      <vt:lpstr>Knowledge Check</vt:lpstr>
      <vt:lpstr>Feeding Expressed Milk Benefits YOU as a Care Provider</vt:lpstr>
      <vt:lpstr>How to Know a Mom is Breastfeeding</vt:lpstr>
      <vt:lpstr>Why Do Moms Need Your Support?</vt:lpstr>
      <vt:lpstr>Why Do Moms Need Your Support?</vt:lpstr>
      <vt:lpstr>Supporting Parental Choice</vt:lpstr>
      <vt:lpstr>How To Support a Breastfeeding Mother</vt:lpstr>
      <vt:lpstr>LMCC Goal 5: Infant Feeding</vt:lpstr>
      <vt:lpstr>Creating a Space</vt:lpstr>
      <vt:lpstr>What are the challenges you face?</vt:lpstr>
      <vt:lpstr>Early College High School Child Care Center</vt:lpstr>
      <vt:lpstr>Slide 25</vt:lpstr>
      <vt:lpstr>Items Purchased</vt:lpstr>
      <vt:lpstr>New Warm and Inviting Space!</vt:lpstr>
      <vt:lpstr>GSA – HHS/ED Children’s Center</vt:lpstr>
      <vt:lpstr>Slide 29</vt:lpstr>
      <vt:lpstr>GSA – Suitland Federal CDC: Before</vt:lpstr>
      <vt:lpstr>GSA – Suitland Federal CDC: After</vt:lpstr>
      <vt:lpstr>GSA – Federal Children’s Center of Northern VA</vt:lpstr>
      <vt:lpstr>Slide 33</vt:lpstr>
      <vt:lpstr>Slide 34</vt:lpstr>
      <vt:lpstr>Time to Practice!</vt:lpstr>
      <vt:lpstr>Finding resources and tips</vt:lpstr>
      <vt:lpstr>Slide 37</vt:lpstr>
      <vt:lpstr>Slide 38</vt:lpstr>
      <vt:lpstr>Slide 39</vt:lpstr>
      <vt:lpstr>What’s your next step?</vt:lpstr>
      <vt:lpstr>Join LMCC &amp; Stay Connected</vt:lpstr>
    </vt:vector>
  </TitlesOfParts>
  <Company>The University of North Carolina at Chapel Hill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 User</dc:creator>
  <cp:lastModifiedBy>Seve A. Cordova</cp:lastModifiedBy>
  <cp:revision>683</cp:revision>
  <cp:lastPrinted>2013-08-13T13:46:30Z</cp:lastPrinted>
  <dcterms:created xsi:type="dcterms:W3CDTF">2011-07-13T15:44:38Z</dcterms:created>
  <dcterms:modified xsi:type="dcterms:W3CDTF">2015-01-15T14:34:35Z</dcterms:modified>
</cp:coreProperties>
</file>