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22"/>
  </p:notesMasterIdLst>
  <p:handoutMasterIdLst>
    <p:handoutMasterId r:id="rId23"/>
  </p:handoutMasterIdLst>
  <p:sldIdLst>
    <p:sldId id="771" r:id="rId2"/>
    <p:sldId id="822" r:id="rId3"/>
    <p:sldId id="619" r:id="rId4"/>
    <p:sldId id="625" r:id="rId5"/>
    <p:sldId id="748" r:id="rId6"/>
    <p:sldId id="622" r:id="rId7"/>
    <p:sldId id="623" r:id="rId8"/>
    <p:sldId id="831" r:id="rId9"/>
    <p:sldId id="684" r:id="rId10"/>
    <p:sldId id="821" r:id="rId11"/>
    <p:sldId id="825" r:id="rId12"/>
    <p:sldId id="820" r:id="rId13"/>
    <p:sldId id="835" r:id="rId14"/>
    <p:sldId id="836" r:id="rId15"/>
    <p:sldId id="826" r:id="rId16"/>
    <p:sldId id="813" r:id="rId17"/>
    <p:sldId id="812" r:id="rId18"/>
    <p:sldId id="832" r:id="rId19"/>
    <p:sldId id="824" r:id="rId20"/>
    <p:sldId id="838"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69748" autoAdjust="0"/>
  </p:normalViewPr>
  <p:slideViewPr>
    <p:cSldViewPr>
      <p:cViewPr>
        <p:scale>
          <a:sx n="60" d="100"/>
          <a:sy n="60" d="100"/>
        </p:scale>
        <p:origin x="-174" y="-108"/>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20" d="100"/>
        <a:sy n="120" d="100"/>
      </p:scale>
      <p:origin x="0" y="13662"/>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00BBE83F-3F7C-4CDB-A8A1-97E642413640}" type="datetimeFigureOut">
              <a:rPr lang="en-US"/>
              <a:pPr>
                <a:defRPr/>
              </a:pPr>
              <a:t>1/15/2015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29E1CDAE-14A5-4E25-BA7B-FCDD9977178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573498C0-3C05-4B25-8850-ADB015515E01}"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020181A1-38C1-4090-BE3A-944BAE778A8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eamnutrition.usda.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in-depth look at LMCC Goal 2: Limit Screen Time.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For example, use the slides from the ‘Introduction to Let’s Move! Child Care’ slide set to show providers how to participate in LMCC.</a:t>
            </a:r>
          </a:p>
          <a:p>
            <a:pPr marL="171450" indent="-171450">
              <a:buFont typeface="Arial" pitchFamily="34" charset="0"/>
              <a:buChar char="•"/>
              <a:defRPr/>
            </a:pPr>
            <a:r>
              <a:rPr lang="en-US" dirty="0" smtClean="0"/>
              <a:t>We have included some interactive activities in this module to keep providers engaged and promote learning. Consider including more!</a:t>
            </a:r>
          </a:p>
          <a:p>
            <a:pPr marL="171450" indent="-171450">
              <a:buFont typeface="Arial" pitchFamily="34" charset="0"/>
              <a:buChar char="•"/>
              <a:defRPr/>
            </a:pPr>
            <a:r>
              <a:rPr lang="en-US" dirty="0" smtClean="0"/>
              <a:t>Consider adding additional slides that give information on local resources, training opportunities, and contacts for technical assistance.</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7BA571AD-9A27-468F-90C9-EC92C29BEEB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Ask providers to volunteer to recite the screen time best practices. You can ask one or more volunteers to come to the front of the room. Try giving providers an incentive for volunteering, such as a screen time or physical activity resource. </a:t>
            </a:r>
          </a:p>
          <a:p>
            <a:endParaRPr lang="en-US" smtClean="0"/>
          </a:p>
        </p:txBody>
      </p:sp>
      <p:sp>
        <p:nvSpPr>
          <p:cNvPr id="4" name="Slide Number Placeholder 3"/>
          <p:cNvSpPr>
            <a:spLocks noGrp="1"/>
          </p:cNvSpPr>
          <p:nvPr>
            <p:ph type="sldNum" sz="quarter" idx="5"/>
          </p:nvPr>
        </p:nvSpPr>
        <p:spPr/>
        <p:txBody>
          <a:bodyPr/>
          <a:lstStyle/>
          <a:p>
            <a:pPr>
              <a:defRPr/>
            </a:pPr>
            <a:fld id="{42A22B78-D189-4D82-9BF0-1B3141B8CA82}"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66A43F-251A-4A07-98D0-AC6DDA62BA68}"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endParaRPr lang="en-US" dirty="0" smtClean="0">
              <a:cs typeface="Arial" pitchFamily="34" charset="0"/>
            </a:endParaRPr>
          </a:p>
          <a:p>
            <a:pPr>
              <a:defRPr/>
            </a:pPr>
            <a:r>
              <a:rPr lang="en-US" dirty="0" smtClean="0"/>
              <a:t>This resource is valuable for all providers to use, regardless of participation in CACFP.  It’s full of ideas and tips that can help you make changes and meet the </a:t>
            </a:r>
            <a:r>
              <a:rPr lang="en-US" i="1" dirty="0" smtClean="0"/>
              <a:t>Let’s Move!</a:t>
            </a:r>
            <a:r>
              <a:rPr lang="en-US" dirty="0" smtClean="0"/>
              <a:t> Child Care goals to help kids grow up healthy. </a:t>
            </a:r>
          </a:p>
          <a:p>
            <a:pPr>
              <a:defRPr/>
            </a:pPr>
            <a:endParaRPr lang="en-US" dirty="0" smtClean="0">
              <a:cs typeface="Arial" pitchFamily="34" charset="0"/>
            </a:endParaRPr>
          </a:p>
          <a:p>
            <a:pPr>
              <a:defRPr/>
            </a:pPr>
            <a:r>
              <a:rPr lang="en-US" dirty="0" smtClean="0">
                <a:cs typeface="Arial" pitchFamily="34" charset="0"/>
              </a:rPr>
              <a:t>The Handbook makes it easy!</a:t>
            </a:r>
          </a:p>
          <a:p>
            <a:pPr>
              <a:defRPr/>
            </a:pPr>
            <a:endParaRPr lang="en-US" dirty="0" smtClean="0">
              <a:cs typeface="Arial" pitchFamily="34" charset="0"/>
            </a:endParaRPr>
          </a:p>
          <a:p>
            <a:pPr>
              <a:defRPr/>
            </a:pPr>
            <a:r>
              <a:rPr lang="en-US" dirty="0" smtClean="0"/>
              <a:t>In the Provider Handbook, you will find resources on limiting screen time (as shown on the right).</a:t>
            </a:r>
          </a:p>
          <a:p>
            <a:pPr>
              <a:defRPr/>
            </a:pPr>
            <a:endParaRPr lang="en-US" dirty="0" smtClean="0"/>
          </a:p>
          <a:p>
            <a:pPr>
              <a:defRPr/>
            </a:pPr>
            <a:r>
              <a:rPr lang="en-US" dirty="0" smtClean="0"/>
              <a:t>You will also find:</a:t>
            </a:r>
          </a:p>
          <a:p>
            <a:pPr marL="171450" indent="-171450">
              <a:buFont typeface="Arial" pitchFamily="34" charset="0"/>
              <a:buChar char="•"/>
              <a:defRPr/>
            </a:pPr>
            <a:r>
              <a:rPr lang="en-US" dirty="0" smtClean="0"/>
              <a:t>Suggestions for active play</a:t>
            </a:r>
          </a:p>
          <a:p>
            <a:pPr marL="171450" indent="-171450">
              <a:buFont typeface="Arial" pitchFamily="34" charset="0"/>
              <a:buChar char="•"/>
              <a:defRPr/>
            </a:pPr>
            <a:r>
              <a:rPr lang="en-US" dirty="0" smtClean="0"/>
              <a:t>Ideas for meal planning, shopping, and food preparation</a:t>
            </a:r>
          </a:p>
          <a:p>
            <a:pPr marL="171450" indent="-171450">
              <a:buFont typeface="Arial" pitchFamily="34" charset="0"/>
              <a:buChar char="•"/>
              <a:defRPr/>
            </a:pPr>
            <a:r>
              <a:rPr lang="en-US" dirty="0" smtClean="0"/>
              <a:t>Success stories from providers. Learn from others – success stories </a:t>
            </a:r>
            <a:r>
              <a:rPr lang="en-US" dirty="0" smtClean="0">
                <a:cs typeface="Arial" pitchFamily="34" charset="0"/>
              </a:rPr>
              <a:t>will show you new and exciting ways child care programs have met the wellness challenge.</a:t>
            </a:r>
            <a:endParaRPr lang="en-US" dirty="0" smtClean="0"/>
          </a:p>
          <a:p>
            <a:pPr marL="171450" indent="-171450">
              <a:buFont typeface="Arial" pitchFamily="34" charset="0"/>
              <a:buChar char="•"/>
              <a:defRPr/>
            </a:pPr>
            <a:r>
              <a:rPr lang="en-US" dirty="0" smtClean="0"/>
              <a:t>Links to additional resources</a:t>
            </a:r>
          </a:p>
          <a:p>
            <a:pPr>
              <a:defRPr/>
            </a:pPr>
            <a:endParaRPr lang="en-US" dirty="0" smtClean="0"/>
          </a:p>
          <a:p>
            <a:pPr>
              <a:defRPr/>
            </a:pPr>
            <a:r>
              <a:rPr lang="en-US" dirty="0" smtClean="0">
                <a:solidFill>
                  <a:srgbClr val="009900"/>
                </a:solidFill>
                <a:cs typeface="Arial" pitchFamily="34" charset="0"/>
              </a:rPr>
              <a:t>Download the Handbook from the USDA Resource Library at: </a:t>
            </a:r>
          </a:p>
          <a:p>
            <a:pPr>
              <a:buSzPts val="1100"/>
              <a:defRPr/>
            </a:pPr>
            <a:r>
              <a:rPr lang="en-US" dirty="0" smtClean="0">
                <a:solidFill>
                  <a:srgbClr val="7030A0"/>
                </a:solidFill>
                <a:cs typeface="Arial" pitchFamily="34" charset="0"/>
                <a:hlinkClick r:id="rId3"/>
              </a:rPr>
              <a:t>www.teamnutrition.usda.gov</a:t>
            </a:r>
            <a:r>
              <a:rPr lang="en-US" dirty="0" smtClean="0">
                <a:solidFill>
                  <a:srgbClr val="7030A0"/>
                </a:solidFill>
                <a:cs typeface="Arial" pitchFamily="34" charset="0"/>
              </a:rPr>
              <a:t> (The direct link is: http://teamnutrition.usda.gov/Resources/nutritionandwellness.html) </a:t>
            </a:r>
          </a:p>
          <a:p>
            <a:pPr>
              <a:buSzPts val="1100"/>
              <a:defRPr/>
            </a:pPr>
            <a:endParaRPr lang="en-US" dirty="0" smtClean="0">
              <a:solidFill>
                <a:srgbClr val="7030A0"/>
              </a:solidFill>
              <a:cs typeface="Arial" pitchFamily="34" charset="0"/>
            </a:endParaRP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1491C120-B377-4417-A375-7264FBEB9363}"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tip sheets and handouts available in English and Spanish. </a:t>
            </a:r>
          </a:p>
          <a:p>
            <a:endParaRPr lang="en-US" smtClean="0"/>
          </a:p>
          <a:p>
            <a:r>
              <a:rPr lang="en-US" smtClean="0"/>
              <a:t>The resources shown here are from Iowa WIC.</a:t>
            </a:r>
          </a:p>
        </p:txBody>
      </p:sp>
      <p:sp>
        <p:nvSpPr>
          <p:cNvPr id="4" name="Slide Number Placeholder 3"/>
          <p:cNvSpPr>
            <a:spLocks noGrp="1"/>
          </p:cNvSpPr>
          <p:nvPr>
            <p:ph type="sldNum" sz="quarter" idx="5"/>
          </p:nvPr>
        </p:nvSpPr>
        <p:spPr/>
        <p:txBody>
          <a:bodyPr/>
          <a:lstStyle/>
          <a:p>
            <a:pPr>
              <a:defRPr/>
            </a:pPr>
            <a:fld id="{3F98CFBF-F344-4D7E-AF07-C8C28B405F6C}"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resources that you can share with families, such as this letter that gives ideas on how to limit screen time at home (as shown on the right).</a:t>
            </a:r>
          </a:p>
        </p:txBody>
      </p:sp>
      <p:sp>
        <p:nvSpPr>
          <p:cNvPr id="4" name="Slide Number Placeholder 3"/>
          <p:cNvSpPr>
            <a:spLocks noGrp="1"/>
          </p:cNvSpPr>
          <p:nvPr>
            <p:ph type="sldNum" sz="quarter" idx="5"/>
          </p:nvPr>
        </p:nvSpPr>
        <p:spPr/>
        <p:txBody>
          <a:bodyPr/>
          <a:lstStyle/>
          <a:p>
            <a:pPr>
              <a:defRPr/>
            </a:pPr>
            <a:fld id="{9D33D412-145A-43B4-98AF-A702378F5E6F}"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defRPr/>
            </a:pPr>
            <a:r>
              <a:rPr lang="en-US" dirty="0" smtClean="0"/>
              <a:t>Notes for trainer:</a:t>
            </a:r>
          </a:p>
          <a:p>
            <a:pPr>
              <a:buFont typeface="Arial" pitchFamily="34" charset="0"/>
              <a:buNone/>
              <a:defRPr/>
            </a:pPr>
            <a:endParaRPr lang="en-US" dirty="0" smtClean="0"/>
          </a:p>
          <a:p>
            <a:pPr marL="514350" indent="-514350">
              <a:buFontTx/>
              <a:buAutoNum type="arabicParenR"/>
              <a:defRPr/>
            </a:pPr>
            <a:r>
              <a:rPr lang="en-US" dirty="0" smtClean="0"/>
              <a:t>At the end of the session, pass out pieces of paper or note cards and pens.</a:t>
            </a:r>
          </a:p>
          <a:p>
            <a:pPr marL="514350" indent="-514350">
              <a:buFontTx/>
              <a:buAutoNum type="arabicParenR"/>
              <a:defRPr/>
            </a:pPr>
            <a:r>
              <a:rPr lang="en-US" dirty="0" smtClean="0"/>
              <a:t>Encourage providers to write down 1 to 3 action steps they will take when they go back to their programs.</a:t>
            </a:r>
          </a:p>
          <a:p>
            <a:pPr marL="514350" indent="-514350">
              <a:buFontTx/>
              <a:buAutoNum type="arabicParenR"/>
              <a:defRPr/>
            </a:pPr>
            <a:r>
              <a:rPr lang="en-US" dirty="0" smtClean="0"/>
              <a:t>Ask for volunteers to share what they wrote with the larger group.</a:t>
            </a:r>
          </a:p>
          <a:p>
            <a:pPr>
              <a:defRPr/>
            </a:pPr>
            <a:endParaRPr lang="en-US" dirty="0" smtClean="0"/>
          </a:p>
          <a:p>
            <a:pPr>
              <a:defRPr/>
            </a:pPr>
            <a:r>
              <a:rPr lang="en-US" dirty="0" smtClean="0"/>
              <a:t>By identifying clear action steps, providers will be ready to make changes when they return to their programs.</a:t>
            </a:r>
          </a:p>
          <a:p>
            <a:pPr marL="228600" indent="-228600">
              <a:buFont typeface="Arial"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761F5BAC-498B-4BA2-9732-CC79AEDE680E}"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to </a:t>
            </a:r>
            <a:r>
              <a:rPr lang="en-US" dirty="0" smtClean="0">
                <a:solidFill>
                  <a:schemeClr val="accent4">
                    <a:lumMod val="75000"/>
                  </a:schemeClr>
                </a:solidFill>
                <a:hlinkClick r:id="rId3"/>
              </a:rPr>
              <a:t>www.healthykidshealthyfuture.org/home/resources/success.html</a:t>
            </a:r>
            <a:r>
              <a:rPr lang="en-US" dirty="0" smtClean="0">
                <a:solidFill>
                  <a:schemeClr val="accent4">
                    <a:lumMod val="75000"/>
                  </a:schemeClr>
                </a:solidFill>
              </a:rPr>
              <a:t> </a:t>
            </a:r>
            <a:r>
              <a:rPr lang="en-US" dirty="0" smtClean="0"/>
              <a:t>and 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0EEDE-BF88-450E-993D-9021ADE912E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BE0FA1-9725-4C46-851A-CCD16DAEB0FF}"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24824">
              <a:defRPr/>
            </a:pPr>
            <a:r>
              <a:rPr lang="en-US" dirty="0" smtClean="0"/>
              <a:t>Notes for trainer:</a:t>
            </a:r>
          </a:p>
          <a:p>
            <a:pPr marL="171450" indent="-171450" defTabSz="924824">
              <a:buFont typeface="Arial" pitchFamily="34" charset="0"/>
              <a:buChar char="•"/>
              <a:defRPr/>
            </a:pPr>
            <a:r>
              <a:rPr lang="en-US" dirty="0" smtClean="0"/>
              <a:t>Point out that the best practice for preschoolers is 30 min. per week or never while they’re in care, and 1 – 2 TOTAL hours for the entire day.</a:t>
            </a:r>
          </a:p>
          <a:p>
            <a:pPr marL="171450" indent="-171450" defTabSz="924824">
              <a:buFont typeface="Arial" pitchFamily="34" charset="0"/>
              <a:buChar char="•"/>
              <a:defRPr/>
            </a:pPr>
            <a:r>
              <a:rPr lang="en-US" dirty="0" smtClean="0"/>
              <a:t>The screen time best practices are consistent with American Academy of Pediatrics recommendations.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153156DB-2EBC-489D-93CE-FFB0A1A47490}"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a:r>
              <a:rPr lang="en-US" smtClean="0"/>
              <a:t>Suggested talking points:</a:t>
            </a:r>
          </a:p>
          <a:p>
            <a:pPr defTabSz="923925"/>
            <a:r>
              <a:rPr lang="en-US" smtClean="0"/>
              <a:t>The first 2 years of life are a critical time for brain development. Spending time in front of a screen can get in the way of exploring, playing, and interacting with grown-ups and their tiny peers — all of which encourage learning and healthy physical and social development.</a:t>
            </a:r>
          </a:p>
          <a:p>
            <a:pPr defTabSz="923925"/>
            <a:endParaRPr lang="en-US" smtClean="0"/>
          </a:p>
          <a:p>
            <a:pPr defTabSz="923925"/>
            <a:endParaRPr lang="en-US" smtClean="0"/>
          </a:p>
        </p:txBody>
      </p:sp>
      <p:sp>
        <p:nvSpPr>
          <p:cNvPr id="4" name="Slide Number Placeholder 3"/>
          <p:cNvSpPr>
            <a:spLocks noGrp="1"/>
          </p:cNvSpPr>
          <p:nvPr>
            <p:ph type="sldNum" sz="quarter" idx="5"/>
          </p:nvPr>
        </p:nvSpPr>
        <p:spPr/>
        <p:txBody>
          <a:bodyPr/>
          <a:lstStyle/>
          <a:p>
            <a:pPr>
              <a:defRPr/>
            </a:pPr>
            <a:fld id="{62191B3A-D948-4416-9B75-A730FE8D8F50}"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vides shows you simple ways to limit or even eliminate screen time in your program. It’s available in English and Spanish. </a:t>
            </a:r>
          </a:p>
          <a:p>
            <a:endParaRPr lang="en-US" smtClean="0"/>
          </a:p>
          <a:p>
            <a:r>
              <a:rPr lang="en-US" smtClean="0"/>
              <a:t>You can find a link to this video on the LMCC website. </a:t>
            </a:r>
          </a:p>
          <a:p>
            <a:endParaRPr lang="en-US" smtClean="0"/>
          </a:p>
          <a:p>
            <a:r>
              <a:rPr lang="en-US" smtClean="0"/>
              <a:t>Notes for trainer:</a:t>
            </a:r>
          </a:p>
          <a:p>
            <a:r>
              <a:rPr lang="en-US" smtClean="0"/>
              <a:t>Play this video during your training session. The video is ~8 min.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video.</a:t>
            </a:r>
          </a:p>
          <a:p>
            <a:endParaRPr lang="en-US" smtClean="0"/>
          </a:p>
          <a:p>
            <a:r>
              <a:rPr lang="en-US" smtClean="0"/>
              <a:t>If you </a:t>
            </a:r>
            <a:r>
              <a:rPr lang="en-US" i="1" smtClean="0"/>
              <a:t>will not have </a:t>
            </a:r>
            <a:r>
              <a:rPr lang="en-US" smtClean="0"/>
              <a:t>internet during your training session, try embedding the video in your presentation. You can find the video at: http://www.youtube.com/watch?v=cogJkMgIjs0 </a:t>
            </a:r>
          </a:p>
          <a:p>
            <a:endParaRPr lang="en-US" smtClean="0"/>
          </a:p>
          <a:p>
            <a:r>
              <a:rPr lang="en-US" smtClean="0"/>
              <a:t>The video is available in Spanish at: http://www.youtube.com/watch?v=CwPNg57myRo </a:t>
            </a:r>
          </a:p>
          <a:p>
            <a:endParaRPr lang="en-US" smtClean="0"/>
          </a:p>
        </p:txBody>
      </p:sp>
      <p:sp>
        <p:nvSpPr>
          <p:cNvPr id="4" name="Slide Number Placeholder 3"/>
          <p:cNvSpPr>
            <a:spLocks noGrp="1"/>
          </p:cNvSpPr>
          <p:nvPr>
            <p:ph type="sldNum" sz="quarter" idx="5"/>
          </p:nvPr>
        </p:nvSpPr>
        <p:spPr/>
        <p:txBody>
          <a:bodyPr/>
          <a:lstStyle/>
          <a:p>
            <a:pPr>
              <a:defRPr/>
            </a:pPr>
            <a:fld id="{29E6C7FC-D626-4156-8E84-FCA41BA5C4A4}"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Whenever the young kids in your care do get screen time, just make sure it’s for educational purposes only. A lot of the learning shows and DVDs on the market today weave the developmentally appropriate academic messages in so seamlessly that kids don’t even realize they’re getting some knowledge along with the entertainment.</a:t>
            </a:r>
          </a:p>
          <a:p>
            <a:pPr marL="171450" indent="-171450">
              <a:buFont typeface="Arial" pitchFamily="34" charset="0"/>
              <a:buChar char="•"/>
              <a:defRPr/>
            </a:pPr>
            <a:r>
              <a:rPr lang="en-US" dirty="0" smtClean="0"/>
              <a:t>With active games, often children learn they can get better scores be doing very minimal movements.  Watch out for this.</a:t>
            </a:r>
            <a:endParaRPr lang="en-US" dirty="0"/>
          </a:p>
        </p:txBody>
      </p:sp>
      <p:sp>
        <p:nvSpPr>
          <p:cNvPr id="4" name="Slide Number Placeholder 3"/>
          <p:cNvSpPr>
            <a:spLocks noGrp="1"/>
          </p:cNvSpPr>
          <p:nvPr>
            <p:ph type="sldNum" sz="quarter" idx="5"/>
          </p:nvPr>
        </p:nvSpPr>
        <p:spPr/>
        <p:txBody>
          <a:bodyPr/>
          <a:lstStyle/>
          <a:p>
            <a:pPr>
              <a:defRPr/>
            </a:pPr>
            <a:fld id="{77BD9EC1-D845-4427-8D1B-0904D6CBD0E9}"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video is an example of “quality programming” because it gets kids moving. A link to this video is available on the LMCC website.</a:t>
            </a:r>
          </a:p>
          <a:p>
            <a:endParaRPr lang="en-US" smtClean="0"/>
          </a:p>
          <a:p>
            <a:r>
              <a:rPr lang="en-US" smtClean="0"/>
              <a:t>Notes for trainer:</a:t>
            </a:r>
          </a:p>
          <a:p>
            <a:r>
              <a:rPr lang="en-US" smtClean="0"/>
              <a:t>Play this video during your training session. The video is ~1 min.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video.</a:t>
            </a:r>
          </a:p>
          <a:p>
            <a:endParaRPr lang="en-US" smtClean="0"/>
          </a:p>
          <a:p>
            <a:r>
              <a:rPr lang="en-US" smtClean="0"/>
              <a:t>If you </a:t>
            </a:r>
            <a:r>
              <a:rPr lang="en-US" i="1" smtClean="0"/>
              <a:t>will not have </a:t>
            </a:r>
            <a:r>
              <a:rPr lang="en-US" smtClean="0"/>
              <a:t>internet during your training session, try embedding the video in your presentation. You can find the video on YouTube at: www.youtube.com/watch?v=mtDW8hxOrYk </a:t>
            </a:r>
          </a:p>
          <a:p>
            <a:endParaRPr lang="en-US" smtClean="0"/>
          </a:p>
        </p:txBody>
      </p:sp>
      <p:sp>
        <p:nvSpPr>
          <p:cNvPr id="4" name="Slide Number Placeholder 3"/>
          <p:cNvSpPr>
            <a:spLocks noGrp="1"/>
          </p:cNvSpPr>
          <p:nvPr>
            <p:ph type="sldNum" sz="quarter" idx="5"/>
          </p:nvPr>
        </p:nvSpPr>
        <p:spPr/>
        <p:txBody>
          <a:bodyPr/>
          <a:lstStyle/>
          <a:p>
            <a:pPr>
              <a:defRPr/>
            </a:pPr>
            <a:fld id="{F3206A2A-0CC2-47AE-9F3C-1B389ADF02A0}"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These songs are in the ‘Music’ section on the LMCC Resource Center: www.healthykidshealthyfuture.org/home/resources.html </a:t>
            </a:r>
          </a:p>
        </p:txBody>
      </p:sp>
      <p:sp>
        <p:nvSpPr>
          <p:cNvPr id="4" name="Slide Number Placeholder 3"/>
          <p:cNvSpPr>
            <a:spLocks noGrp="1"/>
          </p:cNvSpPr>
          <p:nvPr>
            <p:ph type="sldNum" sz="quarter" idx="5"/>
          </p:nvPr>
        </p:nvSpPr>
        <p:spPr/>
        <p:txBody>
          <a:bodyPr/>
          <a:lstStyle/>
          <a:p>
            <a:pPr>
              <a:defRPr/>
            </a:pPr>
            <a:fld id="{4B7BCFE4-C5DB-4EEC-9CE5-274658A0ECBB}"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Try replacing screen time with physical activities!</a:t>
            </a:r>
          </a:p>
          <a:p>
            <a:endParaRPr lang="en-US" smtClean="0"/>
          </a:p>
          <a:p>
            <a:r>
              <a:rPr lang="en-US" smtClean="0"/>
              <a:t>Notes for trainer:</a:t>
            </a:r>
          </a:p>
          <a:p>
            <a:r>
              <a:rPr lang="en-US" smtClean="0"/>
              <a:t>Try this activity with providers to get them moving. This is an example of an activity that they can take back to their programs and do with their children. </a:t>
            </a:r>
          </a:p>
          <a:p>
            <a:endParaRPr lang="en-US" smtClean="0"/>
          </a:p>
        </p:txBody>
      </p:sp>
      <p:sp>
        <p:nvSpPr>
          <p:cNvPr id="4" name="Slide Number Placeholder 3"/>
          <p:cNvSpPr>
            <a:spLocks noGrp="1"/>
          </p:cNvSpPr>
          <p:nvPr>
            <p:ph type="sldNum" sz="quarter" idx="5"/>
          </p:nvPr>
        </p:nvSpPr>
        <p:spPr/>
        <p:txBody>
          <a:bodyPr/>
          <a:lstStyle/>
          <a:p>
            <a:pPr>
              <a:defRPr/>
            </a:pPr>
            <a:fld id="{8C0100D5-F4F8-4CBC-90F8-F7F65C4D1652}"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047D5B8D-101A-4448-85AB-3B7C4F23079B}"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85ACDC6E-DE54-4832-B047-386F426C975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91A774-7439-434D-BB47-C7A57B7E9C5F}"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01246B-B618-4AD8-85AE-A4DBE2790297}"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B74A928-097B-48D7-8076-326F8CA8623B}"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10FC9D0-E38A-47B7-B2B9-5801DED63E9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solidFill>
                  <a:srgbClr val="106485"/>
                </a:solidFill>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AFEE0EB4-861E-4788-AD84-32D784516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AD2431E-ABA1-4AB0-A50C-0325CB8E9878}"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CA303E46-C8FD-4892-8CA3-FA2388A116B5}"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B83ADC0-A192-47EB-8D1F-75F53498F9BA}"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1BECE6B-9BA0-4F26-9BED-96E9CFF59184}"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ADE192F-47A8-49EA-8682-F50A6E8C4331}"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318516F1-829C-42F6-ACE3-D61E679C385D}"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A47A861-809B-442D-B7E4-6BBFAA487D45}"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47049640-0797-40B8-AB6E-DBDEE483BEE5}"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45E6B3AC-F2D1-4BD2-AB60-C1387DE9A96C}"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44BA63-FE13-4305-9B34-DDA64A7BA708}"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8B7344-2057-42D5-BAA2-F96EE91FB87C}"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631DB7C3-B8B8-43F3-9119-B3C21C48545C}"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45E0901-CAD6-456B-A80E-115F15E4B309}"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24BDBDC-0F5C-4B0E-AEAF-2DA4104ADC04}"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F3FB127-4DA2-4C45-8A84-15CA5FA1872C}"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FF5E6FC-5616-474F-912C-B0171548BF14}"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1FCB6B17-B343-4723-8A30-717457BF585F}"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30CB992-7442-4028-9D69-4D940DD865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tDW8hxOrY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2/image.img.png/1307548051017.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2/image.img.png/1307548051017.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teamnutrition.usda.gov/"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2/image.img.png/1307548051017.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ogJkMgIjs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itle 1"/>
          <p:cNvSpPr txBox="1">
            <a:spLocks/>
          </p:cNvSpPr>
          <p:nvPr/>
        </p:nvSpPr>
        <p:spPr bwMode="auto">
          <a:xfrm>
            <a:off x="266700" y="3886200"/>
            <a:ext cx="8610600" cy="1066800"/>
          </a:xfrm>
          <a:prstGeom prst="rect">
            <a:avLst/>
          </a:prstGeom>
          <a:noFill/>
          <a:ln w="9525">
            <a:noFill/>
            <a:miter lim="800000"/>
            <a:headEnd/>
            <a:tailEnd/>
          </a:ln>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defRPr/>
            </a:pPr>
            <a:r>
              <a:rPr lang="en-US" sz="4000" dirty="0" smtClean="0"/>
              <a:t/>
            </a:r>
            <a:br>
              <a:rPr lang="en-US" sz="4000" dirty="0" smtClean="0"/>
            </a:br>
            <a:r>
              <a:rPr lang="en-US" sz="4000" dirty="0" smtClean="0"/>
              <a:t>Limit screen time</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hlinkClick r:id="rId3"/>
              </a:rPr>
              <a:t>Elmo’s Got the Moves Music Video</a:t>
            </a:r>
            <a:endParaRPr lang="en-US" smtClean="0"/>
          </a:p>
        </p:txBody>
      </p:sp>
      <p:pic>
        <p:nvPicPr>
          <p:cNvPr id="23555" name="Picture 2">
            <a:hlinkClick r:id="rId3"/>
          </p:cNvPr>
          <p:cNvPicPr>
            <a:picLocks noChangeAspect="1" noChangeArrowheads="1"/>
          </p:cNvPicPr>
          <p:nvPr/>
        </p:nvPicPr>
        <p:blipFill>
          <a:blip r:embed="rId4" cstate="print"/>
          <a:srcRect/>
          <a:stretch>
            <a:fillRect/>
          </a:stretch>
        </p:blipFill>
        <p:spPr bwMode="auto">
          <a:xfrm>
            <a:off x="1616075" y="2047875"/>
            <a:ext cx="5911850" cy="3590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28600" y="1219200"/>
            <a:ext cx="4595813" cy="4876800"/>
          </a:xfrm>
          <a:prstGeom prst="rect">
            <a:avLst/>
          </a:prstGeom>
          <a:noFill/>
          <a:ln w="9525">
            <a:noFill/>
            <a:miter lim="800000"/>
            <a:headEnd/>
            <a:tailEnd/>
          </a:ln>
        </p:spPr>
      </p:pic>
      <p:sp>
        <p:nvSpPr>
          <p:cNvPr id="15" name="Content Placeholder 2"/>
          <p:cNvSpPr txBox="1">
            <a:spLocks/>
          </p:cNvSpPr>
          <p:nvPr/>
        </p:nvSpPr>
        <p:spPr bwMode="auto">
          <a:xfrm>
            <a:off x="4724400" y="1981200"/>
            <a:ext cx="4229100" cy="6096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200" dirty="0">
                <a:latin typeface="+mn-lt"/>
              </a:rPr>
              <a:t>Color Me Healthy music gets kids up and moving to a fun and happy beat!</a:t>
            </a:r>
            <a:endParaRPr lang="en-US" sz="2000" dirty="0">
              <a:latin typeface="+mn-lt"/>
            </a:endParaRPr>
          </a:p>
        </p:txBody>
      </p:sp>
      <p:sp>
        <p:nvSpPr>
          <p:cNvPr id="24580" name="Title 1"/>
          <p:cNvSpPr txBox="1">
            <a:spLocks/>
          </p:cNvSpPr>
          <p:nvPr/>
        </p:nvSpPr>
        <p:spPr bwMode="auto">
          <a:xfrm>
            <a:off x="457200" y="274638"/>
            <a:ext cx="8229600" cy="1143000"/>
          </a:xfrm>
          <a:prstGeom prst="rect">
            <a:avLst/>
          </a:prstGeom>
          <a:noFill/>
          <a:ln w="9525">
            <a:noFill/>
            <a:miter lim="800000"/>
            <a:headEnd/>
            <a:tailEnd/>
          </a:ln>
        </p:spPr>
        <p:txBody>
          <a:bodyPr/>
          <a:lstStyle/>
          <a:p>
            <a:pPr eaLnBrk="0" hangingPunct="0"/>
            <a:r>
              <a:rPr lang="en-US" sz="4400">
                <a:solidFill>
                  <a:schemeClr val="tx2"/>
                </a:solidFill>
                <a:latin typeface="Tw Cen MT"/>
              </a:rPr>
              <a:t>Turn on Music Instead of the TV!</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495800" cy="4525963"/>
          </a:xfrm>
        </p:spPr>
        <p:txBody>
          <a:bodyPr/>
          <a:lstStyle/>
          <a:p>
            <a:pPr marL="0" indent="0">
              <a:spcBef>
                <a:spcPts val="1800"/>
              </a:spcBef>
              <a:buFont typeface="Wingdings" pitchFamily="2" charset="2"/>
              <a:buNone/>
              <a:defRPr/>
            </a:pPr>
            <a:r>
              <a:rPr lang="en-US" sz="3600" dirty="0" smtClean="0"/>
              <a:t>Move like an animal</a:t>
            </a:r>
          </a:p>
          <a:p>
            <a:pPr>
              <a:spcBef>
                <a:spcPts val="1800"/>
              </a:spcBef>
              <a:defRPr/>
            </a:pPr>
            <a:r>
              <a:rPr lang="en-US" sz="3200" dirty="0"/>
              <a:t>Swing your trunk like an </a:t>
            </a:r>
            <a:r>
              <a:rPr lang="en-US" sz="3200" dirty="0" smtClean="0"/>
              <a:t>elephant</a:t>
            </a:r>
          </a:p>
          <a:p>
            <a:pPr>
              <a:spcBef>
                <a:spcPts val="1800"/>
              </a:spcBef>
              <a:defRPr/>
            </a:pPr>
            <a:r>
              <a:rPr lang="en-US" sz="3200" dirty="0" smtClean="0"/>
              <a:t>Hop like a bunny</a:t>
            </a:r>
          </a:p>
          <a:p>
            <a:pPr>
              <a:spcBef>
                <a:spcPts val="1800"/>
              </a:spcBef>
              <a:defRPr/>
            </a:pPr>
            <a:r>
              <a:rPr lang="en-US" sz="3200" dirty="0" smtClean="0"/>
              <a:t>Walk like a flamingo</a:t>
            </a:r>
          </a:p>
          <a:p>
            <a:pPr>
              <a:spcBef>
                <a:spcPts val="1800"/>
              </a:spcBef>
              <a:defRPr/>
            </a:pPr>
            <a:r>
              <a:rPr lang="en-US" sz="3200" dirty="0" smtClean="0"/>
              <a:t>Tip toe like a mouse</a:t>
            </a:r>
          </a:p>
          <a:p>
            <a:pPr lvl="1">
              <a:defRPr/>
            </a:pPr>
            <a:endParaRPr lang="en-US" dirty="0"/>
          </a:p>
        </p:txBody>
      </p:sp>
      <p:pic>
        <p:nvPicPr>
          <p:cNvPr id="25603" name="Picture 5" descr="elephant.jpg"/>
          <p:cNvPicPr>
            <a:picLocks noChangeAspect="1"/>
          </p:cNvPicPr>
          <p:nvPr/>
        </p:nvPicPr>
        <p:blipFill>
          <a:blip r:embed="rId3" cstate="print"/>
          <a:srcRect/>
          <a:stretch>
            <a:fillRect/>
          </a:stretch>
        </p:blipFill>
        <p:spPr bwMode="auto">
          <a:xfrm>
            <a:off x="5029200" y="2209800"/>
            <a:ext cx="3648075" cy="2590800"/>
          </a:xfrm>
          <a:prstGeom prst="rect">
            <a:avLst/>
          </a:prstGeom>
          <a:noFill/>
          <a:ln w="9525">
            <a:noFill/>
            <a:miter lim="800000"/>
            <a:headEnd/>
            <a:tailEnd/>
          </a:ln>
        </p:spPr>
      </p:pic>
      <p:sp>
        <p:nvSpPr>
          <p:cNvPr id="25604" name="Title 1"/>
          <p:cNvSpPr txBox="1">
            <a:spLocks/>
          </p:cNvSpPr>
          <p:nvPr/>
        </p:nvSpPr>
        <p:spPr bwMode="auto">
          <a:xfrm>
            <a:off x="457200" y="274638"/>
            <a:ext cx="8229600" cy="1143000"/>
          </a:xfrm>
          <a:prstGeom prst="rect">
            <a:avLst/>
          </a:prstGeom>
          <a:noFill/>
          <a:ln w="9525">
            <a:noFill/>
            <a:miter lim="800000"/>
            <a:headEnd/>
            <a:tailEnd/>
          </a:ln>
        </p:spPr>
        <p:txBody>
          <a:bodyPr/>
          <a:lstStyle/>
          <a:p>
            <a:pPr eaLnBrk="0" hangingPunct="0"/>
            <a:r>
              <a:rPr lang="en-US" sz="4400">
                <a:solidFill>
                  <a:schemeClr val="tx2"/>
                </a:solidFill>
                <a:latin typeface="Tw Cen MT"/>
              </a:rPr>
              <a:t>Get Moving Time!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212725"/>
            <a:ext cx="8153400" cy="990600"/>
          </a:xfrm>
        </p:spPr>
        <p:txBody>
          <a:bodyPr/>
          <a:lstStyle/>
          <a:p>
            <a:r>
              <a:rPr lang="en-US" sz="4000" smtClean="0"/>
              <a:t>Screen Time Best Practices in Review  </a:t>
            </a:r>
          </a:p>
        </p:txBody>
      </p:sp>
      <p:sp>
        <p:nvSpPr>
          <p:cNvPr id="26627" name="Content Placeholder 2"/>
          <p:cNvSpPr>
            <a:spLocks noGrp="1"/>
          </p:cNvSpPr>
          <p:nvPr>
            <p:ph sz="quarter" idx="1"/>
          </p:nvPr>
        </p:nvSpPr>
        <p:spPr>
          <a:xfrm>
            <a:off x="609600" y="2286000"/>
            <a:ext cx="8077200" cy="2667000"/>
          </a:xfrm>
        </p:spPr>
        <p:txBody>
          <a:bodyPr/>
          <a:lstStyle/>
          <a:p>
            <a:pPr marL="0" indent="0" algn="ctr">
              <a:buFont typeface="Wingdings" pitchFamily="2" charset="2"/>
              <a:buNone/>
            </a:pPr>
            <a:r>
              <a:rPr lang="en-US" sz="3200" smtClean="0"/>
              <a:t>Pop Quiz! </a:t>
            </a:r>
          </a:p>
          <a:p>
            <a:pPr marL="0" indent="0" algn="ctr">
              <a:buFont typeface="Wingdings" pitchFamily="2" charset="2"/>
              <a:buNone/>
            </a:pPr>
            <a:r>
              <a:rPr lang="en-US" sz="3200" smtClean="0"/>
              <a:t>Can you recite all of the screen time best practices without looking at your notes?</a:t>
            </a:r>
          </a:p>
        </p:txBody>
      </p:sp>
      <p:pic>
        <p:nvPicPr>
          <p:cNvPr id="26628" name="Picture 5" descr="http://healthykidshealthyfuture.org/welcome/_jcr_content/center-column-parsys/textimage_2/image.img.png/1307548051017.png"/>
          <p:cNvPicPr>
            <a:picLocks noChangeAspect="1" noChangeArrowheads="1"/>
          </p:cNvPicPr>
          <p:nvPr/>
        </p:nvPicPr>
        <p:blipFill>
          <a:blip r:embed="rId3" r:link="rId4" cstate="print"/>
          <a:srcRect l="47501" b="50583"/>
          <a:stretch>
            <a:fillRect/>
          </a:stretch>
        </p:blipFill>
        <p:spPr bwMode="auto">
          <a:xfrm>
            <a:off x="457200" y="457200"/>
            <a:ext cx="53340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66800" y="149225"/>
            <a:ext cx="7696200" cy="990600"/>
          </a:xfrm>
        </p:spPr>
        <p:txBody>
          <a:bodyPr/>
          <a:lstStyle/>
          <a:p>
            <a:r>
              <a:rPr lang="en-US" sz="4000" smtClean="0"/>
              <a:t>Screen Time Best Practices in Review </a:t>
            </a:r>
          </a:p>
        </p:txBody>
      </p:sp>
      <p:sp>
        <p:nvSpPr>
          <p:cNvPr id="6" name="Content Placeholder 5"/>
          <p:cNvSpPr>
            <a:spLocks noGrp="1"/>
          </p:cNvSpPr>
          <p:nvPr>
            <p:ph sz="quarter" idx="1"/>
          </p:nvPr>
        </p:nvSpPr>
        <p:spPr>
          <a:xfrm>
            <a:off x="609600" y="1676400"/>
            <a:ext cx="8001000" cy="4572000"/>
          </a:xfrm>
        </p:spPr>
        <p:txBody>
          <a:bodyPr/>
          <a:lstStyle/>
          <a:p>
            <a:pPr fontAlgn="auto">
              <a:spcBef>
                <a:spcPts val="0"/>
              </a:spcBef>
              <a:spcAft>
                <a:spcPts val="0"/>
              </a:spcAft>
              <a:buFont typeface="Wingdings" pitchFamily="2" charset="2"/>
              <a:buChar char="q"/>
              <a:defRPr/>
            </a:pPr>
            <a:r>
              <a:rPr lang="en-US" sz="2400" b="1" dirty="0" smtClean="0"/>
              <a:t>Infants:  </a:t>
            </a:r>
            <a:r>
              <a:rPr lang="en-US" sz="2400" dirty="0" smtClean="0"/>
              <a:t>No screen time</a:t>
            </a:r>
            <a:endParaRPr lang="en-US" sz="2400" b="1" dirty="0" smtClean="0"/>
          </a:p>
          <a:p>
            <a:pPr fontAlgn="auto">
              <a:spcBef>
                <a:spcPts val="0"/>
              </a:spcBef>
              <a:spcAft>
                <a:spcPts val="0"/>
              </a:spcAft>
              <a:buFont typeface="Wingdings" pitchFamily="2" charset="2"/>
              <a:buChar char="q"/>
              <a:defRPr/>
            </a:pPr>
            <a:r>
              <a:rPr lang="en-US" sz="2400" b="1" dirty="0" smtClean="0"/>
              <a:t>Toddlers: </a:t>
            </a:r>
            <a:r>
              <a:rPr lang="en-US" sz="2400" dirty="0" smtClean="0"/>
              <a:t>No more than 3 – 4 times per year, or never</a:t>
            </a:r>
          </a:p>
          <a:p>
            <a:pPr fontAlgn="auto">
              <a:spcBef>
                <a:spcPts val="0"/>
              </a:spcBef>
              <a:spcAft>
                <a:spcPts val="0"/>
              </a:spcAft>
              <a:buFont typeface="Wingdings" pitchFamily="2" charset="2"/>
              <a:buChar char="q"/>
              <a:defRPr/>
            </a:pPr>
            <a:r>
              <a:rPr lang="en-US" sz="2400" b="1" dirty="0" smtClean="0"/>
              <a:t>Preschoolers: </a:t>
            </a:r>
            <a:r>
              <a:rPr lang="en-US" sz="2400" dirty="0" smtClean="0"/>
              <a:t> </a:t>
            </a:r>
          </a:p>
          <a:p>
            <a:pPr lvl="1" fontAlgn="auto">
              <a:spcBef>
                <a:spcPts val="0"/>
              </a:spcBef>
              <a:spcAft>
                <a:spcPts val="0"/>
              </a:spcAft>
              <a:buFont typeface="Wingdings" pitchFamily="2" charset="2"/>
              <a:buChar char="q"/>
              <a:defRPr/>
            </a:pPr>
            <a:r>
              <a:rPr lang="en-US" sz="2400" dirty="0" smtClean="0"/>
              <a:t>Only for educational or physical activity purposes</a:t>
            </a:r>
          </a:p>
          <a:p>
            <a:pPr lvl="1" fontAlgn="auto">
              <a:spcBef>
                <a:spcPts val="0"/>
              </a:spcBef>
              <a:spcAft>
                <a:spcPts val="0"/>
              </a:spcAft>
              <a:buFont typeface="Wingdings" pitchFamily="2" charset="2"/>
              <a:buChar char="q"/>
              <a:defRPr/>
            </a:pPr>
            <a:r>
              <a:rPr lang="en-US" sz="2400" dirty="0" smtClean="0"/>
              <a:t>No more than 30 minutes per week or never, while in your care</a:t>
            </a:r>
          </a:p>
          <a:p>
            <a:pPr lvl="1" fontAlgn="auto">
              <a:spcBef>
                <a:spcPts val="0"/>
              </a:spcBef>
              <a:spcAft>
                <a:spcPts val="0"/>
              </a:spcAft>
              <a:buFont typeface="Wingdings" pitchFamily="2" charset="2"/>
              <a:buChar char="q"/>
              <a:defRPr/>
            </a:pPr>
            <a:r>
              <a:rPr lang="en-US" sz="2400" dirty="0" smtClean="0"/>
              <a:t>Work with families to ensure no more than 1 - 2 hours per day</a:t>
            </a:r>
            <a:br>
              <a:rPr lang="en-US" sz="2400" dirty="0" smtClean="0"/>
            </a:br>
            <a:endParaRPr lang="en-US" sz="2400" dirty="0" smtClean="0"/>
          </a:p>
          <a:p>
            <a:pPr fontAlgn="auto">
              <a:spcBef>
                <a:spcPts val="0"/>
              </a:spcBef>
              <a:spcAft>
                <a:spcPts val="0"/>
              </a:spcAft>
              <a:buFont typeface="Wingdings" pitchFamily="2" charset="2"/>
              <a:buChar char="q"/>
              <a:defRPr/>
            </a:pPr>
            <a:r>
              <a:rPr lang="en-US" sz="2400" dirty="0" smtClean="0"/>
              <a:t>Provide screen time reduction and/or media literacy </a:t>
            </a:r>
            <a:r>
              <a:rPr lang="en-US" sz="2400" b="1" dirty="0" smtClean="0"/>
              <a:t>education</a:t>
            </a:r>
            <a:r>
              <a:rPr lang="en-US" sz="2400" dirty="0" smtClean="0"/>
              <a:t> to parents at least twice a year, </a:t>
            </a:r>
          </a:p>
          <a:p>
            <a:pPr lvl="1" fontAlgn="auto">
              <a:spcBef>
                <a:spcPts val="0"/>
              </a:spcBef>
              <a:spcAft>
                <a:spcPts val="0"/>
              </a:spcAft>
              <a:buFont typeface="Wingdings" pitchFamily="2" charset="2"/>
              <a:buChar char="q"/>
              <a:defRPr/>
            </a:pPr>
            <a:r>
              <a:rPr lang="en-US" sz="2400" dirty="0" smtClean="0"/>
              <a:t>e.g. special programs, newsletters, or information sheets</a:t>
            </a:r>
            <a:endParaRPr lang="en-US" sz="2400" dirty="0"/>
          </a:p>
          <a:p>
            <a:pPr marL="0" indent="0" fontAlgn="auto">
              <a:spcBef>
                <a:spcPts val="0"/>
              </a:spcBef>
              <a:spcAft>
                <a:spcPts val="0"/>
              </a:spcAft>
              <a:buFont typeface="Wingdings" pitchFamily="2" charset="2"/>
              <a:buNone/>
              <a:defRPr/>
            </a:pPr>
            <a:endParaRPr lang="en-US" sz="2400" dirty="0">
              <a:solidFill>
                <a:schemeClr val="accent4">
                  <a:lumMod val="75000"/>
                </a:schemeClr>
              </a:solidFill>
            </a:endParaRPr>
          </a:p>
          <a:p>
            <a:pPr>
              <a:defRPr/>
            </a:pPr>
            <a:endParaRPr lang="en-US" sz="2400" dirty="0"/>
          </a:p>
        </p:txBody>
      </p:sp>
      <p:pic>
        <p:nvPicPr>
          <p:cNvPr id="27652" name="Picture 5" descr="http://healthykidshealthyfuture.org/welcome/_jcr_content/center-column-parsys/textimage_2/image.img.png/1307548051017.png"/>
          <p:cNvPicPr>
            <a:picLocks noChangeAspect="1" noChangeArrowheads="1"/>
          </p:cNvPicPr>
          <p:nvPr/>
        </p:nvPicPr>
        <p:blipFill>
          <a:blip r:embed="rId3" r:link="rId4" cstate="print"/>
          <a:srcRect l="47501" b="50583"/>
          <a:stretch>
            <a:fillRect/>
          </a:stretch>
        </p:blipFill>
        <p:spPr bwMode="auto">
          <a:xfrm>
            <a:off x="533400" y="393700"/>
            <a:ext cx="53340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mtClean="0"/>
              <a:t>Finding resources and tips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152400"/>
            <a:ext cx="8153400" cy="990600"/>
          </a:xfrm>
        </p:spPr>
        <p:txBody>
          <a:bodyPr/>
          <a:lstStyle/>
          <a:p>
            <a:pPr algn="ctr"/>
            <a:r>
              <a:rPr lang="en-US" sz="4000" smtClean="0"/>
              <a:t>Child &amp; Adult Care Food Program Screen Time Resources</a:t>
            </a:r>
          </a:p>
        </p:txBody>
      </p:sp>
      <p:pic>
        <p:nvPicPr>
          <p:cNvPr id="33795" name="Picture 4"/>
          <p:cNvPicPr>
            <a:picLocks noChangeAspect="1"/>
          </p:cNvPicPr>
          <p:nvPr/>
        </p:nvPicPr>
        <p:blipFill>
          <a:blip r:embed="rId3" cstate="print"/>
          <a:srcRect/>
          <a:stretch>
            <a:fillRect/>
          </a:stretch>
        </p:blipFill>
        <p:spPr bwMode="auto">
          <a:xfrm>
            <a:off x="766763" y="1752600"/>
            <a:ext cx="3124200" cy="4037013"/>
          </a:xfrm>
          <a:prstGeom prst="rect">
            <a:avLst/>
          </a:prstGeom>
          <a:noFill/>
          <a:ln w="9525">
            <a:noFill/>
            <a:miter lim="800000"/>
            <a:headEnd/>
            <a:tailEnd/>
          </a:ln>
        </p:spPr>
      </p:pic>
      <p:pic>
        <p:nvPicPr>
          <p:cNvPr id="33796" name="Picture 6"/>
          <p:cNvPicPr>
            <a:picLocks noChangeAspect="1" noChangeArrowheads="1"/>
          </p:cNvPicPr>
          <p:nvPr/>
        </p:nvPicPr>
        <p:blipFill>
          <a:blip r:embed="rId4" cstate="print"/>
          <a:srcRect l="1762" t="13626" r="3326" b="8417"/>
          <a:stretch>
            <a:fillRect/>
          </a:stretch>
        </p:blipFill>
        <p:spPr bwMode="auto">
          <a:xfrm>
            <a:off x="4267200" y="2039938"/>
            <a:ext cx="4610100" cy="3522662"/>
          </a:xfrm>
          <a:prstGeom prst="rect">
            <a:avLst/>
          </a:prstGeom>
          <a:noFill/>
          <a:ln w="9525">
            <a:noFill/>
            <a:miter lim="800000"/>
            <a:headEnd/>
            <a:tailEnd/>
          </a:ln>
        </p:spPr>
      </p:pic>
      <p:sp>
        <p:nvSpPr>
          <p:cNvPr id="3" name="Rectangle 2"/>
          <p:cNvSpPr/>
          <p:nvPr/>
        </p:nvSpPr>
        <p:spPr>
          <a:xfrm>
            <a:off x="266700" y="5943600"/>
            <a:ext cx="8610600" cy="523875"/>
          </a:xfrm>
          <a:prstGeom prst="rect">
            <a:avLst/>
          </a:prstGeom>
        </p:spPr>
        <p:txBody>
          <a:bodyPr>
            <a:spAutoFit/>
          </a:bodyPr>
          <a:lstStyle/>
          <a:p>
            <a:pPr>
              <a:defRPr/>
            </a:pPr>
            <a:r>
              <a:rPr lang="en-US" sz="2800" dirty="0">
                <a:latin typeface="+mn-lt"/>
                <a:cs typeface="Arial" pitchFamily="34" charset="0"/>
              </a:rPr>
              <a:t>Download the Handbook at: </a:t>
            </a:r>
            <a:r>
              <a:rPr lang="en-US" sz="2800" dirty="0">
                <a:latin typeface="+mn-lt"/>
                <a:cs typeface="Arial" pitchFamily="34" charset="0"/>
                <a:hlinkClick r:id="rId5"/>
              </a:rPr>
              <a:t>www.teamnutrition.usda.gov</a:t>
            </a:r>
            <a:endParaRPr lang="en-US" sz="2800" dirty="0">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cstate="print"/>
          <a:srcRect l="8336" t="8817" r="5573" b="6012"/>
          <a:stretch>
            <a:fillRect/>
          </a:stretch>
        </p:blipFill>
        <p:spPr bwMode="auto">
          <a:xfrm>
            <a:off x="304800" y="1219200"/>
            <a:ext cx="5791200" cy="3429000"/>
          </a:xfrm>
          <a:prstGeom prst="rect">
            <a:avLst/>
          </a:prstGeom>
          <a:noFill/>
          <a:ln w="9525">
            <a:noFill/>
            <a:miter lim="800000"/>
            <a:headEnd/>
            <a:tailEnd/>
          </a:ln>
        </p:spPr>
      </p:pic>
      <p:sp>
        <p:nvSpPr>
          <p:cNvPr id="8" name="Content Placeholder 2"/>
          <p:cNvSpPr txBox="1">
            <a:spLocks/>
          </p:cNvSpPr>
          <p:nvPr/>
        </p:nvSpPr>
        <p:spPr bwMode="auto">
          <a:xfrm>
            <a:off x="990600" y="152400"/>
            <a:ext cx="7162800" cy="9525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4400" dirty="0">
                <a:solidFill>
                  <a:schemeClr val="tx2"/>
                </a:solidFill>
                <a:latin typeface="+mn-lt"/>
              </a:rPr>
              <a:t>Tip Sheets &amp; Handouts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34820" name="Content Placeholder 4"/>
          <p:cNvPicPr>
            <a:picLocks noGrp="1"/>
          </p:cNvPicPr>
          <p:nvPr>
            <p:ph sz="quarter" idx="1"/>
          </p:nvPr>
        </p:nvPicPr>
        <p:blipFill>
          <a:blip r:embed="rId4" cstate="print"/>
          <a:srcRect l="16515" t="15230" r="9740" b="12625"/>
          <a:stretch>
            <a:fillRect/>
          </a:stretch>
        </p:blipFill>
        <p:spPr>
          <a:xfrm>
            <a:off x="3478213" y="2895600"/>
            <a:ext cx="5360987" cy="3468688"/>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4114800" y="349250"/>
            <a:ext cx="4724400" cy="6280150"/>
          </a:xfrm>
          <a:prstGeom prst="rect">
            <a:avLst/>
          </a:prstGeom>
          <a:noFill/>
          <a:ln w="9525">
            <a:noFill/>
            <a:miter lim="800000"/>
            <a:headEnd/>
            <a:tailEnd/>
          </a:ln>
        </p:spPr>
      </p:pic>
      <p:sp>
        <p:nvSpPr>
          <p:cNvPr id="5" name="Content Placeholder 2"/>
          <p:cNvSpPr txBox="1">
            <a:spLocks/>
          </p:cNvSpPr>
          <p:nvPr/>
        </p:nvSpPr>
        <p:spPr bwMode="auto">
          <a:xfrm>
            <a:off x="76200" y="1676400"/>
            <a:ext cx="3962400"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3200" dirty="0">
                <a:latin typeface="+mn-lt"/>
              </a:rPr>
              <a:t>	Letter about the importance of limiting screen time and tips for limiting screen time at home.</a:t>
            </a:r>
          </a:p>
          <a:p>
            <a:pPr marL="319088" indent="-319088" eaLnBrk="0" hangingPunct="0">
              <a:spcBef>
                <a:spcPts val="700"/>
              </a:spcBef>
              <a:buClr>
                <a:schemeClr val="accent2"/>
              </a:buClr>
              <a:buSzPct val="60000"/>
              <a:defRPr/>
            </a:pPr>
            <a:endParaRPr lang="en-US" sz="3200" dirty="0">
              <a:latin typeface="+mn-lt"/>
            </a:endParaRPr>
          </a:p>
          <a:p>
            <a:pPr marL="319088" indent="-319088" eaLnBrk="0" hangingPunct="0">
              <a:spcBef>
                <a:spcPts val="700"/>
              </a:spcBef>
              <a:buClr>
                <a:schemeClr val="accent2"/>
              </a:buClr>
              <a:buSzPct val="60000"/>
              <a:defRPr/>
            </a:pPr>
            <a:r>
              <a:rPr lang="en-US" sz="3200" dirty="0">
                <a:latin typeface="+mn-lt"/>
              </a:rPr>
              <a:t>	Send the letter home in backpacks or with your newsletter. </a:t>
            </a:r>
            <a:endParaRPr lang="en-US" sz="2000"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8" name="Content Placeholder 2"/>
          <p:cNvSpPr txBox="1">
            <a:spLocks/>
          </p:cNvSpPr>
          <p:nvPr/>
        </p:nvSpPr>
        <p:spPr bwMode="auto">
          <a:xfrm>
            <a:off x="304800" y="0"/>
            <a:ext cx="4572000" cy="7620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3600" dirty="0">
                <a:latin typeface="+mn-lt"/>
              </a:rPr>
              <a:t>Resources for </a:t>
            </a:r>
          </a:p>
          <a:p>
            <a:pPr marL="319088" indent="-319088" eaLnBrk="0" hangingPunct="0">
              <a:spcBef>
                <a:spcPts val="700"/>
              </a:spcBef>
              <a:buClr>
                <a:schemeClr val="accent2"/>
              </a:buClr>
              <a:buSzPct val="60000"/>
              <a:defRPr/>
            </a:pPr>
            <a:r>
              <a:rPr lang="en-US" sz="3600" dirty="0">
                <a:latin typeface="+mn-lt"/>
              </a:rPr>
              <a:t>Families</a:t>
            </a:r>
            <a:endParaRPr lang="en-US" sz="4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What’s your next step?</a:t>
            </a:r>
          </a:p>
        </p:txBody>
      </p:sp>
      <p:sp>
        <p:nvSpPr>
          <p:cNvPr id="38915" name="Content Placeholder 5"/>
          <p:cNvSpPr>
            <a:spLocks noGrp="1"/>
          </p:cNvSpPr>
          <p:nvPr>
            <p:ph sz="quarter" idx="1"/>
          </p:nvPr>
        </p:nvSpPr>
        <p:spPr>
          <a:xfrm>
            <a:off x="609600" y="1524000"/>
            <a:ext cx="8305800" cy="4114800"/>
          </a:xfrm>
        </p:spPr>
        <p:txBody>
          <a:bodyPr/>
          <a:lstStyle/>
          <a:p>
            <a:pPr marL="0" indent="0" algn="ctr">
              <a:buFont typeface="Wingdings" pitchFamily="2" charset="2"/>
              <a:buNone/>
            </a:pPr>
            <a:endParaRPr lang="en-US" sz="3600" smtClean="0"/>
          </a:p>
          <a:p>
            <a:pPr marL="0" indent="0" algn="ctr">
              <a:buFont typeface="Wingdings" pitchFamily="2" charset="2"/>
              <a:buNone/>
            </a:pPr>
            <a:r>
              <a:rPr lang="en-US" sz="3600" smtClean="0"/>
              <a:t>Write down action steps you can </a:t>
            </a:r>
          </a:p>
          <a:p>
            <a:pPr marL="0" indent="0" algn="ctr">
              <a:buFont typeface="Wingdings" pitchFamily="2" charset="2"/>
              <a:buNone/>
            </a:pPr>
            <a:r>
              <a:rPr lang="en-US" sz="3600" smtClean="0"/>
              <a:t>take to limit or eliminate screen time!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Learning Objectives</a:t>
            </a:r>
          </a:p>
        </p:txBody>
      </p:sp>
      <p:sp>
        <p:nvSpPr>
          <p:cNvPr id="15363" name="Content Placeholder 5"/>
          <p:cNvSpPr>
            <a:spLocks noGrp="1"/>
          </p:cNvSpPr>
          <p:nvPr>
            <p:ph sz="quarter" idx="1"/>
          </p:nvPr>
        </p:nvSpPr>
        <p:spPr>
          <a:xfrm>
            <a:off x="609600" y="1600200"/>
            <a:ext cx="8001000" cy="4572000"/>
          </a:xfrm>
        </p:spPr>
        <p:txBody>
          <a:bodyPr/>
          <a:lstStyle/>
          <a:p>
            <a:pPr marL="514350" indent="-514350">
              <a:spcBef>
                <a:spcPts val="1200"/>
              </a:spcBef>
              <a:spcAft>
                <a:spcPts val="1200"/>
              </a:spcAft>
              <a:buFont typeface="Wingdings" pitchFamily="2" charset="2"/>
              <a:buAutoNum type="arabicParenR"/>
            </a:pPr>
            <a:r>
              <a:rPr lang="en-US" sz="2800" dirty="0" smtClean="0"/>
              <a:t>Understand Let’s Move! Child Care Goals and best practices for screen time</a:t>
            </a:r>
          </a:p>
          <a:p>
            <a:pPr marL="514350" indent="-514350">
              <a:spcBef>
                <a:spcPts val="1200"/>
              </a:spcBef>
              <a:spcAft>
                <a:spcPts val="1200"/>
              </a:spcAft>
              <a:buFont typeface="Wingdings" pitchFamily="2" charset="2"/>
              <a:buAutoNum type="arabicParenR"/>
            </a:pPr>
            <a:r>
              <a:rPr lang="en-US" sz="2800" dirty="0" smtClean="0"/>
              <a:t>Know the benefits of limiting or eliminating screen time</a:t>
            </a:r>
          </a:p>
          <a:p>
            <a:pPr marL="514350" indent="-514350">
              <a:spcBef>
                <a:spcPts val="1200"/>
              </a:spcBef>
              <a:spcAft>
                <a:spcPts val="1200"/>
              </a:spcAft>
              <a:buFont typeface="Wingdings" pitchFamily="2" charset="2"/>
              <a:buAutoNum type="arabicParenR"/>
            </a:pPr>
            <a:r>
              <a:rPr lang="en-US" sz="2800" dirty="0" smtClean="0"/>
              <a:t>Get strategies and ideas to limit or eliminate screen time</a:t>
            </a:r>
          </a:p>
          <a:p>
            <a:pPr marL="514350" indent="-514350">
              <a:spcBef>
                <a:spcPts val="1200"/>
              </a:spcBef>
              <a:spcAft>
                <a:spcPts val="1200"/>
              </a:spcAft>
              <a:buFont typeface="Wingdings" pitchFamily="2" charset="2"/>
              <a:buAutoNum type="arabicParenR"/>
            </a:pPr>
            <a:r>
              <a:rPr lang="en-US" sz="2800" dirty="0" smtClean="0"/>
              <a:t>Learn about the resources and tips available on the Let’s Move! Child Care website: </a:t>
            </a:r>
            <a:r>
              <a:rPr lang="en-US" sz="2800" dirty="0" smtClean="0">
                <a:hlinkClick r:id="rId3"/>
              </a:rPr>
              <a:t>www.HealthyKidsHealthyFuture.org</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Knowledge Check</a:t>
            </a:r>
          </a:p>
        </p:txBody>
      </p:sp>
      <p:sp>
        <p:nvSpPr>
          <p:cNvPr id="16387" name="Content Placeholder 2"/>
          <p:cNvSpPr>
            <a:spLocks noGrp="1"/>
          </p:cNvSpPr>
          <p:nvPr>
            <p:ph sz="quarter" idx="1"/>
          </p:nvPr>
        </p:nvSpPr>
        <p:spPr>
          <a:xfrm>
            <a:off x="609600" y="1589088"/>
            <a:ext cx="3886200" cy="4572000"/>
          </a:xfrm>
        </p:spPr>
        <p:txBody>
          <a:bodyPr/>
          <a:lstStyle/>
          <a:p>
            <a:r>
              <a:rPr lang="en-US" smtClean="0"/>
              <a:t>How much screen time should children under 2 years be allowed?</a:t>
            </a:r>
          </a:p>
        </p:txBody>
      </p:sp>
      <p:sp>
        <p:nvSpPr>
          <p:cNvPr id="16388" name="Content Placeholder 3"/>
          <p:cNvSpPr>
            <a:spLocks noGrp="1"/>
          </p:cNvSpPr>
          <p:nvPr>
            <p:ph sz="quarter" idx="2"/>
          </p:nvPr>
        </p:nvSpPr>
        <p:spPr>
          <a:xfrm>
            <a:off x="4845050" y="1589088"/>
            <a:ext cx="3886200" cy="2220912"/>
          </a:xfrm>
        </p:spPr>
        <p:txBody>
          <a:bodyPr/>
          <a:lstStyle/>
          <a:p>
            <a:r>
              <a:rPr lang="en-US" smtClean="0"/>
              <a:t>None</a:t>
            </a:r>
          </a:p>
          <a:p>
            <a:r>
              <a:rPr lang="en-US" smtClean="0"/>
              <a:t>20 minutes</a:t>
            </a:r>
          </a:p>
          <a:p>
            <a:r>
              <a:rPr lang="en-US" smtClean="0"/>
              <a:t>30 minutes</a:t>
            </a:r>
          </a:p>
          <a:p>
            <a:r>
              <a:rPr lang="en-US" smtClean="0"/>
              <a:t>40 minutes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Knowledge Check</a:t>
            </a:r>
          </a:p>
        </p:txBody>
      </p:sp>
      <p:sp>
        <p:nvSpPr>
          <p:cNvPr id="17411" name="Content Placeholder 2"/>
          <p:cNvSpPr>
            <a:spLocks noGrp="1"/>
          </p:cNvSpPr>
          <p:nvPr>
            <p:ph sz="quarter" idx="1"/>
          </p:nvPr>
        </p:nvSpPr>
        <p:spPr>
          <a:xfrm>
            <a:off x="609600" y="1589088"/>
            <a:ext cx="3886200" cy="4572000"/>
          </a:xfrm>
        </p:spPr>
        <p:txBody>
          <a:bodyPr/>
          <a:lstStyle/>
          <a:p>
            <a:r>
              <a:rPr lang="en-US" smtClean="0"/>
              <a:t>How much screen time should children under 2 years be allowed?</a:t>
            </a:r>
          </a:p>
        </p:txBody>
      </p:sp>
      <p:sp>
        <p:nvSpPr>
          <p:cNvPr id="17412" name="Content Placeholder 3"/>
          <p:cNvSpPr>
            <a:spLocks noGrp="1"/>
          </p:cNvSpPr>
          <p:nvPr>
            <p:ph sz="quarter" idx="2"/>
          </p:nvPr>
        </p:nvSpPr>
        <p:spPr>
          <a:xfrm>
            <a:off x="4845050" y="1589088"/>
            <a:ext cx="3886200" cy="2220912"/>
          </a:xfrm>
        </p:spPr>
        <p:txBody>
          <a:bodyPr/>
          <a:lstStyle/>
          <a:p>
            <a:r>
              <a:rPr lang="en-US" smtClean="0">
                <a:solidFill>
                  <a:srgbClr val="FF0000"/>
                </a:solidFill>
              </a:rPr>
              <a:t>None</a:t>
            </a:r>
          </a:p>
          <a:p>
            <a:r>
              <a:rPr lang="en-US" smtClean="0"/>
              <a:t>20 minutes</a:t>
            </a:r>
          </a:p>
          <a:p>
            <a:r>
              <a:rPr lang="en-US" smtClean="0"/>
              <a:t>30 minutes</a:t>
            </a:r>
          </a:p>
          <a:p>
            <a:r>
              <a:rPr lang="en-US" smtClean="0"/>
              <a:t>40 minutes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chemeClr val="accent4">
                    <a:lumMod val="75000"/>
                  </a:schemeClr>
                </a:solidFill>
              </a:rPr>
              <a:t>Screen Time Best Practices</a:t>
            </a:r>
            <a:endParaRPr lang="en-US" sz="3600" dirty="0"/>
          </a:p>
        </p:txBody>
      </p:sp>
      <p:sp>
        <p:nvSpPr>
          <p:cNvPr id="6" name="Content Placeholder 5"/>
          <p:cNvSpPr>
            <a:spLocks noGrp="1"/>
          </p:cNvSpPr>
          <p:nvPr>
            <p:ph sz="quarter" idx="1"/>
          </p:nvPr>
        </p:nvSpPr>
        <p:spPr>
          <a:xfrm>
            <a:off x="609600" y="1676400"/>
            <a:ext cx="8001000" cy="4572000"/>
          </a:xfrm>
        </p:spPr>
        <p:txBody>
          <a:bodyPr/>
          <a:lstStyle/>
          <a:p>
            <a:pPr fontAlgn="auto">
              <a:spcBef>
                <a:spcPts val="0"/>
              </a:spcBef>
              <a:spcAft>
                <a:spcPts val="0"/>
              </a:spcAft>
              <a:buFont typeface="Wingdings" pitchFamily="2" charset="2"/>
              <a:buChar char="q"/>
              <a:defRPr/>
            </a:pPr>
            <a:r>
              <a:rPr lang="en-US" sz="2400" b="1" dirty="0" smtClean="0"/>
              <a:t>Infants: </a:t>
            </a:r>
            <a:r>
              <a:rPr lang="en-US" sz="2400" dirty="0" smtClean="0"/>
              <a:t>No screen time</a:t>
            </a:r>
            <a:endParaRPr lang="en-US" sz="2400" b="1" dirty="0" smtClean="0"/>
          </a:p>
          <a:p>
            <a:pPr fontAlgn="auto">
              <a:spcBef>
                <a:spcPts val="0"/>
              </a:spcBef>
              <a:spcAft>
                <a:spcPts val="0"/>
              </a:spcAft>
              <a:buFont typeface="Wingdings" pitchFamily="2" charset="2"/>
              <a:buChar char="q"/>
              <a:defRPr/>
            </a:pPr>
            <a:r>
              <a:rPr lang="en-US" sz="2400" b="1" dirty="0" smtClean="0"/>
              <a:t>Toddlers: </a:t>
            </a:r>
            <a:r>
              <a:rPr lang="en-US" sz="2400" dirty="0" smtClean="0"/>
              <a:t>No more than 3 – 4 times per year, or never</a:t>
            </a:r>
          </a:p>
          <a:p>
            <a:pPr fontAlgn="auto">
              <a:spcBef>
                <a:spcPts val="0"/>
              </a:spcBef>
              <a:spcAft>
                <a:spcPts val="0"/>
              </a:spcAft>
              <a:buFont typeface="Wingdings" pitchFamily="2" charset="2"/>
              <a:buChar char="q"/>
              <a:defRPr/>
            </a:pPr>
            <a:r>
              <a:rPr lang="en-US" sz="2400" b="1" dirty="0" smtClean="0"/>
              <a:t>Preschoolers: </a:t>
            </a:r>
            <a:r>
              <a:rPr lang="en-US" sz="2400" dirty="0" smtClean="0"/>
              <a:t> </a:t>
            </a:r>
          </a:p>
          <a:p>
            <a:pPr lvl="1" fontAlgn="auto">
              <a:spcBef>
                <a:spcPts val="0"/>
              </a:spcBef>
              <a:spcAft>
                <a:spcPts val="0"/>
              </a:spcAft>
              <a:buFont typeface="Wingdings" pitchFamily="2" charset="2"/>
              <a:buChar char="q"/>
              <a:defRPr/>
            </a:pPr>
            <a:r>
              <a:rPr lang="en-US" sz="2400" dirty="0" smtClean="0"/>
              <a:t>Only for educational or physical activity purposes</a:t>
            </a:r>
          </a:p>
          <a:p>
            <a:pPr lvl="1" fontAlgn="auto">
              <a:spcBef>
                <a:spcPts val="0"/>
              </a:spcBef>
              <a:spcAft>
                <a:spcPts val="0"/>
              </a:spcAft>
              <a:buFont typeface="Wingdings" pitchFamily="2" charset="2"/>
              <a:buChar char="q"/>
              <a:defRPr/>
            </a:pPr>
            <a:r>
              <a:rPr lang="en-US" sz="2400" dirty="0" smtClean="0"/>
              <a:t>No more than 30 minutes per week or never, while in your care</a:t>
            </a:r>
          </a:p>
          <a:p>
            <a:pPr lvl="1" fontAlgn="auto">
              <a:spcBef>
                <a:spcPts val="0"/>
              </a:spcBef>
              <a:spcAft>
                <a:spcPts val="0"/>
              </a:spcAft>
              <a:buFont typeface="Wingdings" pitchFamily="2" charset="2"/>
              <a:buChar char="q"/>
              <a:defRPr/>
            </a:pPr>
            <a:r>
              <a:rPr lang="en-US" sz="2400" dirty="0" smtClean="0"/>
              <a:t>Work with families to ensure no more than 1 </a:t>
            </a:r>
            <a:r>
              <a:rPr lang="en-US" sz="2400" dirty="0"/>
              <a:t>– </a:t>
            </a:r>
            <a:r>
              <a:rPr lang="en-US" sz="2400" dirty="0" smtClean="0"/>
              <a:t>2 hours per day </a:t>
            </a:r>
            <a:br>
              <a:rPr lang="en-US" sz="2400" dirty="0" smtClean="0"/>
            </a:br>
            <a:endParaRPr lang="en-US" sz="2400" dirty="0" smtClean="0"/>
          </a:p>
          <a:p>
            <a:pPr fontAlgn="auto">
              <a:spcBef>
                <a:spcPts val="0"/>
              </a:spcBef>
              <a:spcAft>
                <a:spcPts val="0"/>
              </a:spcAft>
              <a:buFont typeface="Wingdings" pitchFamily="2" charset="2"/>
              <a:buChar char="q"/>
              <a:defRPr/>
            </a:pPr>
            <a:r>
              <a:rPr lang="en-US" sz="2400" dirty="0" smtClean="0"/>
              <a:t>Provide screen time reduction and/or media literacy </a:t>
            </a:r>
            <a:r>
              <a:rPr lang="en-US" sz="2400" b="1" dirty="0" smtClean="0"/>
              <a:t>education</a:t>
            </a:r>
            <a:r>
              <a:rPr lang="en-US" sz="2400" dirty="0" smtClean="0"/>
              <a:t> to parents at least twice a year</a:t>
            </a:r>
          </a:p>
          <a:p>
            <a:pPr lvl="1" fontAlgn="auto">
              <a:spcBef>
                <a:spcPts val="0"/>
              </a:spcBef>
              <a:spcAft>
                <a:spcPts val="0"/>
              </a:spcAft>
              <a:buFont typeface="Wingdings" pitchFamily="2" charset="2"/>
              <a:buChar char="q"/>
              <a:defRPr/>
            </a:pPr>
            <a:r>
              <a:rPr lang="en-US" sz="2400" dirty="0" smtClean="0"/>
              <a:t>For example, special programs, newsletters, or information sheets</a:t>
            </a:r>
            <a:endParaRPr lang="en-US" sz="2400" dirty="0"/>
          </a:p>
          <a:p>
            <a:pPr marL="0" indent="0" fontAlgn="auto">
              <a:spcBef>
                <a:spcPts val="0"/>
              </a:spcBef>
              <a:spcAft>
                <a:spcPts val="0"/>
              </a:spcAft>
              <a:buFont typeface="Wingdings" pitchFamily="2" charset="2"/>
              <a:buNone/>
              <a:defRPr/>
            </a:pPr>
            <a:endParaRPr lang="en-US" sz="2400" dirty="0">
              <a:solidFill>
                <a:schemeClr val="accent4">
                  <a:lumMod val="75000"/>
                </a:schemeClr>
              </a:solidFill>
            </a:endParaRPr>
          </a:p>
          <a:p>
            <a:pPr>
              <a:defRPr/>
            </a:pPr>
            <a:endParaRPr lang="en-US" sz="2200" dirty="0"/>
          </a:p>
        </p:txBody>
      </p:sp>
      <p:pic>
        <p:nvPicPr>
          <p:cNvPr id="18436" name="Picture 5" descr="http://healthykidshealthyfuture.org/welcome/_jcr_content/center-column-parsys/textimage_2/image.img.png/1307548051017.png"/>
          <p:cNvPicPr>
            <a:picLocks noChangeAspect="1" noChangeArrowheads="1"/>
          </p:cNvPicPr>
          <p:nvPr/>
        </p:nvPicPr>
        <p:blipFill>
          <a:blip r:embed="rId3" r:link="rId4" cstate="print"/>
          <a:srcRect l="47501" b="50583"/>
          <a:stretch>
            <a:fillRect/>
          </a:stretch>
        </p:blipFill>
        <p:spPr bwMode="auto">
          <a:xfrm>
            <a:off x="76200" y="488950"/>
            <a:ext cx="53340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chemeClr val="accent4">
                    <a:lumMod val="75000"/>
                  </a:schemeClr>
                </a:solidFill>
              </a:rPr>
              <a:t>Reasons for Limiting Screen Time</a:t>
            </a:r>
            <a:endParaRPr lang="en-US" sz="4000" dirty="0"/>
          </a:p>
        </p:txBody>
      </p:sp>
      <p:sp>
        <p:nvSpPr>
          <p:cNvPr id="6" name="Content Placeholder 5"/>
          <p:cNvSpPr>
            <a:spLocks noGrp="1"/>
          </p:cNvSpPr>
          <p:nvPr>
            <p:ph sz="quarter" idx="1"/>
          </p:nvPr>
        </p:nvSpPr>
        <p:spPr>
          <a:xfrm>
            <a:off x="609600" y="1752600"/>
            <a:ext cx="4724400" cy="4572000"/>
          </a:xfrm>
        </p:spPr>
        <p:txBody>
          <a:bodyPr/>
          <a:lstStyle/>
          <a:p>
            <a:pPr>
              <a:spcAft>
                <a:spcPts val="600"/>
              </a:spcAft>
              <a:defRPr/>
            </a:pPr>
            <a:r>
              <a:rPr lang="en-US" sz="2400" dirty="0"/>
              <a:t>G</a:t>
            </a:r>
            <a:r>
              <a:rPr lang="en-US" sz="2400" dirty="0" smtClean="0"/>
              <a:t>ets </a:t>
            </a:r>
            <a:r>
              <a:rPr lang="en-US" sz="2400" dirty="0"/>
              <a:t>in the way of exploring, playing, and </a:t>
            </a:r>
            <a:r>
              <a:rPr lang="en-US" sz="2400" dirty="0" smtClean="0"/>
              <a:t>social interaction.</a:t>
            </a:r>
            <a:endParaRPr lang="en-US" sz="2400" dirty="0"/>
          </a:p>
          <a:p>
            <a:pPr>
              <a:spcAft>
                <a:spcPts val="600"/>
              </a:spcAft>
              <a:defRPr/>
            </a:pPr>
            <a:r>
              <a:rPr lang="en-US" sz="2400" dirty="0"/>
              <a:t>As kids get older, screen time can get in the way of being active, reading, doing homework, playing with friends, and spending time with family.</a:t>
            </a:r>
          </a:p>
          <a:p>
            <a:pPr>
              <a:spcAft>
                <a:spcPts val="600"/>
              </a:spcAft>
              <a:defRPr/>
            </a:pPr>
            <a:r>
              <a:rPr lang="en-US" sz="2400" dirty="0"/>
              <a:t>Kids who spend </a:t>
            </a:r>
            <a:r>
              <a:rPr lang="en-US" sz="2400" dirty="0" smtClean="0"/>
              <a:t>more time watching </a:t>
            </a:r>
            <a:r>
              <a:rPr lang="en-US" sz="2400" dirty="0"/>
              <a:t>TV are more likely to be overweight or obese.</a:t>
            </a:r>
          </a:p>
          <a:p>
            <a:pPr marL="0" indent="0" fontAlgn="auto">
              <a:spcBef>
                <a:spcPts val="0"/>
              </a:spcBef>
              <a:spcAft>
                <a:spcPts val="0"/>
              </a:spcAft>
              <a:buFont typeface="Wingdings" pitchFamily="2" charset="2"/>
              <a:buNone/>
              <a:defRPr/>
            </a:pPr>
            <a:endParaRPr lang="en-US" sz="2400" dirty="0">
              <a:solidFill>
                <a:schemeClr val="accent4">
                  <a:lumMod val="75000"/>
                </a:schemeClr>
              </a:solidFill>
            </a:endParaRPr>
          </a:p>
          <a:p>
            <a:pPr>
              <a:defRPr/>
            </a:pPr>
            <a:endParaRPr lang="en-US" sz="2200" dirty="0"/>
          </a:p>
        </p:txBody>
      </p:sp>
      <p:pic>
        <p:nvPicPr>
          <p:cNvPr id="19460" name="Picture 2"/>
          <p:cNvPicPr>
            <a:picLocks noChangeAspect="1" noChangeArrowheads="1"/>
          </p:cNvPicPr>
          <p:nvPr/>
        </p:nvPicPr>
        <p:blipFill>
          <a:blip r:embed="rId3" cstate="print"/>
          <a:srcRect/>
          <a:stretch>
            <a:fillRect/>
          </a:stretch>
        </p:blipFill>
        <p:spPr bwMode="auto">
          <a:xfrm>
            <a:off x="5638800" y="2133600"/>
            <a:ext cx="2876550" cy="3190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Ways to Limit Screen Time</a:t>
            </a:r>
          </a:p>
        </p:txBody>
      </p:sp>
      <p:sp>
        <p:nvSpPr>
          <p:cNvPr id="3" name="Content Placeholder 2"/>
          <p:cNvSpPr>
            <a:spLocks noGrp="1"/>
          </p:cNvSpPr>
          <p:nvPr>
            <p:ph sz="quarter" idx="1"/>
          </p:nvPr>
        </p:nvSpPr>
        <p:spPr>
          <a:xfrm>
            <a:off x="609600" y="1589088"/>
            <a:ext cx="7696200" cy="4572000"/>
          </a:xfrm>
        </p:spPr>
        <p:txBody>
          <a:bodyPr/>
          <a:lstStyle/>
          <a:p>
            <a:pPr marL="0" indent="0">
              <a:buFont typeface="Wingdings" pitchFamily="2" charset="2"/>
              <a:buNone/>
              <a:defRPr/>
            </a:pPr>
            <a:r>
              <a:rPr lang="en-US" sz="2800" dirty="0" smtClean="0"/>
              <a:t>Keep </a:t>
            </a:r>
            <a:r>
              <a:rPr lang="en-US" sz="2800" dirty="0"/>
              <a:t>the </a:t>
            </a:r>
            <a:r>
              <a:rPr lang="en-US" sz="2800" dirty="0" smtClean="0"/>
              <a:t>TV/computer </a:t>
            </a:r>
            <a:r>
              <a:rPr lang="en-US" sz="2800" dirty="0"/>
              <a:t>out </a:t>
            </a:r>
            <a:r>
              <a:rPr lang="en-US" sz="2800" dirty="0" smtClean="0"/>
              <a:t>of sight </a:t>
            </a:r>
          </a:p>
          <a:p>
            <a:pPr>
              <a:defRPr/>
            </a:pPr>
            <a:r>
              <a:rPr lang="en-US" sz="2800" dirty="0" smtClean="0"/>
              <a:t>Put it in </a:t>
            </a:r>
            <a:r>
              <a:rPr lang="en-US" sz="2800" dirty="0"/>
              <a:t>rooms not used by </a:t>
            </a:r>
            <a:r>
              <a:rPr lang="en-US" sz="2800" dirty="0" smtClean="0"/>
              <a:t>children</a:t>
            </a:r>
          </a:p>
          <a:p>
            <a:pPr>
              <a:defRPr/>
            </a:pPr>
            <a:r>
              <a:rPr lang="en-US" sz="2800" dirty="0" smtClean="0"/>
              <a:t>Hide it with </a:t>
            </a:r>
            <a:r>
              <a:rPr lang="en-US" sz="2800" dirty="0"/>
              <a:t>a blanket or </a:t>
            </a:r>
            <a:r>
              <a:rPr lang="en-US" sz="2800" dirty="0" smtClean="0"/>
              <a:t>sheet</a:t>
            </a:r>
          </a:p>
          <a:p>
            <a:pPr>
              <a:defRPr/>
            </a:pPr>
            <a:r>
              <a:rPr lang="en-US" sz="2800" dirty="0" smtClean="0"/>
              <a:t>Get rid of it </a:t>
            </a:r>
            <a:br>
              <a:rPr lang="en-US" sz="2800" dirty="0" smtClean="0"/>
            </a:br>
            <a:endParaRPr lang="en-US" sz="2800" dirty="0"/>
          </a:p>
          <a:p>
            <a:pPr marL="0" indent="0">
              <a:buFont typeface="Wingdings" pitchFamily="2" charset="2"/>
              <a:buNone/>
              <a:defRPr/>
            </a:pPr>
            <a:r>
              <a:rPr lang="en-US" sz="2800" dirty="0" smtClean="0"/>
              <a:t>Replace </a:t>
            </a:r>
            <a:r>
              <a:rPr lang="en-US" sz="2800" dirty="0"/>
              <a:t>screen time with </a:t>
            </a:r>
            <a:r>
              <a:rPr lang="en-US" sz="2800" dirty="0" smtClean="0"/>
              <a:t>fun, interactive activities</a:t>
            </a:r>
          </a:p>
          <a:p>
            <a:pPr>
              <a:defRPr/>
            </a:pPr>
            <a:r>
              <a:rPr lang="en-US" sz="2800" dirty="0"/>
              <a:t>Play </a:t>
            </a:r>
            <a:r>
              <a:rPr lang="en-US" sz="2800" dirty="0" smtClean="0"/>
              <a:t>outside</a:t>
            </a:r>
          </a:p>
          <a:p>
            <a:pPr>
              <a:defRPr/>
            </a:pPr>
            <a:r>
              <a:rPr lang="en-US" sz="2800" dirty="0" smtClean="0"/>
              <a:t>Turn on music and dance</a:t>
            </a:r>
          </a:p>
          <a:p>
            <a:pPr>
              <a:defRPr/>
            </a:pPr>
            <a:r>
              <a:rPr lang="en-US" sz="2800" dirty="0" smtClean="0"/>
              <a:t>Bring </a:t>
            </a:r>
            <a:r>
              <a:rPr lang="en-US" sz="2800" dirty="0"/>
              <a:t>kids into the kitchen and let them help you set the table, cook, and clean </a:t>
            </a:r>
            <a:r>
              <a:rPr lang="en-US" sz="2800" dirty="0" smtClean="0"/>
              <a:t>up</a:t>
            </a:r>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52400"/>
            <a:ext cx="8153400" cy="990600"/>
          </a:xfrm>
        </p:spPr>
        <p:txBody>
          <a:bodyPr/>
          <a:lstStyle/>
          <a:p>
            <a:pPr algn="ctr"/>
            <a:r>
              <a:rPr lang="en-US" sz="4000" smtClean="0">
                <a:hlinkClick r:id="rId3"/>
              </a:rPr>
              <a:t>Screen Free Moments:</a:t>
            </a:r>
            <a:br>
              <a:rPr lang="en-US" sz="4000" smtClean="0">
                <a:hlinkClick r:id="rId3"/>
              </a:rPr>
            </a:br>
            <a:r>
              <a:rPr lang="en-US" sz="4000" smtClean="0">
                <a:hlinkClick r:id="rId3"/>
              </a:rPr>
              <a:t>Promoting Healthy Habits </a:t>
            </a:r>
            <a:endParaRPr lang="en-US" sz="4000" smtClean="0"/>
          </a:p>
        </p:txBody>
      </p:sp>
      <p:pic>
        <p:nvPicPr>
          <p:cNvPr id="21507" name="Picture 2"/>
          <p:cNvPicPr>
            <a:picLocks noChangeAspect="1" noChangeArrowheads="1"/>
          </p:cNvPicPr>
          <p:nvPr/>
        </p:nvPicPr>
        <p:blipFill>
          <a:blip r:embed="rId4" cstate="print"/>
          <a:srcRect/>
          <a:stretch>
            <a:fillRect/>
          </a:stretch>
        </p:blipFill>
        <p:spPr bwMode="auto">
          <a:xfrm>
            <a:off x="1519238" y="1800225"/>
            <a:ext cx="6105525" cy="4524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When screen time is allowed:</a:t>
            </a:r>
          </a:p>
        </p:txBody>
      </p:sp>
      <p:sp>
        <p:nvSpPr>
          <p:cNvPr id="3" name="Content Placeholder 2"/>
          <p:cNvSpPr>
            <a:spLocks noGrp="1"/>
          </p:cNvSpPr>
          <p:nvPr>
            <p:ph sz="quarter" idx="1"/>
          </p:nvPr>
        </p:nvSpPr>
        <p:spPr>
          <a:xfrm>
            <a:off x="609600" y="1752600"/>
            <a:ext cx="7924800" cy="4572000"/>
          </a:xfrm>
        </p:spPr>
        <p:txBody>
          <a:bodyPr/>
          <a:lstStyle/>
          <a:p>
            <a:pPr>
              <a:spcAft>
                <a:spcPts val="600"/>
              </a:spcAft>
              <a:defRPr/>
            </a:pPr>
            <a:r>
              <a:rPr lang="en-US" sz="2800" dirty="0"/>
              <a:t>M</a:t>
            </a:r>
            <a:r>
              <a:rPr lang="en-US" sz="2800" dirty="0" smtClean="0"/>
              <a:t>ake it “quality programming” by choosing </a:t>
            </a:r>
            <a:r>
              <a:rPr lang="en-US" sz="2800" dirty="0"/>
              <a:t>shows or computer games that are educational or get kids </a:t>
            </a:r>
            <a:r>
              <a:rPr lang="en-US" sz="2800" dirty="0" smtClean="0"/>
              <a:t>moving.  </a:t>
            </a:r>
          </a:p>
          <a:p>
            <a:pPr>
              <a:spcAft>
                <a:spcPts val="600"/>
              </a:spcAft>
              <a:defRPr/>
            </a:pPr>
            <a:r>
              <a:rPr lang="en-US" sz="2800" dirty="0" smtClean="0"/>
              <a:t>Track </a:t>
            </a:r>
            <a:r>
              <a:rPr lang="en-US" sz="2800" dirty="0"/>
              <a:t>screen time with a simple scheduling </a:t>
            </a:r>
            <a:r>
              <a:rPr lang="en-US" sz="2800" dirty="0" smtClean="0"/>
              <a:t>sheet so you know how much screen time a child has and when they’ve reached their limit for the week.</a:t>
            </a:r>
          </a:p>
          <a:p>
            <a:pPr>
              <a:spcAft>
                <a:spcPts val="600"/>
              </a:spcAft>
              <a:defRPr/>
            </a:pPr>
            <a:r>
              <a:rPr lang="en-US" sz="2800" dirty="0"/>
              <a:t>Avoid watching while </a:t>
            </a:r>
            <a:r>
              <a:rPr lang="en-US" sz="2800" dirty="0" smtClean="0"/>
              <a:t>eating.</a:t>
            </a:r>
            <a:endParaRPr lang="en-US" sz="1800" dirty="0"/>
          </a:p>
          <a:p>
            <a:pPr marL="0" indent="0">
              <a:buFont typeface="Wingdings" pitchFamily="2" charset="2"/>
              <a:buNone/>
              <a:defRPr/>
            </a:pPr>
            <a:endParaRPr lang="en-US" sz="2800" dirty="0" smtClean="0"/>
          </a:p>
          <a:p>
            <a:pPr marL="0" indent="0">
              <a:buFont typeface="Wingdings" pitchFamily="2" charset="2"/>
              <a:buNone/>
              <a:defRPr/>
            </a:pPr>
            <a:endParaRPr lang="en-US" dirty="0"/>
          </a:p>
        </p:txBody>
      </p:sp>
      <p:sp>
        <p:nvSpPr>
          <p:cNvPr id="22532" name="Content Placeholder 2"/>
          <p:cNvSpPr>
            <a:spLocks noGrp="1"/>
          </p:cNvSpPr>
          <p:nvPr>
            <p:ph sz="quarter" idx="1"/>
          </p:nvPr>
        </p:nvSpPr>
        <p:spPr>
          <a:xfrm>
            <a:off x="381000" y="5410200"/>
            <a:ext cx="8382000" cy="1219200"/>
          </a:xfrm>
          <a:ln>
            <a:solidFill>
              <a:srgbClr val="FF0000"/>
            </a:solidFill>
          </a:ln>
        </p:spPr>
        <p:txBody>
          <a:bodyPr anchor="ctr"/>
          <a:lstStyle/>
          <a:p>
            <a:pPr marL="0" indent="0" algn="ctr">
              <a:buFont typeface="Wingdings" pitchFamily="2" charset="2"/>
              <a:buNone/>
            </a:pPr>
            <a:r>
              <a:rPr lang="en-US" sz="2400" smtClean="0"/>
              <a:t>Touch screen technology does NOT count as ‘active’ screen time.  Watch the quality of children’s movement with active video games.</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8458</TotalTime>
  <Words>1615</Words>
  <Application>Microsoft Office PowerPoint</Application>
  <PresentationFormat>On-screen Show (4:3)</PresentationFormat>
  <Paragraphs>191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Slide 1</vt:lpstr>
      <vt:lpstr>Learning Objectives</vt:lpstr>
      <vt:lpstr>Knowledge Check</vt:lpstr>
      <vt:lpstr>Knowledge Check</vt:lpstr>
      <vt:lpstr>Screen Time Best Practices</vt:lpstr>
      <vt:lpstr>Reasons for Limiting Screen Time</vt:lpstr>
      <vt:lpstr>Ways to Limit Screen Time</vt:lpstr>
      <vt:lpstr>Screen Free Moments: Promoting Healthy Habits </vt:lpstr>
      <vt:lpstr>When screen time is allowed:</vt:lpstr>
      <vt:lpstr>Elmo’s Got the Moves Music Video</vt:lpstr>
      <vt:lpstr>Slide 11</vt:lpstr>
      <vt:lpstr>Slide 12</vt:lpstr>
      <vt:lpstr>Screen Time Best Practices in Review  </vt:lpstr>
      <vt:lpstr>Screen Time Best Practices in Review </vt:lpstr>
      <vt:lpstr>Finding resources and tips</vt:lpstr>
      <vt:lpstr>Child &amp; Adult Care Food Program Screen Time Resources</vt:lpstr>
      <vt:lpstr>Slide 17</vt:lpstr>
      <vt:lpstr>Slide 18</vt:lpstr>
      <vt:lpstr>What’s your next step?</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670</cp:revision>
  <cp:lastPrinted>2012-07-25T14:43:08Z</cp:lastPrinted>
  <dcterms:created xsi:type="dcterms:W3CDTF">2011-07-13T15:44:38Z</dcterms:created>
  <dcterms:modified xsi:type="dcterms:W3CDTF">2015-01-15T14:34:14Z</dcterms:modified>
</cp:coreProperties>
</file>