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45"/>
  </p:notesMasterIdLst>
  <p:handoutMasterIdLst>
    <p:handoutMasterId r:id="rId46"/>
  </p:handoutMasterIdLst>
  <p:sldIdLst>
    <p:sldId id="771" r:id="rId2"/>
    <p:sldId id="826" r:id="rId3"/>
    <p:sldId id="822" r:id="rId4"/>
    <p:sldId id="586" r:id="rId5"/>
    <p:sldId id="587" r:id="rId6"/>
    <p:sldId id="747" r:id="rId7"/>
    <p:sldId id="611" r:id="rId8"/>
    <p:sldId id="801" r:id="rId9"/>
    <p:sldId id="802" r:id="rId10"/>
    <p:sldId id="612" r:id="rId11"/>
    <p:sldId id="827" r:id="rId12"/>
    <p:sldId id="803" r:id="rId13"/>
    <p:sldId id="615" r:id="rId14"/>
    <p:sldId id="783" r:id="rId15"/>
    <p:sldId id="683" r:id="rId16"/>
    <p:sldId id="832" r:id="rId17"/>
    <p:sldId id="823" r:id="rId18"/>
    <p:sldId id="815" r:id="rId19"/>
    <p:sldId id="842" r:id="rId20"/>
    <p:sldId id="799" r:id="rId21"/>
    <p:sldId id="800" r:id="rId22"/>
    <p:sldId id="796" r:id="rId23"/>
    <p:sldId id="791" r:id="rId24"/>
    <p:sldId id="828" r:id="rId25"/>
    <p:sldId id="838" r:id="rId26"/>
    <p:sldId id="839" r:id="rId27"/>
    <p:sldId id="829" r:id="rId28"/>
    <p:sldId id="830" r:id="rId29"/>
    <p:sldId id="814" r:id="rId30"/>
    <p:sldId id="834" r:id="rId31"/>
    <p:sldId id="833" r:id="rId32"/>
    <p:sldId id="804" r:id="rId33"/>
    <p:sldId id="805" r:id="rId34"/>
    <p:sldId id="806" r:id="rId35"/>
    <p:sldId id="844" r:id="rId36"/>
    <p:sldId id="808" r:id="rId37"/>
    <p:sldId id="824" r:id="rId38"/>
    <p:sldId id="840" r:id="rId39"/>
    <p:sldId id="836" r:id="rId40"/>
    <p:sldId id="811" r:id="rId41"/>
    <p:sldId id="810" r:id="rId42"/>
    <p:sldId id="845" r:id="rId43"/>
    <p:sldId id="846"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66667" autoAdjust="0"/>
  </p:normalViewPr>
  <p:slideViewPr>
    <p:cSldViewPr>
      <p:cViewPr>
        <p:scale>
          <a:sx n="70" d="100"/>
          <a:sy n="70" d="100"/>
        </p:scale>
        <p:origin x="-72" y="324"/>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20" d="100"/>
        <a:sy n="120" d="100"/>
      </p:scale>
      <p:origin x="0" y="13662"/>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BF3FE288-AFEA-4BDE-BEF6-4F10AD693136}" type="datetimeFigureOut">
              <a:rPr lang="en-US"/>
              <a:pPr>
                <a:defRPr/>
              </a:pPr>
              <a:t>1/15/2015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30C2D034-071B-48AD-A673-5C351C74167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D4832B4B-D9D0-48C2-B616-91E63092CDA0}"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F1470395-A6D7-47F7-BD3E-F735394E037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ealthychildcare.org/pdf/SIDStummytim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teamnutrition.usd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in-depth look at LMCC Goal 1: Increase Physical Activity.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For example, use the slides from the ‘Introduction to Let’s Move! Child Care’ slide set to show providers how to participate in LMCC.</a:t>
            </a:r>
          </a:p>
          <a:p>
            <a:pPr marL="171450" indent="-171450">
              <a:buFont typeface="Arial" pitchFamily="34" charset="0"/>
              <a:buChar char="•"/>
              <a:defRPr/>
            </a:pPr>
            <a:r>
              <a:rPr lang="en-US" dirty="0" smtClean="0"/>
              <a:t>We have included some interactive activities in this module to keep providers engaged and promote learning. Consider including more!</a:t>
            </a:r>
          </a:p>
          <a:p>
            <a:pPr marL="171450" indent="-171450">
              <a:buFont typeface="Arial" pitchFamily="34" charset="0"/>
              <a:buChar char="•"/>
              <a:defRPr/>
            </a:pPr>
            <a:r>
              <a:rPr lang="en-US" dirty="0" smtClean="0"/>
              <a:t>Consider adding additional slides that give information on local resources, training opportunities, and contacts for technical assistance.</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EF135DC5-E09D-42EC-9AB7-DCA4702313A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b="1" dirty="0" smtClean="0"/>
              <a:t>Opt for outdoors as much as possible.</a:t>
            </a:r>
          </a:p>
          <a:p>
            <a:pPr marL="628650" lvl="1" indent="-171450">
              <a:buFont typeface="Arial" pitchFamily="34" charset="0"/>
              <a:buChar char="•"/>
              <a:defRPr/>
            </a:pPr>
            <a:r>
              <a:rPr lang="en-US" b="1" dirty="0" smtClean="0"/>
              <a:t>Be warm weather-ready.</a:t>
            </a:r>
          </a:p>
          <a:p>
            <a:pPr marL="1085850" lvl="2" indent="-171450">
              <a:buFont typeface="Arial" pitchFamily="34" charset="0"/>
              <a:buChar char="•"/>
              <a:defRPr/>
            </a:pPr>
            <a:r>
              <a:rPr lang="en-US" dirty="0" smtClean="0"/>
              <a:t>When it’s hot out, ask parents to bring in sunscreen — they should apply it at home before drop-off and you’ll need to reapply during the day.</a:t>
            </a:r>
          </a:p>
          <a:p>
            <a:pPr marL="1085850" lvl="2" indent="-171450">
              <a:buFont typeface="Arial" pitchFamily="34" charset="0"/>
              <a:buChar char="•"/>
              <a:defRPr/>
            </a:pPr>
            <a:r>
              <a:rPr lang="en-US" dirty="0" smtClean="0"/>
              <a:t>Also, keep kids hydrated. Have each toddler and preschooler bring their own personal labeled water bottles outside so they can keep drinking up while playing and avoid getting overheated. And be sure to watch for any signs of heat illness. [Learn more about how to look for the signs of heat illness at: http://kidshealth.org/parent/firstaid_safe/sheets/heat_exhaustion_heatstroke_sheet.html#cat32].</a:t>
            </a:r>
          </a:p>
          <a:p>
            <a:pPr marL="628650" lvl="1" indent="-171450">
              <a:buFont typeface="Arial" pitchFamily="34" charset="0"/>
              <a:buChar char="•"/>
              <a:defRPr/>
            </a:pPr>
            <a:r>
              <a:rPr lang="en-US" b="1" dirty="0" smtClean="0"/>
              <a:t>Play outside even when it’s chilly, rainy, or snowing</a:t>
            </a:r>
          </a:p>
          <a:p>
            <a:pPr marL="1085850" lvl="2" indent="-171450">
              <a:buFont typeface="Arial" pitchFamily="34" charset="0"/>
              <a:buChar char="•"/>
              <a:defRPr/>
            </a:pPr>
            <a:r>
              <a:rPr lang="en-US" dirty="0" smtClean="0"/>
              <a:t>When it’s chilly, rainy, or snowing, it can make getting outside seem daunting — and, OK, downright messy. But when you ask parents to stock their kids’ cubbies with weather-appropriate attire (and, of course, an extra change of clothes just in case), it makes it that much easier to make sure they have some fresh air and outdoor play time every day, no matter what the weather. </a:t>
            </a:r>
          </a:p>
          <a:p>
            <a:pPr marL="1085850" lvl="2" indent="-171450">
              <a:buFont typeface="Arial" pitchFamily="34" charset="0"/>
              <a:buChar char="•"/>
              <a:defRPr/>
            </a:pPr>
            <a:r>
              <a:rPr lang="en-US" dirty="0" smtClean="0"/>
              <a:t>Even rainy days can be a riot when kids bring in rain boots and a raincoat (with a hood or rain hat). As long as there’s no thunder or lightning, let ’</a:t>
            </a:r>
            <a:r>
              <a:rPr lang="en-US" dirty="0" err="1" smtClean="0"/>
              <a:t>em</a:t>
            </a:r>
            <a:r>
              <a:rPr lang="en-US" dirty="0" smtClean="0"/>
              <a:t> splash in the puddles. And snow days can be a blast if they have snow-proof pants, coats, mittens, hats, and scarves to keep them cozy. </a:t>
            </a:r>
          </a:p>
          <a:p>
            <a:pPr marL="1085850" lvl="2" indent="-171450">
              <a:buFont typeface="Arial" pitchFamily="34" charset="0"/>
              <a:buChar char="•"/>
              <a:defRPr/>
            </a:pPr>
            <a:r>
              <a:rPr lang="en-US" dirty="0" smtClean="0"/>
              <a:t>Sure, they could (and probably will) get a little wet or muddy — and that’s a lot of extra garb and accessories to worry about putting on and taking off. And, of course, you’ll have some kids who get too wet, too cold, etc. But when you plan ahead for all of that, you’ll be surprised at how much better both you and the kids feel when you’re able to get out and enjoy some fresh air, instead of being cramped up inside. Just be prepared with your own weather-appropriate wear.</a:t>
            </a:r>
            <a:endParaRPr lang="en-US" b="1" dirty="0" smtClean="0"/>
          </a:p>
          <a:p>
            <a:pPr marL="171450" indent="-171450">
              <a:buFont typeface="Arial" pitchFamily="34" charset="0"/>
              <a:buChar char="•"/>
              <a:defRPr/>
            </a:pPr>
            <a:r>
              <a:rPr lang="en-US" b="1" dirty="0" smtClean="0"/>
              <a:t>Find indoor options</a:t>
            </a:r>
          </a:p>
          <a:p>
            <a:pPr marL="171450" indent="-171450">
              <a:buFont typeface="Arial" pitchFamily="34" charset="0"/>
              <a:buChar char="•"/>
              <a:defRPr/>
            </a:pPr>
            <a:r>
              <a:rPr lang="en-US" dirty="0" smtClean="0"/>
              <a:t>Whether they’re inside frolicking around a gym or the classroom, or enjoying the great outdoors, just make sure the kids in your care have a variety of activity options and a safe play space at every single age and stage.</a:t>
            </a:r>
          </a:p>
          <a:p>
            <a:pPr marL="628650" lvl="1" indent="-171450">
              <a:buFont typeface="Arial" pitchFamily="34" charset="0"/>
              <a:buChar char="•"/>
              <a:defRPr/>
            </a:pPr>
            <a:r>
              <a:rPr lang="en-US" dirty="0" smtClean="0"/>
              <a:t>Check your childproofing.</a:t>
            </a:r>
          </a:p>
          <a:p>
            <a:pPr marL="1085850" lvl="2" indent="-171450">
              <a:buFont typeface="Arial" pitchFamily="34" charset="0"/>
              <a:buChar char="•"/>
              <a:defRPr/>
            </a:pPr>
            <a:r>
              <a:rPr lang="en-US" dirty="0" smtClean="0"/>
              <a:t>It’s always good to go the extra mile to look around and make sure everything’s OK where the kids are playing.</a:t>
            </a:r>
          </a:p>
          <a:p>
            <a:pPr marL="1085850" lvl="2" indent="-171450">
              <a:buFont typeface="Arial" pitchFamily="34" charset="0"/>
              <a:buChar char="•"/>
              <a:defRPr/>
            </a:pPr>
            <a:r>
              <a:rPr lang="en-US" dirty="0" smtClean="0"/>
              <a:t>For outside play areas, check to see that:</a:t>
            </a:r>
          </a:p>
          <a:p>
            <a:pPr marL="1543050" lvl="3" indent="-171450">
              <a:buFont typeface="Arial" pitchFamily="34" charset="0"/>
              <a:buChar char="•"/>
              <a:defRPr/>
            </a:pPr>
            <a:r>
              <a:rPr lang="en-US" dirty="0" smtClean="0"/>
              <a:t>sidewalks and stairways are clear of concrete cracks or missing pieces</a:t>
            </a:r>
          </a:p>
          <a:p>
            <a:pPr marL="1543050" lvl="3" indent="-171450">
              <a:buFont typeface="Arial" pitchFamily="34" charset="0"/>
              <a:buChar char="•"/>
              <a:defRPr/>
            </a:pPr>
            <a:r>
              <a:rPr lang="en-US" dirty="0" smtClean="0"/>
              <a:t>garbage cans are securely covered</a:t>
            </a:r>
          </a:p>
          <a:p>
            <a:pPr marL="1543050" lvl="3" indent="-171450">
              <a:buFont typeface="Arial" pitchFamily="34" charset="0"/>
              <a:buChar char="•"/>
              <a:defRPr/>
            </a:pPr>
            <a:r>
              <a:rPr lang="en-US" dirty="0" smtClean="0"/>
              <a:t>swing set/playground parts are free of rust, splinters, and sharp edges</a:t>
            </a:r>
          </a:p>
          <a:p>
            <a:pPr marL="1543050" lvl="3" indent="-171450">
              <a:buFont typeface="Arial" pitchFamily="34" charset="0"/>
              <a:buChar char="•"/>
              <a:defRPr/>
            </a:pPr>
            <a:r>
              <a:rPr lang="en-US" dirty="0" smtClean="0"/>
              <a:t>parts on swing sets or other outdoor equipment are securely fastened</a:t>
            </a:r>
          </a:p>
          <a:p>
            <a:pPr marL="1543050" lvl="3" indent="-171450">
              <a:buFont typeface="Arial" pitchFamily="34" charset="0"/>
              <a:buChar char="•"/>
              <a:defRPr/>
            </a:pPr>
            <a:r>
              <a:rPr lang="en-US" dirty="0" smtClean="0"/>
              <a:t>the surface beneath the swing set/playground is soft enough to absorb the shock of a fall (cushioned with material like sand, mulch, wood chips, or approved rubber surfacing mats)</a:t>
            </a:r>
          </a:p>
          <a:p>
            <a:pPr marL="628650" lvl="1" indent="-171450">
              <a:buFont typeface="Arial" pitchFamily="34" charset="0"/>
              <a:buChar char="•"/>
              <a:defRPr/>
            </a:pPr>
            <a:r>
              <a:rPr lang="en-US" dirty="0" smtClean="0"/>
              <a:t>Get down to their level.</a:t>
            </a:r>
          </a:p>
          <a:p>
            <a:pPr marL="1085850" lvl="2" indent="-171450">
              <a:buFont typeface="Arial" pitchFamily="34" charset="0"/>
              <a:buChar char="•"/>
              <a:defRPr/>
            </a:pPr>
            <a:r>
              <a:rPr lang="en-US" dirty="0" smtClean="0"/>
              <a:t>For babies and toddlers, you need to take childproofing one step further by getting down on your hands and knees to see the surroundings from their position.</a:t>
            </a:r>
          </a:p>
          <a:p>
            <a:pPr marL="1085850" lvl="2" indent="-171450">
              <a:buFont typeface="Arial" pitchFamily="34" charset="0"/>
              <a:buChar char="•"/>
              <a:defRPr/>
            </a:pPr>
            <a:r>
              <a:rPr lang="en-US" dirty="0" smtClean="0"/>
              <a:t>Look for tempting things that could harm them:</a:t>
            </a:r>
          </a:p>
          <a:p>
            <a:pPr marL="1543050" lvl="3" indent="-171450">
              <a:buFont typeface="Arial" pitchFamily="34" charset="0"/>
              <a:buChar char="•"/>
              <a:defRPr/>
            </a:pPr>
            <a:r>
              <a:rPr lang="en-US" dirty="0" smtClean="0"/>
              <a:t>electrical cords they could pull on (that could make things like hot glue guns or phones fall on their heads)</a:t>
            </a:r>
          </a:p>
          <a:p>
            <a:pPr marL="1543050" lvl="3" indent="-171450">
              <a:buFont typeface="Arial" pitchFamily="34" charset="0"/>
              <a:buChar char="•"/>
              <a:defRPr/>
            </a:pPr>
            <a:r>
              <a:rPr lang="en-US" dirty="0" smtClean="0"/>
              <a:t>electrical outlets they could stick their tiny digits into</a:t>
            </a:r>
          </a:p>
          <a:p>
            <a:pPr marL="1543050" lvl="3" indent="-171450">
              <a:buFont typeface="Arial" pitchFamily="34" charset="0"/>
              <a:buChar char="•"/>
              <a:defRPr/>
            </a:pPr>
            <a:r>
              <a:rPr lang="en-US" dirty="0" smtClean="0"/>
              <a:t>things they could pop in their mouths (buttons, coins)</a:t>
            </a:r>
          </a:p>
          <a:p>
            <a:pPr marL="1543050" lvl="3" indent="-171450">
              <a:buFont typeface="Arial" pitchFamily="34" charset="0"/>
              <a:buChar char="•"/>
              <a:defRPr/>
            </a:pPr>
            <a:r>
              <a:rPr lang="en-US" dirty="0" smtClean="0"/>
              <a:t>blind or curtain cords they could strangle on</a:t>
            </a:r>
          </a:p>
          <a:p>
            <a:pPr marL="1543050" lvl="3" indent="-171450">
              <a:buFont typeface="Arial" pitchFamily="34" charset="0"/>
              <a:buChar char="•"/>
              <a:defRPr/>
            </a:pPr>
            <a:r>
              <a:rPr lang="en-US" dirty="0" smtClean="0"/>
              <a:t>cabinets they could get into </a:t>
            </a:r>
            <a:br>
              <a:rPr lang="en-US" dirty="0" smtClean="0"/>
            </a:br>
            <a:endParaRPr lang="en-US" dirty="0" smtClean="0"/>
          </a:p>
          <a:p>
            <a:pPr>
              <a:defRPr/>
            </a:pPr>
            <a:endParaRPr lang="en-US" b="1" dirty="0" smtClean="0"/>
          </a:p>
        </p:txBody>
      </p:sp>
      <p:sp>
        <p:nvSpPr>
          <p:cNvPr id="4" name="Slide Number Placeholder 3"/>
          <p:cNvSpPr>
            <a:spLocks noGrp="1"/>
          </p:cNvSpPr>
          <p:nvPr>
            <p:ph type="sldNum" sz="quarter" idx="5"/>
          </p:nvPr>
        </p:nvSpPr>
        <p:spPr/>
        <p:txBody>
          <a:bodyPr/>
          <a:lstStyle/>
          <a:p>
            <a:pPr>
              <a:defRPr/>
            </a:pPr>
            <a:fld id="{722FCD75-CB92-4187-9286-C211A8245719}"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BB4F68-0985-4A3B-9A08-868617AC5DB6}"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The resource on the right is available at: </a:t>
            </a:r>
            <a:r>
              <a:rPr lang="en-US" smtClean="0">
                <a:hlinkClick r:id="rId3"/>
              </a:rPr>
              <a:t>www.healthychildcare.org/pdf/SIDStummytime.pdf</a:t>
            </a:r>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683843CD-CBF1-45D0-98E3-676009D533B1}"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When you know what kids should be — and will be — doing at every age and stage, you can help them work on their physical and motor skills as they grow. </a:t>
            </a:r>
          </a:p>
          <a:p>
            <a:endParaRPr lang="en-US" smtClean="0"/>
          </a:p>
        </p:txBody>
      </p:sp>
      <p:sp>
        <p:nvSpPr>
          <p:cNvPr id="4" name="Slide Number Placeholder 3"/>
          <p:cNvSpPr>
            <a:spLocks noGrp="1"/>
          </p:cNvSpPr>
          <p:nvPr>
            <p:ph type="sldNum" sz="quarter" idx="5"/>
          </p:nvPr>
        </p:nvSpPr>
        <p:spPr/>
        <p:txBody>
          <a:bodyPr/>
          <a:lstStyle/>
          <a:p>
            <a:pPr>
              <a:defRPr/>
            </a:pPr>
            <a:fld id="{EB97A9AB-0A3D-42D4-B4C1-E0875A45B88F}"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a link to this resource on the LMCC website. </a:t>
            </a:r>
          </a:p>
          <a:p>
            <a:endParaRPr lang="en-US" smtClean="0"/>
          </a:p>
          <a:p>
            <a:r>
              <a:rPr lang="en-US" smtClean="0"/>
              <a:t>Notes for trainer:</a:t>
            </a:r>
          </a:p>
          <a:p>
            <a:r>
              <a:rPr lang="en-US" smtClean="0"/>
              <a:t>The link is: http://healthykidshealthyfuture.org/content/dam/hkhf/filebox/kidshealthsheets/2011devchart.pdf</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1569B35-5908-4F30-BF99-07C903FF13EB}"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The Motion Moments videos offer ideas for incorporating physical activity for babies, toddlers, and preschoolers into your program. They’re available in English and Spanish. You can find links to the videos on the LMCC website. </a:t>
            </a:r>
          </a:p>
          <a:p>
            <a:endParaRPr lang="en-US" smtClean="0"/>
          </a:p>
          <a:p>
            <a:r>
              <a:rPr lang="en-US" smtClean="0"/>
              <a:t>Notes for trainer:</a:t>
            </a:r>
          </a:p>
          <a:p>
            <a:r>
              <a:rPr lang="en-US" smtClean="0"/>
              <a:t>Show one or more of the Motion Moments videos during your training session. The videos are 7 – 9 minutes each.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Motion Moments video for preschoolers. You can find the videos for infants and toddlers at: http://nrckids.org/Motion_Moments/index.htm</a:t>
            </a:r>
          </a:p>
          <a:p>
            <a:endParaRPr lang="en-US" smtClean="0"/>
          </a:p>
          <a:p>
            <a:r>
              <a:rPr lang="en-US" smtClean="0"/>
              <a:t>If you </a:t>
            </a:r>
            <a:r>
              <a:rPr lang="en-US" i="1" smtClean="0"/>
              <a:t>will not have </a:t>
            </a:r>
            <a:r>
              <a:rPr lang="en-US" smtClean="0"/>
              <a:t>internet during your training session, try embedding one or more of the videos in your presentation. You can find the videos at: http://nrckids.org/Motion_Moments/index.htm or on youtube.com </a:t>
            </a:r>
          </a:p>
          <a:p>
            <a:endParaRPr lang="en-US" smtClean="0"/>
          </a:p>
          <a:p>
            <a:r>
              <a:rPr lang="en-US" smtClean="0"/>
              <a:t>The video is available in Spanish at: http://nrckids.org/Motion_Moments/index.htm</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2127EC21-E54B-4DE5-941E-E3D6377AE95F}"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Suggested talking points:</a:t>
            </a:r>
          </a:p>
          <a:p>
            <a:pPr eaLnBrk="1" hangingPunct="1">
              <a:spcBef>
                <a:spcPct val="0"/>
              </a:spcBef>
            </a:pPr>
            <a:r>
              <a:rPr lang="en-US" smtClean="0">
                <a:latin typeface="Arial" pitchFamily="34" charset="0"/>
                <a:cs typeface="Arial" pitchFamily="34" charset="0"/>
              </a:rPr>
              <a:t>Adults who participate in and seem to enjoy physical activity show kids that being active isn’t something you just have to do — it’s fun.</a:t>
            </a: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BC2945AF-0CBA-4A55-816F-B17551B5C0AC}"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Try this activity with providers to get them moving. This is an example of an activity that they can take back to their programs and do with their children. </a:t>
            </a:r>
          </a:p>
          <a:p>
            <a:endParaRPr lang="en-US" smtClean="0"/>
          </a:p>
        </p:txBody>
      </p:sp>
      <p:sp>
        <p:nvSpPr>
          <p:cNvPr id="4" name="Slide Number Placeholder 3"/>
          <p:cNvSpPr>
            <a:spLocks noGrp="1"/>
          </p:cNvSpPr>
          <p:nvPr>
            <p:ph type="sldNum" sz="quarter" idx="5"/>
          </p:nvPr>
        </p:nvSpPr>
        <p:spPr/>
        <p:txBody>
          <a:bodyPr/>
          <a:lstStyle/>
          <a:p>
            <a:pPr>
              <a:defRPr/>
            </a:pPr>
            <a:fld id="{D5658536-3A8A-462C-B025-EDC12C7611C6}"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Ask providers to volunteer to recite the physical activity best practices. You can ask one or more volunteers to come to the front of the room. Try giving providers an incentive for volunteering, such as a physical activity resource. </a:t>
            </a:r>
          </a:p>
          <a:p>
            <a:endParaRPr lang="en-US" smtClean="0"/>
          </a:p>
        </p:txBody>
      </p:sp>
      <p:sp>
        <p:nvSpPr>
          <p:cNvPr id="4" name="Slide Number Placeholder 3"/>
          <p:cNvSpPr>
            <a:spLocks noGrp="1"/>
          </p:cNvSpPr>
          <p:nvPr>
            <p:ph type="sldNum" sz="quarter" idx="5"/>
          </p:nvPr>
        </p:nvSpPr>
        <p:spPr/>
        <p:txBody>
          <a:bodyPr/>
          <a:lstStyle/>
          <a:p>
            <a:pPr>
              <a:defRPr/>
            </a:pPr>
            <a:fld id="{3E020EEA-C78E-40C4-9500-9B03B5B66815}"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39C19C5-B0DE-403E-8D2B-E9CE3B10661B}"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D986AD-8201-4EC1-A74D-4F97ECCF2EE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 LMCC website is www.healthykidshealthyfuture.org.</a:t>
            </a:r>
          </a:p>
          <a:p>
            <a:pPr marL="171450" indent="-171450">
              <a:buFont typeface="Arial" pitchFamily="34" charset="0"/>
              <a:buChar char="•"/>
              <a:defRPr/>
            </a:pPr>
            <a:r>
              <a:rPr lang="en-US" dirty="0" smtClean="0"/>
              <a:t>On the website, you can find lots of resources and tips. </a:t>
            </a:r>
          </a:p>
          <a:p>
            <a:pPr marL="171450" indent="-171450">
              <a:buFont typeface="Arial" pitchFamily="34" charset="0"/>
              <a:buChar char="•"/>
              <a:defRPr/>
            </a:pPr>
            <a:r>
              <a:rPr lang="en-US" dirty="0" smtClean="0"/>
              <a:t>For physical activity resources and tips, click on the ‘Get Kids Moving – Physical Activities’ tab.</a:t>
            </a:r>
          </a:p>
          <a:p>
            <a:pPr>
              <a:defRPr/>
            </a:pPr>
            <a:endParaRPr lang="en-US" dirty="0" smtClean="0"/>
          </a:p>
          <a:p>
            <a:pPr>
              <a:defRPr/>
            </a:pPr>
            <a:r>
              <a:rPr lang="en-US" dirty="0" smtClean="0"/>
              <a:t>Notes for trainer:</a:t>
            </a:r>
          </a:p>
          <a:p>
            <a:pPr>
              <a:defRPr/>
            </a:pPr>
            <a:r>
              <a:rPr lang="en-US" dirty="0" smtClean="0"/>
              <a:t>If you have internet access during your training, we encourage you to pull up the LMCC website and walk through some of the pages that would be of greatest interest to your audience. The titles in orange on this slide and the subsequent slides are linked to the associated pages. </a:t>
            </a:r>
            <a:endParaRPr lang="en-US" dirty="0"/>
          </a:p>
        </p:txBody>
      </p:sp>
      <p:sp>
        <p:nvSpPr>
          <p:cNvPr id="4" name="Slide Number Placeholder 3"/>
          <p:cNvSpPr>
            <a:spLocks noGrp="1"/>
          </p:cNvSpPr>
          <p:nvPr>
            <p:ph type="sldNum" sz="quarter" idx="5"/>
          </p:nvPr>
        </p:nvSpPr>
        <p:spPr/>
        <p:txBody>
          <a:bodyPr/>
          <a:lstStyle/>
          <a:p>
            <a:pPr>
              <a:defRPr/>
            </a:pPr>
            <a:fld id="{E4890A0A-D5CE-4F71-BD4D-B90F97C1EC6B}"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When you click on the the ‘Get Kids Moving – Physical Activities’ tab, you can find fun activity ideas, tips for incorporating physical activity into your daily routine, activity sheets, and more!</a:t>
            </a:r>
          </a:p>
          <a:p>
            <a:endParaRPr lang="en-US" smtClean="0"/>
          </a:p>
        </p:txBody>
      </p:sp>
      <p:sp>
        <p:nvSpPr>
          <p:cNvPr id="4" name="Slide Number Placeholder 3"/>
          <p:cNvSpPr>
            <a:spLocks noGrp="1"/>
          </p:cNvSpPr>
          <p:nvPr>
            <p:ph type="sldNum" sz="quarter" idx="5"/>
          </p:nvPr>
        </p:nvSpPr>
        <p:spPr/>
        <p:txBody>
          <a:bodyPr/>
          <a:lstStyle/>
          <a:p>
            <a:pPr>
              <a:defRPr/>
            </a:pPr>
            <a:fld id="{0554AB1C-728D-4687-B93E-4187B0917789}"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is the homepage again. For a library of nutrition and physical activity resources all in one place, click on the ‘Be Inspired – Ideas and Resources’ tab.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D259478-A724-4B5C-B6AE-967A96CD807E}"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Under the ‘Be Inspired – Ideas and Resources’ tab, you will find the Resource Center: a one stop shop for nutrition and physical activity resources. </a:t>
            </a:r>
          </a:p>
          <a:p>
            <a:pPr marL="171450" indent="-171450">
              <a:buFont typeface="Arial" pitchFamily="34" charset="0"/>
              <a:buChar char="•"/>
              <a:defRPr/>
            </a:pPr>
            <a:r>
              <a:rPr lang="en-US" dirty="0" smtClean="0"/>
              <a:t>There are lots of resources available! Explore the website to find the resources that fit your needs! </a:t>
            </a:r>
          </a:p>
          <a:p>
            <a:pPr marL="171450" indent="-171450">
              <a:buFont typeface="Arial" pitchFamily="34" charset="0"/>
              <a:buChar char="•"/>
              <a:defRPr/>
            </a:pPr>
            <a:r>
              <a:rPr lang="en-US" dirty="0" smtClean="0"/>
              <a:t>When you click on the ‘plus sign’ next to a topic, you will see resources on that topic. </a:t>
            </a:r>
          </a:p>
          <a:p>
            <a:pPr marL="171450" indent="-171450">
              <a:buFont typeface="Arial" pitchFamily="34" charset="0"/>
              <a:buChar char="•"/>
              <a:defRPr/>
            </a:pPr>
            <a:r>
              <a:rPr lang="en-US" dirty="0" smtClean="0"/>
              <a:t>These resources are useful for all types of programs, including early education and child care centers, Head Start programs, family child care homes, pre-K programs, etc. </a:t>
            </a:r>
          </a:p>
          <a:p>
            <a:pPr marL="171450" indent="-171450">
              <a:buFont typeface="Arial" pitchFamily="34" charset="0"/>
              <a:buChar char="•"/>
              <a:defRPr/>
            </a:pPr>
            <a:r>
              <a:rPr lang="en-US" dirty="0" smtClean="0"/>
              <a:t>There are resources available in Spanish.</a:t>
            </a:r>
          </a:p>
          <a:p>
            <a:pPr marL="171450" indent="-171450">
              <a:buFont typeface="Arial" pitchFamily="34" charset="0"/>
              <a:buChar char="•"/>
              <a:defRPr/>
            </a:pPr>
            <a:r>
              <a:rPr lang="en-US" dirty="0" smtClean="0"/>
              <a:t>There are resources that are particularly helpful for providers serving tribal communities. </a:t>
            </a:r>
          </a:p>
          <a:p>
            <a:pPr marL="171450" indent="-171450">
              <a:buFont typeface="Arial" pitchFamily="34" charset="0"/>
              <a:buChar char="•"/>
              <a:defRPr/>
            </a:pPr>
            <a:r>
              <a:rPr lang="en-US" dirty="0" smtClean="0"/>
              <a:t>The next few slides show examples of the types of resources you will find on the LMCC website, though there are many more.</a:t>
            </a:r>
          </a:p>
          <a:p>
            <a:pPr>
              <a:defRPr/>
            </a:pPr>
            <a:endParaRPr lang="en-US" dirty="0"/>
          </a:p>
        </p:txBody>
      </p:sp>
      <p:sp>
        <p:nvSpPr>
          <p:cNvPr id="4" name="Slide Number Placeholder 3"/>
          <p:cNvSpPr>
            <a:spLocks noGrp="1"/>
          </p:cNvSpPr>
          <p:nvPr>
            <p:ph type="sldNum" sz="quarter" idx="5"/>
          </p:nvPr>
        </p:nvSpPr>
        <p:spPr/>
        <p:txBody>
          <a:bodyPr/>
          <a:lstStyle/>
          <a:p>
            <a:pPr>
              <a:defRPr/>
            </a:pPr>
            <a:fld id="{D53EA1E9-F841-4926-938A-31279A0DDB88}"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2" defTabSz="914373">
              <a:defRPr/>
            </a:pPr>
            <a:r>
              <a:rPr lang="en-US" dirty="0" smtClean="0"/>
              <a:t>Suggested talking points:</a:t>
            </a:r>
          </a:p>
          <a:p>
            <a:pPr marL="171450" lvl="2" indent="-171450" defTabSz="914373">
              <a:buFont typeface="Arial" pitchFamily="34" charset="0"/>
              <a:buChar char="•"/>
              <a:defRPr/>
            </a:pPr>
            <a:r>
              <a:rPr lang="en-US" dirty="0" smtClean="0"/>
              <a:t>You can find Sesame Workshop’s We Have the Moves! Physical Activity Resource.</a:t>
            </a:r>
          </a:p>
          <a:p>
            <a:pPr marL="171450" lvl="2" indent="-171450" defTabSz="914373">
              <a:buFont typeface="Arial" pitchFamily="34" charset="0"/>
              <a:buChar char="•"/>
              <a:defRPr/>
            </a:pPr>
            <a:r>
              <a:rPr lang="en-US" dirty="0" smtClean="0"/>
              <a:t>Here you can see an example of a structured activity.</a:t>
            </a:r>
            <a:endParaRPr lang="en-US" dirty="0"/>
          </a:p>
        </p:txBody>
      </p:sp>
      <p:sp>
        <p:nvSpPr>
          <p:cNvPr id="4" name="Slide Number Placeholder 3"/>
          <p:cNvSpPr>
            <a:spLocks noGrp="1"/>
          </p:cNvSpPr>
          <p:nvPr>
            <p:ph type="sldNum" sz="quarter" idx="5"/>
          </p:nvPr>
        </p:nvSpPr>
        <p:spPr/>
        <p:txBody>
          <a:bodyPr/>
          <a:lstStyle/>
          <a:p>
            <a:pPr>
              <a:defRPr/>
            </a:pPr>
            <a:fld id="{3A9BF6A5-A2E2-4636-A21C-295A110ED6C1}"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is the Head Start Body Start Activity Calendar. In this calendar, you will find a new activity for each day. You can use this in your program for physical activity ideas or give it to parents to encourage them to be active with their children at home. </a:t>
            </a:r>
          </a:p>
          <a:p>
            <a:endParaRPr lang="en-US" smtClean="0"/>
          </a:p>
        </p:txBody>
      </p:sp>
      <p:sp>
        <p:nvSpPr>
          <p:cNvPr id="4" name="Slide Number Placeholder 3"/>
          <p:cNvSpPr>
            <a:spLocks noGrp="1"/>
          </p:cNvSpPr>
          <p:nvPr>
            <p:ph type="sldNum" sz="quarter" idx="5"/>
          </p:nvPr>
        </p:nvSpPr>
        <p:spPr/>
        <p:txBody>
          <a:bodyPr/>
          <a:lstStyle/>
          <a:p>
            <a:pPr>
              <a:defRPr/>
            </a:pPr>
            <a:fld id="{8D942CCD-F3D9-4D52-A308-837DE489ACD5}"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You can find songs that you can download for free. You can turn on these songs and dance with kids to get them moving. </a:t>
            </a:r>
          </a:p>
          <a:p>
            <a:pPr marL="171450" indent="-171450">
              <a:buFont typeface="Arial" pitchFamily="34" charset="0"/>
              <a:buChar char="•"/>
              <a:defRPr/>
            </a:pPr>
            <a:r>
              <a:rPr lang="en-US" dirty="0" smtClean="0"/>
              <a:t>Also, you can find a link to the </a:t>
            </a:r>
            <a:r>
              <a:rPr lang="en-US" dirty="0" err="1" smtClean="0"/>
              <a:t>eXtension</a:t>
            </a:r>
            <a:r>
              <a:rPr lang="en-US" dirty="0" smtClean="0"/>
              <a:t> Alliance for Better Child Care Hands-on Activities Database, which allows you to search for different types of nutrition and movement activities.  </a:t>
            </a:r>
            <a:endParaRPr lang="en-US" dirty="0"/>
          </a:p>
        </p:txBody>
      </p:sp>
      <p:sp>
        <p:nvSpPr>
          <p:cNvPr id="4" name="Slide Number Placeholder 3"/>
          <p:cNvSpPr>
            <a:spLocks noGrp="1"/>
          </p:cNvSpPr>
          <p:nvPr>
            <p:ph type="sldNum" sz="quarter" idx="5"/>
          </p:nvPr>
        </p:nvSpPr>
        <p:spPr/>
        <p:txBody>
          <a:bodyPr/>
          <a:lstStyle/>
          <a:p>
            <a:pPr>
              <a:defRPr/>
            </a:pPr>
            <a:fld id="{622B7877-FFB4-4CF5-9C8A-BF17B0C3B717}"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In this nutrition and physical activity curriculum, you will find:</a:t>
            </a:r>
          </a:p>
          <a:p>
            <a:pPr marL="171450" indent="-171450">
              <a:buFont typeface="Arial" pitchFamily="34" charset="0"/>
              <a:buChar char="•"/>
              <a:defRPr/>
            </a:pPr>
            <a:r>
              <a:rPr lang="en-US" dirty="0" smtClean="0"/>
              <a:t>easy-to-use, fun lessons and activities that will fit in with your existing routines;</a:t>
            </a:r>
          </a:p>
          <a:p>
            <a:pPr marL="171450" indent="-171450">
              <a:buFont typeface="Arial" pitchFamily="34" charset="0"/>
              <a:buChar char="•"/>
              <a:defRPr/>
            </a:pPr>
            <a:r>
              <a:rPr lang="en-US" dirty="0" smtClean="0"/>
              <a:t>ways to establish a connection with children’s families so that children continue to practice healthy habits at home.</a:t>
            </a:r>
          </a:p>
          <a:p>
            <a:pPr>
              <a:defRPr/>
            </a:pPr>
            <a:endParaRPr lang="en-US" dirty="0" smtClean="0"/>
          </a:p>
          <a:p>
            <a:pPr>
              <a:defRPr/>
            </a:pPr>
            <a:r>
              <a:rPr lang="en-US" dirty="0" smtClean="0"/>
              <a:t>This curriculum is available in English and Spanish. </a:t>
            </a:r>
          </a:p>
          <a:p>
            <a:pPr>
              <a:defRPr/>
            </a:pPr>
            <a:endParaRPr lang="en-US" dirty="0" smtClean="0"/>
          </a:p>
          <a:p>
            <a:pPr>
              <a:defRPr/>
            </a:pPr>
            <a:r>
              <a:rPr lang="en-US" dirty="0" smtClean="0"/>
              <a:t>Notes for trainer: </a:t>
            </a:r>
          </a:p>
          <a:p>
            <a:pPr>
              <a:defRPr/>
            </a:pPr>
            <a:r>
              <a:rPr lang="en-US" dirty="0" smtClean="0"/>
              <a:t>If you would like to talk more about the curriculum, please find background info on the curriculum below. Please note that this language was lifted from the curriculum.</a:t>
            </a:r>
          </a:p>
          <a:p>
            <a:pPr>
              <a:defRPr/>
            </a:pPr>
            <a:endParaRPr lang="en-US" dirty="0" smtClean="0"/>
          </a:p>
          <a:p>
            <a:pPr>
              <a:defRPr/>
            </a:pPr>
            <a:r>
              <a:rPr lang="en-US" dirty="0" smtClean="0"/>
              <a:t>What providers will learn</a:t>
            </a:r>
          </a:p>
          <a:p>
            <a:pPr>
              <a:defRPr/>
            </a:pPr>
            <a:r>
              <a:rPr lang="en-US" dirty="0" smtClean="0"/>
              <a:t>In order to teach the basic concepts of nutrition and physical fitness to the children in your care, this kit will:</a:t>
            </a:r>
          </a:p>
          <a:p>
            <a:pPr marL="171450" indent="-171450">
              <a:buFont typeface="Arial" pitchFamily="34" charset="0"/>
              <a:buChar char="•"/>
              <a:defRPr/>
            </a:pPr>
            <a:r>
              <a:rPr lang="en-US" dirty="0" smtClean="0"/>
              <a:t>offer information about nutrition and physical activity for young children,</a:t>
            </a:r>
          </a:p>
          <a:p>
            <a:pPr marL="171450" indent="-171450">
              <a:buFont typeface="Arial" pitchFamily="34" charset="0"/>
              <a:buChar char="•"/>
              <a:defRPr/>
            </a:pPr>
            <a:r>
              <a:rPr lang="en-US" dirty="0" smtClean="0"/>
              <a:t>help you to use this knowledge in your group setting, and</a:t>
            </a:r>
          </a:p>
          <a:p>
            <a:pPr marL="171450" indent="-171450">
              <a:buFont typeface="Arial" pitchFamily="34" charset="0"/>
              <a:buChar char="•"/>
              <a:defRPr/>
            </a:pPr>
            <a:r>
              <a:rPr lang="en-US" dirty="0" smtClean="0"/>
              <a:t>present you with exciting options for improving nutrition and increasing physical activity during the course of your day.</a:t>
            </a:r>
          </a:p>
          <a:p>
            <a:pPr>
              <a:defRPr/>
            </a:pPr>
            <a:endParaRPr lang="en-US" dirty="0" smtClean="0"/>
          </a:p>
          <a:p>
            <a:pPr>
              <a:defRPr/>
            </a:pPr>
            <a:r>
              <a:rPr lang="en-US" dirty="0" smtClean="0"/>
              <a:t>What children will learn</a:t>
            </a:r>
          </a:p>
          <a:p>
            <a:pPr>
              <a:defRPr/>
            </a:pPr>
            <a:r>
              <a:rPr lang="en-US" dirty="0" smtClean="0"/>
              <a:t>Because the greatest learning takes place in an atmosphere of fun, this kit, featuring the Sesame Street friends, is designed to provide an entertaining environment in which children will:</a:t>
            </a:r>
          </a:p>
          <a:p>
            <a:pPr marL="171450" indent="-171450">
              <a:buFont typeface="Arial" pitchFamily="34" charset="0"/>
              <a:buChar char="•"/>
              <a:defRPr/>
            </a:pPr>
            <a:r>
              <a:rPr lang="en-US" dirty="0" smtClean="0"/>
              <a:t>understand the health benefits of eating well and playing actively,</a:t>
            </a:r>
          </a:p>
          <a:p>
            <a:pPr marL="171450" indent="-171450">
              <a:buFont typeface="Arial" pitchFamily="34" charset="0"/>
              <a:buChar char="•"/>
              <a:defRPr/>
            </a:pPr>
            <a:r>
              <a:rPr lang="en-US" dirty="0" smtClean="0"/>
              <a:t>be able to name some healthy foods,</a:t>
            </a:r>
          </a:p>
          <a:p>
            <a:pPr marL="171450" indent="-171450">
              <a:buFont typeface="Arial" pitchFamily="34" charset="0"/>
              <a:buChar char="•"/>
              <a:defRPr/>
            </a:pPr>
            <a:r>
              <a:rPr lang="en-US" dirty="0" smtClean="0"/>
              <a:t>be more likely to try new foods, especially fruits and vegetables,</a:t>
            </a:r>
          </a:p>
          <a:p>
            <a:pPr marL="171450" indent="-171450">
              <a:buFont typeface="Arial" pitchFamily="34" charset="0"/>
              <a:buChar char="•"/>
              <a:defRPr/>
            </a:pPr>
            <a:r>
              <a:rPr lang="en-US" dirty="0" smtClean="0"/>
              <a:t>take part in a variety of physical activities, and</a:t>
            </a:r>
          </a:p>
          <a:p>
            <a:pPr marL="171450" indent="-171450">
              <a:buFont typeface="Arial" pitchFamily="34" charset="0"/>
              <a:buChar char="•"/>
              <a:defRPr/>
            </a:pPr>
            <a:r>
              <a:rPr lang="en-US" dirty="0" smtClean="0"/>
              <a:t>be able to explore at home the lessons they learned in your program.</a:t>
            </a:r>
          </a:p>
          <a:p>
            <a:pPr>
              <a:defRPr/>
            </a:pPr>
            <a:endParaRPr lang="en-US" dirty="0" smtClean="0"/>
          </a:p>
          <a:p>
            <a:pPr>
              <a:defRPr/>
            </a:pPr>
            <a:r>
              <a:rPr lang="en-US" b="1" dirty="0" smtClean="0"/>
              <a:t>It’s easy to use. </a:t>
            </a:r>
            <a:r>
              <a:rPr lang="en-US" dirty="0" smtClean="0"/>
              <a:t>This kit is designed to be used throughout the day and to easily fit into your daily routine. The activities don’t require a lot of time or preparation, and they’re versatile. You’ll find activities for large and small groups, indoor and outdoor learning, and</a:t>
            </a:r>
          </a:p>
          <a:p>
            <a:pPr>
              <a:defRPr/>
            </a:pPr>
            <a:r>
              <a:rPr lang="en-US" dirty="0" smtClean="0"/>
              <a:t>active and quiet play. Choose the activities that work best for your group.</a:t>
            </a:r>
          </a:p>
          <a:p>
            <a:pPr>
              <a:defRPr/>
            </a:pPr>
            <a:endParaRPr lang="en-US" dirty="0" smtClean="0"/>
          </a:p>
          <a:p>
            <a:pPr>
              <a:defRPr/>
            </a:pPr>
            <a:r>
              <a:rPr lang="en-US" b="1" dirty="0" smtClean="0"/>
              <a:t>Section 1, Get Moving! </a:t>
            </a:r>
            <a:r>
              <a:rPr lang="en-US" dirty="0" smtClean="0"/>
              <a:t>focuses on physical activity and how it builds strong, healthy bodies.</a:t>
            </a:r>
          </a:p>
          <a:p>
            <a:pPr>
              <a:defRPr/>
            </a:pPr>
            <a:r>
              <a:rPr lang="en-US" b="1" dirty="0" smtClean="0"/>
              <a:t>Section 2, Food and Drink to Grow On</a:t>
            </a:r>
            <a:r>
              <a:rPr lang="en-US" dirty="0" smtClean="0"/>
              <a:t>, highlights ways we can make healthy food choices.</a:t>
            </a:r>
          </a:p>
          <a:p>
            <a:pPr>
              <a:defRPr/>
            </a:pPr>
            <a:r>
              <a:rPr lang="en-US" b="1" dirty="0" smtClean="0"/>
              <a:t>Section 3, Every Day Is a Healthy Day </a:t>
            </a:r>
            <a:r>
              <a:rPr lang="en-US" dirty="0" smtClean="0"/>
              <a:t>builds upon the first two sections to help children remember what they’ve learned – and celebrate their new knowledge.</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77DA40FD-F8C8-4DF5-80D7-BE0215227D80}"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a number of simple tip sheets and handouts like Healthy Moves from A to Z (as shown here on the left) and Non-Competitive &amp; Active Games for Preschoolers (as shown on the right).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8890FE0F-48CC-4187-9E93-36B81F7E811E}" type="slidenum">
              <a:rPr lang="en-US" smtClean="0"/>
              <a:pPr>
                <a:defRPr/>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endParaRPr lang="en-US" dirty="0" smtClean="0">
              <a:cs typeface="Arial" pitchFamily="34" charset="0"/>
            </a:endParaRPr>
          </a:p>
          <a:p>
            <a:pPr>
              <a:defRPr/>
            </a:pPr>
            <a:r>
              <a:rPr lang="en-US" dirty="0" smtClean="0"/>
              <a:t>This resource is valuable for all providers to use when planning meals and activities for preschool-age children 2 through 5 years old, regardless of participation in CACFP.  It’s full of ideas and tips that can help you make changes and meet the Let’s Move! Child Care goals to help kids grow up healthy. </a:t>
            </a:r>
          </a:p>
          <a:p>
            <a:pPr>
              <a:defRPr/>
            </a:pPr>
            <a:endParaRPr lang="en-US" dirty="0" smtClean="0">
              <a:cs typeface="Arial" pitchFamily="34" charset="0"/>
            </a:endParaRPr>
          </a:p>
          <a:p>
            <a:pPr>
              <a:defRPr/>
            </a:pPr>
            <a:r>
              <a:rPr lang="en-US" dirty="0" smtClean="0">
                <a:cs typeface="Arial" pitchFamily="34" charset="0"/>
              </a:rPr>
              <a:t>The Handbook makes it easy!</a:t>
            </a:r>
          </a:p>
          <a:p>
            <a:pPr>
              <a:defRPr/>
            </a:pPr>
            <a:endParaRPr lang="en-US" dirty="0" smtClean="0">
              <a:cs typeface="Arial" pitchFamily="34" charset="0"/>
            </a:endParaRPr>
          </a:p>
          <a:p>
            <a:pPr>
              <a:defRPr/>
            </a:pPr>
            <a:r>
              <a:rPr lang="en-US" dirty="0" smtClean="0"/>
              <a:t>In the Provider Handbook, you will find:</a:t>
            </a:r>
          </a:p>
          <a:p>
            <a:pPr marL="171450" indent="-171450">
              <a:buFont typeface="Arial" pitchFamily="34" charset="0"/>
              <a:buChar char="•"/>
              <a:defRPr/>
            </a:pPr>
            <a:r>
              <a:rPr lang="en-US" dirty="0" smtClean="0"/>
              <a:t>Activities for hands-on learning</a:t>
            </a:r>
          </a:p>
          <a:p>
            <a:pPr marL="171450" indent="-171450">
              <a:buFont typeface="Arial" pitchFamily="34" charset="0"/>
              <a:buChar char="•"/>
              <a:defRPr/>
            </a:pPr>
            <a:r>
              <a:rPr lang="en-US" dirty="0" smtClean="0"/>
              <a:t>Suggestions for active play</a:t>
            </a:r>
          </a:p>
          <a:p>
            <a:pPr marL="171450" indent="-171450">
              <a:buFont typeface="Arial" pitchFamily="34" charset="0"/>
              <a:buChar char="•"/>
              <a:defRPr/>
            </a:pPr>
            <a:r>
              <a:rPr lang="en-US" dirty="0" smtClean="0"/>
              <a:t>Success stories from providers. Learn from others – success stories </a:t>
            </a:r>
            <a:r>
              <a:rPr lang="en-US" dirty="0" smtClean="0">
                <a:cs typeface="Arial" pitchFamily="34" charset="0"/>
              </a:rPr>
              <a:t>will show you new and exciting ways child care programs have met the wellness challenge.</a:t>
            </a:r>
            <a:endParaRPr lang="en-US" dirty="0" smtClean="0"/>
          </a:p>
          <a:p>
            <a:pPr marL="171450" indent="-171450">
              <a:buFont typeface="Arial" pitchFamily="34" charset="0"/>
              <a:buChar char="•"/>
              <a:defRPr/>
            </a:pPr>
            <a:r>
              <a:rPr lang="en-US" dirty="0" smtClean="0"/>
              <a:t>Links to additional resources</a:t>
            </a:r>
          </a:p>
          <a:p>
            <a:pPr>
              <a:defRPr/>
            </a:pPr>
            <a:endParaRPr lang="en-US" dirty="0" smtClean="0"/>
          </a:p>
          <a:p>
            <a:pPr>
              <a:defRPr/>
            </a:pPr>
            <a:r>
              <a:rPr lang="en-US" dirty="0" smtClean="0"/>
              <a:t>Structure of Active Play Tip Sheets. </a:t>
            </a:r>
          </a:p>
          <a:p>
            <a:pPr>
              <a:defRPr/>
            </a:pPr>
            <a:r>
              <a:rPr lang="en-US" dirty="0" smtClean="0"/>
              <a:t>Answers the questions:</a:t>
            </a:r>
          </a:p>
          <a:p>
            <a:pPr lvl="1">
              <a:defRPr/>
            </a:pPr>
            <a:r>
              <a:rPr lang="en-US" dirty="0" smtClean="0"/>
              <a:t>Why is this important?</a:t>
            </a:r>
          </a:p>
          <a:p>
            <a:pPr lvl="1">
              <a:defRPr/>
            </a:pPr>
            <a:r>
              <a:rPr lang="en-US" dirty="0" smtClean="0"/>
              <a:t>What does this mean?</a:t>
            </a:r>
          </a:p>
          <a:p>
            <a:pPr lvl="1">
              <a:defRPr/>
            </a:pPr>
            <a:r>
              <a:rPr lang="en-US" dirty="0" smtClean="0"/>
              <a:t>What should I do?</a:t>
            </a:r>
          </a:p>
          <a:p>
            <a:pPr lvl="1">
              <a:defRPr/>
            </a:pPr>
            <a:r>
              <a:rPr lang="en-US" dirty="0" smtClean="0"/>
              <a:t>How can I encourage physical activity?</a:t>
            </a:r>
          </a:p>
          <a:p>
            <a:pPr lvl="1">
              <a:defRPr/>
            </a:pPr>
            <a:r>
              <a:rPr lang="en-US" dirty="0" smtClean="0"/>
              <a:t>How do I put this information into practice in my child care program?</a:t>
            </a:r>
          </a:p>
          <a:p>
            <a:pPr>
              <a:defRPr/>
            </a:pPr>
            <a:endParaRPr lang="en-US" dirty="0" smtClean="0"/>
          </a:p>
          <a:p>
            <a:pPr>
              <a:defRPr/>
            </a:pPr>
            <a:r>
              <a:rPr lang="en-US" dirty="0" smtClean="0"/>
              <a:t>The Handbook also includes:</a:t>
            </a:r>
          </a:p>
          <a:p>
            <a:pPr marL="171450" indent="-171450">
              <a:buFont typeface="Arial" pitchFamily="34" charset="0"/>
              <a:buChar char="•"/>
              <a:defRPr/>
            </a:pPr>
            <a:r>
              <a:rPr lang="en-US" dirty="0" smtClean="0"/>
              <a:t>Ideas for meal planning, shopping, and food preparation</a:t>
            </a:r>
          </a:p>
          <a:p>
            <a:pPr marL="171450" indent="-171450">
              <a:buFont typeface="Arial" pitchFamily="34" charset="0"/>
              <a:buChar char="•"/>
              <a:defRPr/>
            </a:pPr>
            <a:r>
              <a:rPr lang="en-US" dirty="0" smtClean="0"/>
              <a:t>Tips for creative menus</a:t>
            </a:r>
          </a:p>
          <a:p>
            <a:pPr marL="171450" indent="-171450">
              <a:buFont typeface="Arial" pitchFamily="34" charset="0"/>
              <a:buChar char="•"/>
              <a:defRPr/>
            </a:pPr>
            <a:r>
              <a:rPr lang="en-US" dirty="0" smtClean="0"/>
              <a:t>Hints for meeting meal pattern requirements (if you participate in the CACFP, also known as the ‘Food Program’)</a:t>
            </a:r>
          </a:p>
          <a:p>
            <a:pPr marL="171450" indent="-171450">
              <a:buFont typeface="Arial" pitchFamily="34" charset="0"/>
              <a:buChar char="•"/>
              <a:defRPr/>
            </a:pPr>
            <a:r>
              <a:rPr lang="en-US" dirty="0" smtClean="0"/>
              <a:t>Ways to serve foods safely</a:t>
            </a:r>
          </a:p>
          <a:p>
            <a:pPr>
              <a:defRPr/>
            </a:pPr>
            <a:endParaRPr lang="en-US" dirty="0" smtClean="0"/>
          </a:p>
          <a:p>
            <a:pPr>
              <a:defRPr/>
            </a:pPr>
            <a:r>
              <a:rPr lang="en-US" dirty="0" smtClean="0">
                <a:solidFill>
                  <a:srgbClr val="009900"/>
                </a:solidFill>
                <a:cs typeface="Arial" pitchFamily="34" charset="0"/>
              </a:rPr>
              <a:t>Download the Handbook from the USDA Resource Library at: </a:t>
            </a:r>
          </a:p>
          <a:p>
            <a:pPr>
              <a:buSzPts val="1100"/>
              <a:defRPr/>
            </a:pPr>
            <a:r>
              <a:rPr lang="en-US" dirty="0" smtClean="0">
                <a:solidFill>
                  <a:srgbClr val="7030A0"/>
                </a:solidFill>
                <a:cs typeface="Arial" pitchFamily="34" charset="0"/>
                <a:hlinkClick r:id="rId3"/>
              </a:rPr>
              <a:t>www.teamnutrition.usda.gov</a:t>
            </a:r>
            <a:r>
              <a:rPr lang="en-US" dirty="0" smtClean="0">
                <a:solidFill>
                  <a:srgbClr val="7030A0"/>
                </a:solidFill>
                <a:cs typeface="Arial" pitchFamily="34" charset="0"/>
              </a:rPr>
              <a:t> (The direct link is: http://teamnutrition.usda.gov/Resources/nutritionandwellness.html)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CAEE459F-D128-42C8-BFE0-54B64883A337}" type="slidenum">
              <a:rPr lang="en-US" smtClean="0"/>
              <a:pPr>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To start off, try this activity with providers to get them moving. This is an example of an activity that they can take back to their programs and do with their children. </a:t>
            </a:r>
          </a:p>
        </p:txBody>
      </p:sp>
      <p:sp>
        <p:nvSpPr>
          <p:cNvPr id="4" name="Slide Number Placeholder 3"/>
          <p:cNvSpPr>
            <a:spLocks noGrp="1"/>
          </p:cNvSpPr>
          <p:nvPr>
            <p:ph type="sldNum" sz="quarter" idx="5"/>
          </p:nvPr>
        </p:nvSpPr>
        <p:spPr/>
        <p:txBody>
          <a:bodyPr/>
          <a:lstStyle/>
          <a:p>
            <a:pPr>
              <a:defRPr/>
            </a:pPr>
            <a:fld id="{E4175936-C88A-4208-8E9A-E20AC2E0270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pPr>
              <a:spcBef>
                <a:spcPts val="700"/>
              </a:spcBef>
              <a:buClr>
                <a:schemeClr val="accent2"/>
              </a:buClr>
              <a:buSzPct val="60000"/>
            </a:pPr>
            <a:r>
              <a:rPr lang="en-US" smtClean="0"/>
              <a:t>Webinars/online trainings are archived on the ‘Free Online Trainings’ page.</a:t>
            </a:r>
          </a:p>
        </p:txBody>
      </p:sp>
      <p:sp>
        <p:nvSpPr>
          <p:cNvPr id="4" name="Slide Number Placeholder 3"/>
          <p:cNvSpPr>
            <a:spLocks noGrp="1"/>
          </p:cNvSpPr>
          <p:nvPr>
            <p:ph type="sldNum" sz="quarter" idx="5"/>
          </p:nvPr>
        </p:nvSpPr>
        <p:spPr/>
        <p:txBody>
          <a:bodyPr/>
          <a:lstStyle/>
          <a:p>
            <a:pPr>
              <a:defRPr/>
            </a:pPr>
            <a:fld id="{B7B8384C-5763-41EF-9534-599896DC414D}" type="slidenum">
              <a:rPr lang="en-US" smtClean="0"/>
              <a:pPr>
                <a:defRPr/>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400" dirty="0" smtClean="0"/>
              <a:t>Suggested talking points:</a:t>
            </a:r>
          </a:p>
          <a:p>
            <a:pPr marL="285750" indent="-285750">
              <a:spcBef>
                <a:spcPts val="700"/>
              </a:spcBef>
              <a:buClr>
                <a:schemeClr val="accent2"/>
              </a:buClr>
              <a:buSzPct val="60000"/>
              <a:buFont typeface="Arial" pitchFamily="34" charset="0"/>
              <a:buChar char="•"/>
              <a:defRPr/>
            </a:pPr>
            <a:r>
              <a:rPr lang="en-US" sz="1400" dirty="0" smtClean="0"/>
              <a:t>LMCC highlights success stories of providers who are promoting nutrition and physical activity in their programs. By reading these stories, you can find out what’s working for others and get tips and ideas. </a:t>
            </a:r>
          </a:p>
          <a:p>
            <a:pPr marL="285750" indent="-285750">
              <a:spcBef>
                <a:spcPts val="700"/>
              </a:spcBef>
              <a:buClr>
                <a:schemeClr val="accent2"/>
              </a:buClr>
              <a:buSzPct val="60000"/>
              <a:buFont typeface="Arial" pitchFamily="34" charset="0"/>
              <a:buChar char="•"/>
              <a:defRPr/>
            </a:pPr>
            <a:r>
              <a:rPr lang="en-US" sz="1400" dirty="0" smtClean="0"/>
              <a:t>You can send LMCC your success stories by using the online form on this page. LMCC reads every story and contacts providers who are selected to be featured. This is a great way for you to be recognized  for outstanding efforts and inspire others to make healthy changes in their programs! Note: </a:t>
            </a:r>
            <a:r>
              <a:rPr lang="en-US" dirty="0" smtClean="0"/>
              <a:t>You don’t need to be meeting all of the goals to be showcased for making improvements.</a:t>
            </a:r>
          </a:p>
          <a:p>
            <a:pPr>
              <a:spcBef>
                <a:spcPts val="700"/>
              </a:spcBef>
              <a:buClr>
                <a:schemeClr val="accent2"/>
              </a:buClr>
              <a:buSzPct val="60000"/>
              <a:buFont typeface="Wingdings" pitchFamily="2" charset="2"/>
              <a:buNone/>
              <a:defRPr/>
            </a:pPr>
            <a:endParaRPr lang="en-US" sz="15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66BA5AB2-B8C1-48E3-8C5C-6AA5A52CD157}" type="slidenum">
              <a:rPr lang="en-US" smtClean="0"/>
              <a:pPr>
                <a:defRPr/>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 </a:t>
            </a:r>
          </a:p>
          <a:p>
            <a:r>
              <a:rPr lang="en-US" smtClean="0"/>
              <a:t>Use this slide to introduce the activity story in the next slide or another activity that you plan. Emphasize that the activity is an example of how to fit physical activity into daily lessons.</a:t>
            </a:r>
          </a:p>
          <a:p>
            <a:endParaRPr lang="en-US" smtClean="0"/>
          </a:p>
        </p:txBody>
      </p:sp>
      <p:sp>
        <p:nvSpPr>
          <p:cNvPr id="4" name="Slide Number Placeholder 3"/>
          <p:cNvSpPr>
            <a:spLocks noGrp="1"/>
          </p:cNvSpPr>
          <p:nvPr>
            <p:ph type="sldNum" sz="quarter" idx="5"/>
          </p:nvPr>
        </p:nvSpPr>
        <p:spPr/>
        <p:txBody>
          <a:bodyPr/>
          <a:lstStyle/>
          <a:p>
            <a:pPr>
              <a:defRPr/>
            </a:pPr>
            <a:fld id="{D8DF0C25-010E-474D-B93C-7DDE5DFB9FE4}" type="slidenum">
              <a:rPr lang="en-US" smtClean="0"/>
              <a:pPr>
                <a:defRPr/>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Read this story. When you read the actions highlighted in red, have providers act out those actions. </a:t>
            </a:r>
          </a:p>
        </p:txBody>
      </p:sp>
      <p:sp>
        <p:nvSpPr>
          <p:cNvPr id="4" name="Slide Number Placeholder 3"/>
          <p:cNvSpPr>
            <a:spLocks noGrp="1"/>
          </p:cNvSpPr>
          <p:nvPr>
            <p:ph type="sldNum" sz="quarter" idx="5"/>
          </p:nvPr>
        </p:nvSpPr>
        <p:spPr/>
        <p:txBody>
          <a:bodyPr/>
          <a:lstStyle/>
          <a:p>
            <a:pPr>
              <a:defRPr/>
            </a:pPr>
            <a:fld id="{87DD5EC1-4100-4ACB-8CA6-EC9FF2A59E16}" type="slidenum">
              <a:rPr lang="en-US" smtClean="0"/>
              <a:pPr>
                <a:defRPr/>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defRPr/>
            </a:pPr>
            <a:r>
              <a:rPr lang="en-US" dirty="0" smtClean="0"/>
              <a:t>Notes for trainer:</a:t>
            </a:r>
          </a:p>
          <a:p>
            <a:pPr>
              <a:buFont typeface="Arial" pitchFamily="34" charset="0"/>
              <a:buNone/>
              <a:defRPr/>
            </a:pPr>
            <a:endParaRPr lang="en-US" dirty="0" smtClean="0"/>
          </a:p>
          <a:p>
            <a:pPr marL="514350" indent="-514350">
              <a:buFontTx/>
              <a:buAutoNum type="arabicParenR"/>
              <a:defRPr/>
            </a:pPr>
            <a:r>
              <a:rPr lang="en-US" dirty="0" smtClean="0"/>
              <a:t>At the end of the session, pass out pieces of paper or note cards and pens.</a:t>
            </a:r>
          </a:p>
          <a:p>
            <a:pPr marL="514350" indent="-514350">
              <a:buFontTx/>
              <a:buAutoNum type="arabicParenR"/>
              <a:defRPr/>
            </a:pPr>
            <a:r>
              <a:rPr lang="en-US" dirty="0" smtClean="0"/>
              <a:t>Encourage providers to write down 1 to 3 action steps they will take when they go back to their programs.</a:t>
            </a:r>
          </a:p>
          <a:p>
            <a:pPr marL="514350" indent="-514350">
              <a:buFontTx/>
              <a:buAutoNum type="arabicParenR"/>
              <a:defRPr/>
            </a:pPr>
            <a:r>
              <a:rPr lang="en-US" dirty="0" smtClean="0"/>
              <a:t>Ask for volunteers to share what they wrote with the larger group.</a:t>
            </a:r>
          </a:p>
          <a:p>
            <a:pPr>
              <a:defRPr/>
            </a:pPr>
            <a:endParaRPr lang="en-US" dirty="0" smtClean="0"/>
          </a:p>
          <a:p>
            <a:pPr>
              <a:defRPr/>
            </a:pPr>
            <a:r>
              <a:rPr lang="en-US" dirty="0" smtClean="0"/>
              <a:t>By identifying clear action steps, providers will be ready to make changes when they return to their programs.</a:t>
            </a:r>
          </a:p>
          <a:p>
            <a:pPr marL="228600" indent="-228600">
              <a:buFont typeface="Arial"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E42024AC-1FB4-4795-BE3F-0D7244E4039D}" type="slidenum">
              <a:rPr lang="en-US" smtClean="0"/>
              <a:pPr>
                <a:defRPr/>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a:t>
            </a:r>
            <a:r>
              <a:rPr lang="en-US" smtClean="0"/>
              <a:t>to </a:t>
            </a:r>
            <a:r>
              <a:rPr lang="en-US" smtClean="0">
                <a:solidFill>
                  <a:schemeClr val="accent4">
                    <a:lumMod val="75000"/>
                  </a:schemeClr>
                </a:solidFill>
                <a:hlinkClick r:id="rId3"/>
              </a:rPr>
              <a:t>www.healthykidshealthyfuture.org/home/resources/success.html</a:t>
            </a:r>
            <a:r>
              <a:rPr lang="en-US" smtClean="0">
                <a:solidFill>
                  <a:schemeClr val="accent4">
                    <a:lumMod val="75000"/>
                  </a:schemeClr>
                </a:solidFill>
              </a:rPr>
              <a:t> </a:t>
            </a:r>
            <a:r>
              <a:rPr lang="en-US" smtClean="0"/>
              <a:t>and </a:t>
            </a:r>
            <a:r>
              <a:rPr lang="en-US" dirty="0" smtClean="0"/>
              <a:t>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26CE2-714B-4D58-A644-D6BCBBA75BC9}"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75A37E3-23C1-4E75-AEC2-98109C577764}"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 </a:t>
            </a:r>
          </a:p>
          <a:p>
            <a:r>
              <a:rPr lang="en-US" smtClean="0"/>
              <a:t>Sing ‘my bonnie lies over the ocean’. Have providers start the song standing up and sit down when a word starts with the letter ‘b’. Then, stand up when a word starts with the letter ‘b’, and so on. Sing the song 3 times, singing faster each time. Try asking volunteers to come to the front to lead the song with you.</a:t>
            </a:r>
          </a:p>
          <a:p>
            <a:endParaRPr lang="en-US" smtClean="0"/>
          </a:p>
        </p:txBody>
      </p:sp>
      <p:sp>
        <p:nvSpPr>
          <p:cNvPr id="4" name="Slide Number Placeholder 3"/>
          <p:cNvSpPr>
            <a:spLocks noGrp="1"/>
          </p:cNvSpPr>
          <p:nvPr>
            <p:ph type="sldNum" sz="quarter" idx="5"/>
          </p:nvPr>
        </p:nvSpPr>
        <p:spPr/>
        <p:txBody>
          <a:bodyPr/>
          <a:lstStyle/>
          <a:p>
            <a:pPr>
              <a:defRPr/>
            </a:pPr>
            <a:fld id="{FA1CBC36-763B-4646-B4FD-A1693D30C088}"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b="1" dirty="0" smtClean="0"/>
              <a:t>Structured physical activity</a:t>
            </a:r>
            <a:r>
              <a:rPr lang="en-US" dirty="0" smtClean="0"/>
              <a:t> basically means any daily activity led by the teacher, developmentally appropriate, fun, planned and:</a:t>
            </a:r>
          </a:p>
          <a:p>
            <a:pPr marL="628650" lvl="1" indent="-171450">
              <a:buFont typeface="Arial" pitchFamily="34" charset="0"/>
              <a:buChar char="•"/>
              <a:defRPr/>
            </a:pPr>
            <a:r>
              <a:rPr lang="en-US" dirty="0" smtClean="0"/>
              <a:t>supports age-appropriate motor skill development — it should be engaging and involve all children with very little or no waiting</a:t>
            </a:r>
          </a:p>
          <a:p>
            <a:pPr marL="628650" lvl="1" indent="-171450">
              <a:buFont typeface="Arial" pitchFamily="34" charset="0"/>
              <a:buChar char="•"/>
              <a:defRPr/>
            </a:pPr>
            <a:r>
              <a:rPr lang="en-US" dirty="0" smtClean="0"/>
              <a:t>vigorous (in other words, it gets children breathing deeper and faster than during typical activities) for short doses of time (say, 10 minutes)</a:t>
            </a:r>
          </a:p>
          <a:p>
            <a:pPr marL="171450" indent="-171450">
              <a:buFont typeface="Arial" pitchFamily="34" charset="0"/>
              <a:buChar char="•"/>
              <a:defRPr/>
            </a:pPr>
            <a:r>
              <a:rPr lang="en-US" b="1" dirty="0" smtClean="0"/>
              <a:t>Unstructured activity</a:t>
            </a:r>
            <a:r>
              <a:rPr lang="en-US" dirty="0" smtClean="0"/>
              <a:t> is free play that’s led by the child — in other words, when kids are able to play whatever they’d like (dress-up, dolls, cars, and other activities) in a safe environment. Unstructured activity should include:</a:t>
            </a:r>
          </a:p>
          <a:p>
            <a:pPr marL="628650" lvl="1" indent="-171450">
              <a:buFont typeface="Arial" pitchFamily="34" charset="0"/>
              <a:buChar char="•"/>
              <a:defRPr/>
            </a:pPr>
            <a:r>
              <a:rPr lang="en-US" dirty="0" smtClean="0"/>
              <a:t>activities that respect and encourage children’s individual abilities and interests</a:t>
            </a:r>
          </a:p>
          <a:p>
            <a:pPr marL="628650" lvl="1" indent="-171450">
              <a:buFont typeface="Arial" pitchFamily="34" charset="0"/>
              <a:buChar char="•"/>
              <a:defRPr/>
            </a:pPr>
            <a:r>
              <a:rPr lang="en-US" dirty="0" smtClean="0"/>
              <a:t>teacher engagement with children during play, as well as gentle prompts and encouragement by teachers to stay physically active </a:t>
            </a:r>
          </a:p>
          <a:p>
            <a:pPr marL="171450" indent="-171450">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F1769A01-28AF-4F20-9290-14D00D575FEB}"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8A75E6-9272-4085-B331-6F1546941D98}"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It’s best to choose games where kids do not get ‘out’ or are eliminated from the activity and side lined.</a:t>
            </a:r>
          </a:p>
          <a:p>
            <a:endParaRPr lang="en-US" smtClean="0"/>
          </a:p>
        </p:txBody>
      </p:sp>
      <p:sp>
        <p:nvSpPr>
          <p:cNvPr id="4" name="Slide Number Placeholder 3"/>
          <p:cNvSpPr>
            <a:spLocks noGrp="1"/>
          </p:cNvSpPr>
          <p:nvPr>
            <p:ph type="sldNum" sz="quarter" idx="5"/>
          </p:nvPr>
        </p:nvSpPr>
        <p:spPr/>
        <p:txBody>
          <a:bodyPr/>
          <a:lstStyle/>
          <a:p>
            <a:pPr>
              <a:defRPr/>
            </a:pPr>
            <a:fld id="{C490840A-6B23-42A0-BC49-F18C858E23A1}"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Try this activity with providers to get them moving. This is an example of an activity that they can take back to their programs and do with their children. </a:t>
            </a:r>
          </a:p>
          <a:p>
            <a:endParaRPr lang="en-US" smtClean="0"/>
          </a:p>
        </p:txBody>
      </p:sp>
      <p:sp>
        <p:nvSpPr>
          <p:cNvPr id="4" name="Slide Number Placeholder 3"/>
          <p:cNvSpPr>
            <a:spLocks noGrp="1"/>
          </p:cNvSpPr>
          <p:nvPr>
            <p:ph type="sldNum" sz="quarter" idx="5"/>
          </p:nvPr>
        </p:nvSpPr>
        <p:spPr/>
        <p:txBody>
          <a:bodyPr/>
          <a:lstStyle/>
          <a:p>
            <a:pPr>
              <a:defRPr/>
            </a:pPr>
            <a:fld id="{ACA29989-496F-427B-9BA7-BDA02D6A464E}"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E6D4D49-3CD8-46C7-BBF0-2011DB725FE2}"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883ACA55-27E6-4CE9-9389-63385820635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5E7A6C-5ACA-4161-9D5C-16DA066893AA}"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904AD7-1C5C-4F6C-B3F0-CEDE3455CC69}"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961F528-BE79-438F-8B51-EE157C3BDBF9}"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941EDAE-BAFB-436E-B748-C9A4429BB1B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35EF54B-5BC0-4FFA-9511-ED646A22C381}"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04403913-2786-4903-A83F-DCD01C9E07D9}"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7800E9F-341F-4D12-830E-450AE6C63688}"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A45D581-169D-40AA-A97A-BD6049D87F5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CD442234-9709-4824-99E6-C1AA024F2453}"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6CC5368D-C97F-41B5-BC80-26E074DB0569}"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BFEDE95-4935-4F11-AF8B-A65CE45DF16A}"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89F9F4A0-04FB-42ED-81F5-DF36D33CDBD3}"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5CAFBBE8-9383-4EE9-9D88-4022BD97F6D5}"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5AEE06-8ED1-476B-ACAD-8A5981E0FE7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B1184DF-DC8E-4F62-8553-C5EBA020AA45}"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51DEDF39-F68F-4C3B-93B6-15A9DB34027A}"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CAA9370-BE12-4AE6-A6CA-70939063C095}"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F141ECF-1CD5-4E3E-B2F1-1CF97C4DF1CC}"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2E815C9B-8984-4BA2-831E-C93CEBDCC884}"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9201348-706A-49B3-B351-809E370AC28A}"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F8979D5E-FCB0-4BD3-87AA-AB3B993B1878}"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6370176F-5838-4867-B2FB-7DD072E11A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WEoRfkcl28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image.img.png/1307372913966.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image.img.png/1307372913966.p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healthykidshealthyfutur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ykidshealthyfuture.org/content/hkhf/home/activities.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healthykidshealthyfuture.org/activiti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healthykidshealthyfutur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healthykidshealthyfuture.org/resources.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healthykidshealthyfuture.org/content/hkhf/home/resource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sesamestreet.org/cms_services/services?action=download&amp;uid=46841dfe-a76c-4df7-8e40-d165417d9be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teamnutrition.usd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healthykidshealthyfuture.org/content/hkhf/home/resources/webinar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www.healthykidshealthyfuture.org/content/hkhf/home/resources/success.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image.img.png/1307372913966.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886200"/>
            <a:ext cx="8610600" cy="1066800"/>
          </a:xfrm>
        </p:spPr>
        <p:txBody>
          <a:bodyPr/>
          <a:lstStyle/>
          <a:p>
            <a:pPr algn="ctr">
              <a:defRPr/>
            </a:pPr>
            <a:r>
              <a:rPr lang="en-US" sz="4000" dirty="0" smtClean="0"/>
              <a:t/>
            </a:r>
            <a:br>
              <a:rPr lang="en-US" sz="4000" dirty="0" smtClean="0"/>
            </a:br>
            <a:r>
              <a:rPr lang="en-US" sz="4000" dirty="0" smtClean="0"/>
              <a:t> Increase Physical Activity</a:t>
            </a:r>
            <a:endParaRPr lang="en-US" sz="4000" dirty="0"/>
          </a:p>
        </p:txBody>
      </p:sp>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Benefits of Physical Activity (4)</a:t>
            </a:r>
          </a:p>
        </p:txBody>
      </p:sp>
      <p:sp>
        <p:nvSpPr>
          <p:cNvPr id="22531" name="Content Placeholder 3"/>
          <p:cNvSpPr>
            <a:spLocks noGrp="1"/>
          </p:cNvSpPr>
          <p:nvPr>
            <p:ph sz="quarter" idx="2"/>
          </p:nvPr>
        </p:nvSpPr>
        <p:spPr>
          <a:xfrm>
            <a:off x="3962400" y="1981200"/>
            <a:ext cx="4876800" cy="4179888"/>
          </a:xfrm>
        </p:spPr>
        <p:txBody>
          <a:bodyPr/>
          <a:lstStyle/>
          <a:p>
            <a:pPr marL="366713" lvl="1" indent="0">
              <a:spcBef>
                <a:spcPts val="600"/>
              </a:spcBef>
              <a:spcAft>
                <a:spcPts val="600"/>
              </a:spcAft>
              <a:buFont typeface="Wingdings 2" pitchFamily="18" charset="2"/>
              <a:buNone/>
            </a:pPr>
            <a:r>
              <a:rPr lang="en-US" sz="3200" smtClean="0"/>
              <a:t>Children who are active tend to have fewer behavioral and disciplinary problems, do better in school, and have longer attention spans in class.</a:t>
            </a:r>
          </a:p>
          <a:p>
            <a:endParaRPr lang="en-US" smtClean="0"/>
          </a:p>
        </p:txBody>
      </p:sp>
      <p:pic>
        <p:nvPicPr>
          <p:cNvPr id="5" name="Picture 4"/>
          <p:cNvPicPr>
            <a:picLocks noChangeAspect="1" noChangeArrowheads="1"/>
          </p:cNvPicPr>
          <p:nvPr/>
        </p:nvPicPr>
        <p:blipFill>
          <a:blip r:embed="rId2" cstate="print"/>
          <a:srcRect/>
          <a:stretch>
            <a:fillRect/>
          </a:stretch>
        </p:blipFill>
        <p:spPr bwMode="auto">
          <a:xfrm>
            <a:off x="409575" y="2371725"/>
            <a:ext cx="3324225" cy="19716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My Bonnie Lies Over the Ocean</a:t>
            </a:r>
            <a:r>
              <a:rPr lang="en-US" sz="4800" smtClean="0"/>
              <a:t> </a:t>
            </a:r>
          </a:p>
        </p:txBody>
      </p:sp>
      <p:sp>
        <p:nvSpPr>
          <p:cNvPr id="23555" name="Content Placeholder 2"/>
          <p:cNvSpPr>
            <a:spLocks noGrp="1"/>
          </p:cNvSpPr>
          <p:nvPr>
            <p:ph sz="quarter" idx="1"/>
          </p:nvPr>
        </p:nvSpPr>
        <p:spPr>
          <a:xfrm>
            <a:off x="609600" y="1676400"/>
            <a:ext cx="7848600" cy="4572000"/>
          </a:xfrm>
        </p:spPr>
        <p:txBody>
          <a:bodyPr/>
          <a:lstStyle/>
          <a:p>
            <a:pPr marL="0" indent="0">
              <a:buFont typeface="Wingdings" pitchFamily="2" charset="2"/>
              <a:buNone/>
            </a:pPr>
            <a:r>
              <a:rPr lang="en-US" sz="3200" smtClean="0"/>
              <a:t>My Bonnie lies over the ocean,</a:t>
            </a:r>
            <a:br>
              <a:rPr lang="en-US" sz="3200" smtClean="0"/>
            </a:br>
            <a:r>
              <a:rPr lang="en-US" sz="3200" smtClean="0"/>
              <a:t>My Bonnie lies over the sea,</a:t>
            </a:r>
            <a:br>
              <a:rPr lang="en-US" sz="3200" smtClean="0"/>
            </a:br>
            <a:r>
              <a:rPr lang="en-US" sz="3200" smtClean="0"/>
              <a:t>My Bonnie lies over the ocean, </a:t>
            </a:r>
            <a:br>
              <a:rPr lang="en-US" sz="3200" smtClean="0"/>
            </a:br>
            <a:r>
              <a:rPr lang="en-US" sz="3200" smtClean="0"/>
              <a:t>O bring back my Bonnie to me.</a:t>
            </a:r>
          </a:p>
          <a:p>
            <a:pPr marL="0" indent="0">
              <a:buFont typeface="Wingdings" pitchFamily="2" charset="2"/>
              <a:buNone/>
            </a:pPr>
            <a:endParaRPr lang="en-US" sz="3200" smtClean="0"/>
          </a:p>
          <a:p>
            <a:pPr marL="0" indent="0">
              <a:buFont typeface="Wingdings" pitchFamily="2" charset="2"/>
              <a:buNone/>
            </a:pPr>
            <a:r>
              <a:rPr lang="en-US" sz="3200" smtClean="0"/>
              <a:t>Bring back, bring back, O bring back my Bonnie to me, to me.</a:t>
            </a:r>
            <a:br>
              <a:rPr lang="en-US" sz="3200" smtClean="0"/>
            </a:br>
            <a:r>
              <a:rPr lang="en-US" sz="3200" smtClean="0"/>
              <a:t>Bring back, bring back, O bring back my Bonnie to me.</a:t>
            </a:r>
          </a:p>
          <a:p>
            <a:pPr marL="0" indent="0">
              <a:buFont typeface="Wingdings" pitchFamily="2" charset="2"/>
              <a:buNone/>
            </a:pPr>
            <a:endParaRPr lang="en-US" smtClean="0"/>
          </a:p>
          <a:p>
            <a:pPr marL="0" indent="0">
              <a:buFont typeface="Wingdings" pitchFamily="2" charset="2"/>
              <a:buNone/>
            </a:pPr>
            <a:r>
              <a:rPr lang="en-US" smtClean="0"/>
              <a:t/>
            </a:r>
            <a:br>
              <a:rPr lang="en-US" smtClean="0"/>
            </a:br>
            <a:endParaRPr lang="en-US"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2 Kinds of Physical Activity</a:t>
            </a:r>
          </a:p>
        </p:txBody>
      </p:sp>
      <p:sp>
        <p:nvSpPr>
          <p:cNvPr id="3" name="Content Placeholder 2"/>
          <p:cNvSpPr>
            <a:spLocks noGrp="1"/>
          </p:cNvSpPr>
          <p:nvPr>
            <p:ph sz="quarter" idx="1"/>
          </p:nvPr>
        </p:nvSpPr>
        <p:spPr>
          <a:xfrm>
            <a:off x="609600" y="1589088"/>
            <a:ext cx="7772400" cy="4572000"/>
          </a:xfrm>
        </p:spPr>
        <p:txBody>
          <a:bodyPr/>
          <a:lstStyle/>
          <a:p>
            <a:pPr marL="0" indent="0">
              <a:buFont typeface="Wingdings" pitchFamily="2" charset="2"/>
              <a:buNone/>
              <a:defRPr/>
            </a:pPr>
            <a:endParaRPr lang="en-US" sz="1800" dirty="0"/>
          </a:p>
          <a:p>
            <a:pPr marL="514350" indent="-514350">
              <a:buFont typeface="+mj-lt"/>
              <a:buAutoNum type="arabicPeriod"/>
              <a:defRPr/>
            </a:pPr>
            <a:r>
              <a:rPr lang="en-US" sz="3200" dirty="0" smtClean="0"/>
              <a:t>STRUCTURED: Organized</a:t>
            </a:r>
            <a:r>
              <a:rPr lang="en-US" sz="3200" dirty="0"/>
              <a:t>, quick, and intense activities </a:t>
            </a:r>
            <a:r>
              <a:rPr lang="en-US" sz="3200" dirty="0" smtClean="0"/>
              <a:t>led </a:t>
            </a:r>
            <a:r>
              <a:rPr lang="en-US" sz="3200" dirty="0"/>
              <a:t>by </a:t>
            </a:r>
            <a:r>
              <a:rPr lang="en-US" sz="3200" dirty="0" smtClean="0"/>
              <a:t>adults</a:t>
            </a:r>
          </a:p>
          <a:p>
            <a:pPr marL="514350" indent="-514350">
              <a:buFont typeface="+mj-lt"/>
              <a:buAutoNum type="arabicPeriod"/>
              <a:defRPr/>
            </a:pPr>
            <a:endParaRPr lang="en-US" sz="3200" dirty="0" smtClean="0"/>
          </a:p>
          <a:p>
            <a:pPr marL="514350" indent="-514350">
              <a:buFont typeface="+mj-lt"/>
              <a:buAutoNum type="arabicPeriod"/>
              <a:defRPr/>
            </a:pPr>
            <a:r>
              <a:rPr lang="en-US" sz="3200" dirty="0" smtClean="0"/>
              <a:t>UNSTRUCTURED: Free </a:t>
            </a:r>
            <a:r>
              <a:rPr lang="en-US" sz="3200" dirty="0"/>
              <a:t>p</a:t>
            </a:r>
            <a:r>
              <a:rPr lang="en-US" sz="3200" dirty="0" smtClean="0"/>
              <a:t>lay </a:t>
            </a:r>
            <a:r>
              <a:rPr lang="en-US" sz="3200" dirty="0"/>
              <a:t>to stimulate </a:t>
            </a:r>
            <a:r>
              <a:rPr lang="en-US" sz="3200" dirty="0" smtClean="0"/>
              <a:t>creativity and use the imagination</a:t>
            </a:r>
            <a:endParaRPr lang="en-US" sz="3200" dirty="0"/>
          </a:p>
          <a:p>
            <a:pPr marL="0" indent="0">
              <a:buFont typeface="Wingdings" pitchFamily="2" charset="2"/>
              <a:buNone/>
              <a:defRPr/>
            </a:pPr>
            <a:endParaRPr lang="en-US" sz="2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Ways to Get Kids Moving</a:t>
            </a:r>
          </a:p>
        </p:txBody>
      </p:sp>
      <p:sp>
        <p:nvSpPr>
          <p:cNvPr id="3" name="Content Placeholder 2"/>
          <p:cNvSpPr>
            <a:spLocks noGrp="1"/>
          </p:cNvSpPr>
          <p:nvPr>
            <p:ph sz="quarter" idx="1"/>
          </p:nvPr>
        </p:nvSpPr>
        <p:spPr>
          <a:xfrm>
            <a:off x="304800" y="1589088"/>
            <a:ext cx="5715000" cy="4572000"/>
          </a:xfrm>
        </p:spPr>
        <p:txBody>
          <a:bodyPr/>
          <a:lstStyle/>
          <a:p>
            <a:pPr marL="0" indent="0">
              <a:spcBef>
                <a:spcPts val="1800"/>
              </a:spcBef>
              <a:buFont typeface="Wingdings" pitchFamily="2" charset="2"/>
              <a:buNone/>
              <a:defRPr/>
            </a:pPr>
            <a:r>
              <a:rPr lang="en-US" sz="2800" dirty="0" smtClean="0"/>
              <a:t>Add physical activity to your daily routine</a:t>
            </a:r>
          </a:p>
          <a:p>
            <a:pPr>
              <a:spcBef>
                <a:spcPts val="1800"/>
              </a:spcBef>
              <a:defRPr/>
            </a:pPr>
            <a:r>
              <a:rPr lang="en-US" sz="2800" dirty="0" smtClean="0"/>
              <a:t>Have children act out a story as you read it.</a:t>
            </a:r>
          </a:p>
          <a:p>
            <a:pPr>
              <a:spcBef>
                <a:spcPts val="1800"/>
              </a:spcBef>
              <a:defRPr/>
            </a:pPr>
            <a:r>
              <a:rPr lang="en-US" sz="2800" dirty="0" smtClean="0"/>
              <a:t>Encourage kids to move like different animals during transitions from one activity or room to another.</a:t>
            </a:r>
          </a:p>
          <a:p>
            <a:pPr>
              <a:spcBef>
                <a:spcPts val="1800"/>
              </a:spcBef>
              <a:defRPr/>
            </a:pPr>
            <a:r>
              <a:rPr lang="en-US" sz="2800" dirty="0" smtClean="0"/>
              <a:t>Use props to help kids move and identify shapes, colors, and numbers. </a:t>
            </a:r>
          </a:p>
          <a:p>
            <a:pPr marL="0" indent="0">
              <a:buFont typeface="Wingdings" pitchFamily="2" charset="2"/>
              <a:buNone/>
              <a:defRPr/>
            </a:pPr>
            <a:endParaRPr lang="en-US" sz="2800" dirty="0"/>
          </a:p>
        </p:txBody>
      </p:sp>
      <p:pic>
        <p:nvPicPr>
          <p:cNvPr id="25604" name="Picture 2"/>
          <p:cNvPicPr>
            <a:picLocks noChangeAspect="1" noChangeArrowheads="1"/>
          </p:cNvPicPr>
          <p:nvPr/>
        </p:nvPicPr>
        <p:blipFill>
          <a:blip r:embed="rId3" cstate="print"/>
          <a:srcRect/>
          <a:stretch>
            <a:fillRect/>
          </a:stretch>
        </p:blipFill>
        <p:spPr bwMode="auto">
          <a:xfrm>
            <a:off x="6248400" y="2133600"/>
            <a:ext cx="2438400" cy="34813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Ways to Get Kids Moving (2)</a:t>
            </a:r>
          </a:p>
        </p:txBody>
      </p:sp>
      <p:sp>
        <p:nvSpPr>
          <p:cNvPr id="3" name="Content Placeholder 2"/>
          <p:cNvSpPr>
            <a:spLocks noGrp="1"/>
          </p:cNvSpPr>
          <p:nvPr>
            <p:ph sz="quarter" idx="1"/>
          </p:nvPr>
        </p:nvSpPr>
        <p:spPr>
          <a:xfrm>
            <a:off x="609600" y="1808163"/>
            <a:ext cx="7543800" cy="4572000"/>
          </a:xfrm>
        </p:spPr>
        <p:txBody>
          <a:bodyPr/>
          <a:lstStyle/>
          <a:p>
            <a:pPr>
              <a:spcBef>
                <a:spcPts val="1800"/>
              </a:spcBef>
              <a:defRPr/>
            </a:pPr>
            <a:r>
              <a:rPr lang="en-US" sz="2800" dirty="0" smtClean="0"/>
              <a:t>Mix up the usual ‘hokey pokey’ and ‘head, shoulders, knees and toes’ with a dance party or obstacle course.</a:t>
            </a:r>
          </a:p>
          <a:p>
            <a:pPr>
              <a:spcBef>
                <a:spcPts val="1800"/>
              </a:spcBef>
              <a:defRPr/>
            </a:pPr>
            <a:r>
              <a:rPr lang="en-US" sz="2800" dirty="0" smtClean="0"/>
              <a:t>Encourage working together to come up with games and activities.</a:t>
            </a:r>
          </a:p>
          <a:p>
            <a:pPr marL="0" indent="0">
              <a:buFont typeface="Wingdings" pitchFamily="2" charset="2"/>
              <a:buNone/>
              <a:defRPr/>
            </a:pP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Get Moving Time!</a:t>
            </a:r>
          </a:p>
        </p:txBody>
      </p:sp>
      <p:sp>
        <p:nvSpPr>
          <p:cNvPr id="27651" name="Content Placeholder 2"/>
          <p:cNvSpPr>
            <a:spLocks noGrp="1"/>
          </p:cNvSpPr>
          <p:nvPr>
            <p:ph sz="quarter" idx="1"/>
          </p:nvPr>
        </p:nvSpPr>
        <p:spPr>
          <a:xfrm>
            <a:off x="609600" y="1676400"/>
            <a:ext cx="8229600" cy="4572000"/>
          </a:xfrm>
        </p:spPr>
        <p:txBody>
          <a:bodyPr/>
          <a:lstStyle/>
          <a:p>
            <a:pPr marL="0" indent="0">
              <a:spcBef>
                <a:spcPts val="1800"/>
              </a:spcBef>
              <a:buFont typeface="Wingdings" pitchFamily="2" charset="2"/>
              <a:buNone/>
            </a:pPr>
            <a:r>
              <a:rPr lang="en-US" sz="3200" smtClean="0"/>
              <a:t>Move around the room like the motions of weather:</a:t>
            </a:r>
          </a:p>
          <a:p>
            <a:pPr lvl="1">
              <a:spcBef>
                <a:spcPts val="1800"/>
              </a:spcBef>
            </a:pPr>
            <a:r>
              <a:rPr lang="en-US" sz="3200" smtClean="0"/>
              <a:t>Rain</a:t>
            </a:r>
          </a:p>
          <a:p>
            <a:pPr lvl="1">
              <a:spcBef>
                <a:spcPts val="1800"/>
              </a:spcBef>
            </a:pPr>
            <a:r>
              <a:rPr lang="en-US" sz="3200" smtClean="0"/>
              <a:t>Wind</a:t>
            </a:r>
          </a:p>
          <a:p>
            <a:pPr lvl="1">
              <a:spcBef>
                <a:spcPts val="1800"/>
              </a:spcBef>
            </a:pPr>
            <a:r>
              <a:rPr lang="en-US" sz="3200" smtClean="0"/>
              <a:t>Thunder</a:t>
            </a:r>
          </a:p>
          <a:p>
            <a:pPr lvl="1">
              <a:spcBef>
                <a:spcPts val="1800"/>
              </a:spcBef>
            </a:pPr>
            <a:r>
              <a:rPr lang="en-US" sz="3200" smtClean="0"/>
              <a:t>Snow</a:t>
            </a:r>
          </a:p>
          <a:p>
            <a:pPr lvl="1">
              <a:spcBef>
                <a:spcPts val="1800"/>
              </a:spcBef>
            </a:pPr>
            <a:r>
              <a:rPr lang="en-US" sz="3200" smtClean="0"/>
              <a:t>Sunshine</a:t>
            </a:r>
          </a:p>
          <a:p>
            <a:pPr marL="0" indent="0">
              <a:spcBef>
                <a:spcPts val="600"/>
              </a:spcBef>
              <a:spcAft>
                <a:spcPts val="600"/>
              </a:spcAft>
              <a:buFont typeface="Wingdings" pitchFamily="2" charset="2"/>
              <a:buNone/>
            </a:pPr>
            <a:endParaRPr lang="en-US" sz="2800" smtClean="0"/>
          </a:p>
          <a:p>
            <a:pPr marL="0" indent="0">
              <a:buFont typeface="Wingdings" pitchFamily="2" charset="2"/>
              <a:buNone/>
            </a:pPr>
            <a:endParaRPr lang="en-US" smtClean="0"/>
          </a:p>
          <a:p>
            <a:pPr marL="0" indent="0">
              <a:buFont typeface="Wingdings" pitchFamily="2" charset="2"/>
              <a:buNone/>
            </a:pPr>
            <a:endParaRPr lang="en-US" smtClean="0"/>
          </a:p>
          <a:p>
            <a:pPr marL="0" indent="0">
              <a:buFont typeface="Wingdings" pitchFamily="2" charset="2"/>
              <a:buNone/>
            </a:pPr>
            <a:endParaRPr lang="en-US" smtClean="0"/>
          </a:p>
          <a:p>
            <a:pPr marL="0" indent="0">
              <a:buFont typeface="Wingdings" pitchFamily="2" charset="2"/>
              <a:buNone/>
            </a:pPr>
            <a:endParaRPr lang="en-US" smtClean="0"/>
          </a:p>
        </p:txBody>
      </p:sp>
      <p:pic>
        <p:nvPicPr>
          <p:cNvPr id="27652" name="Picture 5" descr="sun.jpg"/>
          <p:cNvPicPr>
            <a:picLocks noChangeAspect="1"/>
          </p:cNvPicPr>
          <p:nvPr/>
        </p:nvPicPr>
        <p:blipFill>
          <a:blip r:embed="rId3" cstate="print"/>
          <a:srcRect/>
          <a:stretch>
            <a:fillRect/>
          </a:stretch>
        </p:blipFill>
        <p:spPr bwMode="auto">
          <a:xfrm>
            <a:off x="4419600" y="2984500"/>
            <a:ext cx="2819400" cy="2882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Where to Play</a:t>
            </a:r>
          </a:p>
        </p:txBody>
      </p:sp>
      <p:sp>
        <p:nvSpPr>
          <p:cNvPr id="3" name="Content Placeholder 2"/>
          <p:cNvSpPr>
            <a:spLocks noGrp="1"/>
          </p:cNvSpPr>
          <p:nvPr>
            <p:ph sz="quarter" idx="1"/>
          </p:nvPr>
        </p:nvSpPr>
        <p:spPr>
          <a:xfrm>
            <a:off x="685800" y="1676400"/>
            <a:ext cx="7467600" cy="4572000"/>
          </a:xfrm>
        </p:spPr>
        <p:txBody>
          <a:bodyPr/>
          <a:lstStyle/>
          <a:p>
            <a:pPr>
              <a:spcBef>
                <a:spcPts val="1800"/>
              </a:spcBef>
              <a:defRPr/>
            </a:pPr>
            <a:r>
              <a:rPr lang="en-US" sz="3200" dirty="0" smtClean="0"/>
              <a:t>Opt for outdoors as much as possible!</a:t>
            </a:r>
          </a:p>
          <a:p>
            <a:pPr lvl="1">
              <a:spcBef>
                <a:spcPts val="1800"/>
              </a:spcBef>
              <a:defRPr/>
            </a:pPr>
            <a:r>
              <a:rPr lang="en-US" sz="3200" dirty="0" smtClean="0"/>
              <a:t>Be warm-weather-ready.</a:t>
            </a:r>
          </a:p>
          <a:p>
            <a:pPr lvl="1">
              <a:spcBef>
                <a:spcPts val="1800"/>
              </a:spcBef>
              <a:defRPr/>
            </a:pPr>
            <a:r>
              <a:rPr lang="en-US" sz="3200" dirty="0" smtClean="0"/>
              <a:t>Play </a:t>
            </a:r>
            <a:r>
              <a:rPr lang="en-US" sz="3200" dirty="0"/>
              <a:t>outside even when it’s chilly, rainy, or </a:t>
            </a:r>
            <a:r>
              <a:rPr lang="en-US" sz="3200" dirty="0" smtClean="0"/>
              <a:t>snowing.</a:t>
            </a:r>
          </a:p>
          <a:p>
            <a:pPr>
              <a:spcBef>
                <a:spcPts val="1800"/>
              </a:spcBef>
              <a:defRPr/>
            </a:pPr>
            <a:r>
              <a:rPr lang="en-US" sz="3200" dirty="0" smtClean="0"/>
              <a:t>Find indoor options like a school gym, part of your classroom, or a room in your home.</a:t>
            </a:r>
          </a:p>
          <a:p>
            <a:pPr marL="0" indent="0">
              <a:buFont typeface="Wingdings" pitchFamily="2" charset="2"/>
              <a:buNone/>
              <a:defRPr/>
            </a:pPr>
            <a:endParaRPr lang="en-US" sz="2800" dirty="0"/>
          </a:p>
        </p:txBody>
      </p:sp>
      <p:sp>
        <p:nvSpPr>
          <p:cNvPr id="28676" name="Content Placeholder 2"/>
          <p:cNvSpPr>
            <a:spLocks noGrp="1"/>
          </p:cNvSpPr>
          <p:nvPr>
            <p:ph sz="quarter" idx="1"/>
          </p:nvPr>
        </p:nvSpPr>
        <p:spPr>
          <a:xfrm>
            <a:off x="571500" y="5562600"/>
            <a:ext cx="8001000" cy="933450"/>
          </a:xfrm>
          <a:ln>
            <a:solidFill>
              <a:srgbClr val="FF0000"/>
            </a:solidFill>
          </a:ln>
        </p:spPr>
        <p:txBody>
          <a:bodyPr anchor="ctr"/>
          <a:lstStyle/>
          <a:p>
            <a:pPr marL="0" lvl="1" indent="0" algn="ctr">
              <a:spcBef>
                <a:spcPts val="700"/>
              </a:spcBef>
              <a:buClr>
                <a:schemeClr val="accent2"/>
              </a:buClr>
              <a:buSzPct val="60000"/>
              <a:buFont typeface="Wingdings 2" pitchFamily="18" charset="2"/>
              <a:buNone/>
            </a:pPr>
            <a:r>
              <a:rPr lang="en-US" sz="3200" smtClean="0"/>
              <a:t>Make sure the play space is safe!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Keep infants active too!</a:t>
            </a:r>
          </a:p>
        </p:txBody>
      </p:sp>
      <p:sp>
        <p:nvSpPr>
          <p:cNvPr id="3" name="Content Placeholder 2"/>
          <p:cNvSpPr>
            <a:spLocks noGrp="1"/>
          </p:cNvSpPr>
          <p:nvPr>
            <p:ph sz="quarter" idx="1"/>
          </p:nvPr>
        </p:nvSpPr>
        <p:spPr>
          <a:xfrm>
            <a:off x="685800" y="1676400"/>
            <a:ext cx="7064375" cy="4572000"/>
          </a:xfrm>
        </p:spPr>
        <p:txBody>
          <a:bodyPr/>
          <a:lstStyle/>
          <a:p>
            <a:pPr marL="0" indent="0">
              <a:spcBef>
                <a:spcPts val="1800"/>
              </a:spcBef>
              <a:buFont typeface="Wingdings" pitchFamily="2" charset="2"/>
              <a:buNone/>
              <a:defRPr/>
            </a:pPr>
            <a:r>
              <a:rPr lang="en-US" sz="2800" dirty="0" smtClean="0"/>
              <a:t>Tummy Time:</a:t>
            </a:r>
          </a:p>
          <a:p>
            <a:pPr>
              <a:spcBef>
                <a:spcPts val="1800"/>
              </a:spcBef>
              <a:spcAft>
                <a:spcPts val="600"/>
              </a:spcAft>
              <a:defRPr/>
            </a:pPr>
            <a:r>
              <a:rPr lang="en-US" sz="2800" dirty="0"/>
              <a:t>I</a:t>
            </a:r>
            <a:r>
              <a:rPr lang="en-US" sz="2800" dirty="0" smtClean="0"/>
              <a:t>s allowing babies to interact and play while awake and on their tummies</a:t>
            </a:r>
          </a:p>
          <a:p>
            <a:pPr>
              <a:spcBef>
                <a:spcPts val="1800"/>
              </a:spcBef>
              <a:spcAft>
                <a:spcPts val="600"/>
              </a:spcAft>
              <a:defRPr/>
            </a:pPr>
            <a:r>
              <a:rPr lang="en-US" sz="2800" dirty="0" smtClean="0"/>
              <a:t>Prepares babies for sliding on their 	bellies and crawling</a:t>
            </a:r>
            <a:endParaRPr lang="en-US" sz="2800" dirty="0"/>
          </a:p>
          <a:p>
            <a:pPr>
              <a:spcBef>
                <a:spcPts val="1800"/>
              </a:spcBef>
              <a:spcAft>
                <a:spcPts val="600"/>
              </a:spcAft>
              <a:defRPr/>
            </a:pPr>
            <a:r>
              <a:rPr lang="en-US" sz="2800" dirty="0" smtClean="0"/>
              <a:t>Should be done 2 or 3 times a day. Begin with 3-5 minutes at one time. When you see the infant enjoying the activity, gradually increase the time.</a:t>
            </a:r>
          </a:p>
          <a:p>
            <a:pPr>
              <a:spcBef>
                <a:spcPts val="600"/>
              </a:spcBef>
              <a:spcAft>
                <a:spcPts val="600"/>
              </a:spcAft>
              <a:defRPr/>
            </a:pPr>
            <a:endParaRPr lang="en-US" sz="2800" dirty="0"/>
          </a:p>
          <a:p>
            <a:pPr marL="0" indent="0">
              <a:buFont typeface="Wingdings" pitchFamily="2" charset="2"/>
              <a:buNone/>
              <a:defRPr/>
            </a:pPr>
            <a:endParaRPr lang="en-US" dirty="0"/>
          </a:p>
          <a:p>
            <a:pPr marL="0" indent="0">
              <a:buFont typeface="Wingdings" pitchFamily="2" charset="2"/>
              <a:buNone/>
              <a:defRPr/>
            </a:pPr>
            <a:endParaRPr lang="en-US" dirty="0"/>
          </a:p>
          <a:p>
            <a:pPr marL="0" indent="0">
              <a:buFont typeface="Wingdings" pitchFamily="2" charset="2"/>
              <a:buNone/>
              <a:defRPr/>
            </a:pPr>
            <a:endParaRPr lang="en-US" dirty="0"/>
          </a:p>
          <a:p>
            <a:pPr marL="0" indent="0">
              <a:buFont typeface="Wingdings" pitchFamily="2" charset="2"/>
              <a:buNone/>
              <a:defRPr/>
            </a:pPr>
            <a:endParaRPr lang="en-US" dirty="0"/>
          </a:p>
        </p:txBody>
      </p:sp>
      <p:pic>
        <p:nvPicPr>
          <p:cNvPr id="29700" name="Picture 2"/>
          <p:cNvPicPr>
            <a:picLocks noChangeAspect="1" noChangeArrowheads="1"/>
          </p:cNvPicPr>
          <p:nvPr/>
        </p:nvPicPr>
        <p:blipFill>
          <a:blip r:embed="rId3" cstate="print"/>
          <a:srcRect/>
          <a:stretch>
            <a:fillRect/>
          </a:stretch>
        </p:blipFill>
        <p:spPr bwMode="auto">
          <a:xfrm>
            <a:off x="6553200" y="849313"/>
            <a:ext cx="2241550"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What to do during tummy time</a:t>
            </a:r>
          </a:p>
        </p:txBody>
      </p:sp>
      <p:sp>
        <p:nvSpPr>
          <p:cNvPr id="3" name="Content Placeholder 2"/>
          <p:cNvSpPr>
            <a:spLocks noGrp="1"/>
          </p:cNvSpPr>
          <p:nvPr>
            <p:ph sz="quarter" idx="1"/>
          </p:nvPr>
        </p:nvSpPr>
        <p:spPr>
          <a:xfrm>
            <a:off x="609600" y="1828800"/>
            <a:ext cx="7848600" cy="4572000"/>
          </a:xfrm>
        </p:spPr>
        <p:txBody>
          <a:bodyPr/>
          <a:lstStyle/>
          <a:p>
            <a:pPr>
              <a:spcBef>
                <a:spcPts val="600"/>
              </a:spcBef>
              <a:spcAft>
                <a:spcPts val="600"/>
              </a:spcAft>
              <a:defRPr/>
            </a:pPr>
            <a:r>
              <a:rPr lang="en-US" sz="2800" dirty="0" smtClean="0"/>
              <a:t>Encourage infants to see, touch, and feel what’s around them.</a:t>
            </a:r>
          </a:p>
          <a:p>
            <a:pPr>
              <a:spcBef>
                <a:spcPts val="600"/>
              </a:spcBef>
              <a:spcAft>
                <a:spcPts val="600"/>
              </a:spcAft>
              <a:defRPr/>
            </a:pPr>
            <a:r>
              <a:rPr lang="en-US" sz="2800" dirty="0" smtClean="0"/>
              <a:t>Place </a:t>
            </a:r>
            <a:r>
              <a:rPr lang="en-US" sz="2800" dirty="0"/>
              <a:t>different toys in a circle around the baby and let the baby reach for them. Reaching helps the baby develop muscles to roll over, crawl, and scoot.</a:t>
            </a:r>
          </a:p>
          <a:p>
            <a:pPr>
              <a:spcBef>
                <a:spcPts val="600"/>
              </a:spcBef>
              <a:spcAft>
                <a:spcPts val="600"/>
              </a:spcAft>
              <a:defRPr/>
            </a:pPr>
            <a:endParaRPr lang="en-US" sz="2800" dirty="0"/>
          </a:p>
          <a:p>
            <a:pPr marL="0" indent="0">
              <a:buFont typeface="Wingdings" pitchFamily="2" charset="2"/>
              <a:buNone/>
              <a:defRPr/>
            </a:pPr>
            <a:endParaRPr lang="en-US" sz="2800" dirty="0"/>
          </a:p>
          <a:p>
            <a:pPr marL="0" indent="0">
              <a:buFont typeface="Wingdings" pitchFamily="2" charset="2"/>
              <a:buNone/>
              <a:defRPr/>
            </a:pPr>
            <a:endParaRPr lang="en-US" dirty="0"/>
          </a:p>
          <a:p>
            <a:pPr marL="0" indent="0">
              <a:buFont typeface="Wingdings" pitchFamily="2" charset="2"/>
              <a:buNone/>
              <a:defRPr/>
            </a:pPr>
            <a:endParaRPr lang="en-US" dirty="0"/>
          </a:p>
          <a:p>
            <a:pPr marL="0" indent="0">
              <a:buFont typeface="Wingdings" pitchFamily="2" charset="2"/>
              <a:buNone/>
              <a:defRPr/>
            </a:pPr>
            <a:endParaRPr lang="en-US" dirty="0"/>
          </a:p>
          <a:p>
            <a:pPr marL="0" indent="0">
              <a:buFont typeface="Wingdings" pitchFamily="2" charset="2"/>
              <a:buNone/>
              <a:defRPr/>
            </a:pPr>
            <a:endParaRPr lang="en-US" dirty="0"/>
          </a:p>
        </p:txBody>
      </p:sp>
      <p:sp>
        <p:nvSpPr>
          <p:cNvPr id="30724" name="Content Placeholder 2"/>
          <p:cNvSpPr>
            <a:spLocks noGrp="1"/>
          </p:cNvSpPr>
          <p:nvPr>
            <p:ph sz="quarter" idx="1"/>
          </p:nvPr>
        </p:nvSpPr>
        <p:spPr>
          <a:xfrm>
            <a:off x="631825" y="4495800"/>
            <a:ext cx="8001000" cy="1524000"/>
          </a:xfrm>
          <a:ln>
            <a:solidFill>
              <a:srgbClr val="FF0000"/>
            </a:solidFill>
          </a:ln>
        </p:spPr>
        <p:txBody>
          <a:bodyPr anchor="ctr"/>
          <a:lstStyle/>
          <a:p>
            <a:pPr marL="0" indent="0" algn="ctr">
              <a:buFont typeface="Wingdings" pitchFamily="2" charset="2"/>
              <a:buNone/>
            </a:pPr>
            <a:r>
              <a:rPr lang="en-US" sz="2400" smtClean="0"/>
              <a:t>Always make sure infants have tummy time when they’re awake and alert. Place infants on a solid surface on the floor (never on a surface that’s soft or up high like a mattress or sofa).</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Tummy Time Tips</a:t>
            </a:r>
          </a:p>
        </p:txBody>
      </p:sp>
      <p:sp>
        <p:nvSpPr>
          <p:cNvPr id="31747" name="Content Placeholder 2"/>
          <p:cNvSpPr>
            <a:spLocks noGrp="1"/>
          </p:cNvSpPr>
          <p:nvPr>
            <p:ph sz="quarter" idx="1"/>
          </p:nvPr>
        </p:nvSpPr>
        <p:spPr>
          <a:xfrm>
            <a:off x="609600" y="1600200"/>
            <a:ext cx="4648200" cy="4572000"/>
          </a:xfrm>
        </p:spPr>
        <p:txBody>
          <a:bodyPr/>
          <a:lstStyle/>
          <a:p>
            <a:pPr>
              <a:spcBef>
                <a:spcPts val="1800"/>
              </a:spcBef>
            </a:pPr>
            <a:r>
              <a:rPr lang="en-US" sz="2800" smtClean="0"/>
              <a:t>Some babies will not like tummy time at first so try putting their favorite toys just out of reach.</a:t>
            </a:r>
          </a:p>
          <a:p>
            <a:pPr>
              <a:spcBef>
                <a:spcPts val="1800"/>
              </a:spcBef>
            </a:pPr>
            <a:r>
              <a:rPr lang="en-US" sz="2800" smtClean="0"/>
              <a:t>A great time to do tummy time is following a diaper change or when the baby wakes up from a nap.</a:t>
            </a:r>
          </a:p>
        </p:txBody>
      </p:sp>
      <p:pic>
        <p:nvPicPr>
          <p:cNvPr id="31748" name="Picture 5"/>
          <p:cNvPicPr>
            <a:picLocks noChangeAspect="1" noChangeArrowheads="1"/>
          </p:cNvPicPr>
          <p:nvPr/>
        </p:nvPicPr>
        <p:blipFill>
          <a:blip r:embed="rId3" cstate="print"/>
          <a:srcRect l="63808" t="13026" r="12625" b="8511"/>
          <a:stretch>
            <a:fillRect/>
          </a:stretch>
        </p:blipFill>
        <p:spPr bwMode="auto">
          <a:xfrm>
            <a:off x="5638800" y="228600"/>
            <a:ext cx="2819400" cy="601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Learning Objectives</a:t>
            </a:r>
          </a:p>
        </p:txBody>
      </p:sp>
      <p:sp>
        <p:nvSpPr>
          <p:cNvPr id="14339" name="Content Placeholder 5"/>
          <p:cNvSpPr>
            <a:spLocks noGrp="1"/>
          </p:cNvSpPr>
          <p:nvPr>
            <p:ph sz="quarter" idx="1"/>
          </p:nvPr>
        </p:nvSpPr>
        <p:spPr>
          <a:xfrm>
            <a:off x="609600" y="1600200"/>
            <a:ext cx="8001000" cy="4572000"/>
          </a:xfrm>
        </p:spPr>
        <p:txBody>
          <a:bodyPr/>
          <a:lstStyle/>
          <a:p>
            <a:pPr marL="514350" indent="-514350">
              <a:spcBef>
                <a:spcPts val="1200"/>
              </a:spcBef>
              <a:spcAft>
                <a:spcPts val="1200"/>
              </a:spcAft>
              <a:buFont typeface="Wingdings" pitchFamily="2" charset="2"/>
              <a:buAutoNum type="arabicParenR"/>
            </a:pPr>
            <a:r>
              <a:rPr lang="en-US" sz="2800" dirty="0" smtClean="0"/>
              <a:t>Understand Let’s Move! Child </a:t>
            </a:r>
            <a:r>
              <a:rPr lang="en-US" sz="2800" smtClean="0"/>
              <a:t>Care Goals </a:t>
            </a:r>
            <a:r>
              <a:rPr lang="en-US" sz="2800" dirty="0" smtClean="0"/>
              <a:t>and best practices for physical activity </a:t>
            </a:r>
          </a:p>
          <a:p>
            <a:pPr marL="514350" indent="-514350">
              <a:spcBef>
                <a:spcPts val="1200"/>
              </a:spcBef>
              <a:spcAft>
                <a:spcPts val="1200"/>
              </a:spcAft>
              <a:buFont typeface="Wingdings" pitchFamily="2" charset="2"/>
              <a:buAutoNum type="arabicParenR"/>
            </a:pPr>
            <a:r>
              <a:rPr lang="en-US" sz="2800" dirty="0" smtClean="0"/>
              <a:t>Know the benefits of physical activity</a:t>
            </a:r>
          </a:p>
          <a:p>
            <a:pPr marL="514350" indent="-514350">
              <a:spcBef>
                <a:spcPts val="1200"/>
              </a:spcBef>
              <a:spcAft>
                <a:spcPts val="1200"/>
              </a:spcAft>
              <a:buFont typeface="Wingdings" pitchFamily="2" charset="2"/>
              <a:buAutoNum type="arabicParenR"/>
            </a:pPr>
            <a:r>
              <a:rPr lang="en-US" sz="2800" dirty="0" smtClean="0"/>
              <a:t>Get strategies and ideas to keep kids active</a:t>
            </a:r>
          </a:p>
          <a:p>
            <a:pPr marL="514350" indent="-514350">
              <a:spcBef>
                <a:spcPts val="1200"/>
              </a:spcBef>
              <a:spcAft>
                <a:spcPts val="1200"/>
              </a:spcAft>
              <a:buFont typeface="Wingdings" pitchFamily="2" charset="2"/>
              <a:buAutoNum type="arabicParenR"/>
            </a:pPr>
            <a:r>
              <a:rPr lang="en-US" sz="2800" dirty="0" smtClean="0"/>
              <a:t>Learn about the resources and tips available on the Let’s Move! Child Care website: </a:t>
            </a:r>
            <a:r>
              <a:rPr lang="en-US" sz="2800" dirty="0" smtClean="0">
                <a:hlinkClick r:id="rId3"/>
              </a:rPr>
              <a:t>www.HealthyKidsHealthyFuture.org</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Know the Developmental Milestones</a:t>
            </a:r>
          </a:p>
        </p:txBody>
      </p:sp>
      <p:sp>
        <p:nvSpPr>
          <p:cNvPr id="3" name="Content Placeholder 2"/>
          <p:cNvSpPr>
            <a:spLocks noGrp="1"/>
          </p:cNvSpPr>
          <p:nvPr>
            <p:ph sz="quarter" idx="1"/>
          </p:nvPr>
        </p:nvSpPr>
        <p:spPr>
          <a:xfrm>
            <a:off x="609600" y="1752600"/>
            <a:ext cx="7772400" cy="4572000"/>
          </a:xfrm>
        </p:spPr>
        <p:txBody>
          <a:bodyPr/>
          <a:lstStyle/>
          <a:p>
            <a:pPr>
              <a:spcBef>
                <a:spcPts val="1800"/>
              </a:spcBef>
              <a:defRPr/>
            </a:pPr>
            <a:r>
              <a:rPr lang="en-US" sz="3200" dirty="0"/>
              <a:t>K</a:t>
            </a:r>
            <a:r>
              <a:rPr lang="en-US" sz="3200" dirty="0" smtClean="0"/>
              <a:t>ids </a:t>
            </a:r>
            <a:r>
              <a:rPr lang="en-US" sz="3200" dirty="0"/>
              <a:t>should </a:t>
            </a:r>
            <a:r>
              <a:rPr lang="en-US" sz="3200" dirty="0" smtClean="0"/>
              <a:t>do specific things at </a:t>
            </a:r>
            <a:r>
              <a:rPr lang="en-US" sz="3200" dirty="0"/>
              <a:t>every age and </a:t>
            </a:r>
            <a:r>
              <a:rPr lang="en-US" sz="3200" dirty="0" smtClean="0"/>
              <a:t>stage.</a:t>
            </a:r>
          </a:p>
          <a:p>
            <a:pPr>
              <a:spcBef>
                <a:spcPts val="1800"/>
              </a:spcBef>
              <a:defRPr/>
            </a:pPr>
            <a:r>
              <a:rPr lang="en-US" sz="3200" dirty="0" smtClean="0"/>
              <a:t>Know the milestones to help </a:t>
            </a:r>
            <a:r>
              <a:rPr lang="en-US" sz="3200" dirty="0"/>
              <a:t>them work on </a:t>
            </a:r>
            <a:r>
              <a:rPr lang="en-US" sz="3200" dirty="0" smtClean="0"/>
              <a:t>the appropriate </a:t>
            </a:r>
            <a:r>
              <a:rPr lang="en-US" sz="3200" dirty="0"/>
              <a:t>physical and motor </a:t>
            </a:r>
            <a:r>
              <a:rPr lang="en-US" sz="3200" dirty="0" smtClean="0"/>
              <a:t>skills. </a:t>
            </a:r>
            <a:endParaRPr lang="en-US" sz="3200" dirty="0"/>
          </a:p>
          <a:p>
            <a:pPr marL="0" indent="0">
              <a:spcBef>
                <a:spcPts val="1800"/>
              </a:spcBef>
              <a:buFont typeface="Wingdings" pitchFamily="2" charset="2"/>
              <a:buNone/>
              <a:defRPr/>
            </a:pPr>
            <a:r>
              <a:rPr lang="en-US" sz="3200" dirty="0"/>
              <a:t/>
            </a:r>
            <a:br>
              <a:rPr lang="en-US" sz="3200" dirty="0"/>
            </a:br>
            <a:endParaRPr lang="en-US" sz="3200" dirty="0"/>
          </a:p>
          <a:p>
            <a:pPr>
              <a:defRPr/>
            </a:pPr>
            <a:endParaRPr lang="en-US"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152400"/>
            <a:ext cx="8153400" cy="990600"/>
          </a:xfrm>
        </p:spPr>
        <p:txBody>
          <a:bodyPr/>
          <a:lstStyle/>
          <a:p>
            <a:r>
              <a:rPr lang="en-US" smtClean="0"/>
              <a:t>Chart of Developmental Milestones</a:t>
            </a:r>
          </a:p>
        </p:txBody>
      </p:sp>
      <p:pic>
        <p:nvPicPr>
          <p:cNvPr id="33795" name="Picture 2"/>
          <p:cNvPicPr>
            <a:picLocks noChangeAspect="1" noChangeArrowheads="1"/>
          </p:cNvPicPr>
          <p:nvPr/>
        </p:nvPicPr>
        <p:blipFill>
          <a:blip r:embed="rId3" cstate="print"/>
          <a:srcRect/>
          <a:stretch>
            <a:fillRect/>
          </a:stretch>
        </p:blipFill>
        <p:spPr bwMode="auto">
          <a:xfrm>
            <a:off x="1981200" y="773113"/>
            <a:ext cx="5334000" cy="6084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152400"/>
            <a:ext cx="8153400" cy="990600"/>
          </a:xfrm>
        </p:spPr>
        <p:txBody>
          <a:bodyPr/>
          <a:lstStyle/>
          <a:p>
            <a:pPr algn="ctr"/>
            <a:r>
              <a:rPr lang="en-US" sz="4000" smtClean="0">
                <a:hlinkClick r:id="rId3"/>
              </a:rPr>
              <a:t>Physical Activity Video:</a:t>
            </a:r>
            <a:br>
              <a:rPr lang="en-US" sz="4000" smtClean="0">
                <a:hlinkClick r:id="rId3"/>
              </a:rPr>
            </a:br>
            <a:r>
              <a:rPr lang="en-US" sz="4000" smtClean="0">
                <a:hlinkClick r:id="rId3"/>
              </a:rPr>
              <a:t>Motion Moments</a:t>
            </a:r>
            <a:endParaRPr lang="en-US" sz="4000" smtClean="0"/>
          </a:p>
        </p:txBody>
      </p:sp>
      <p:pic>
        <p:nvPicPr>
          <p:cNvPr id="34819" name="Picture 2"/>
          <p:cNvPicPr>
            <a:picLocks noChangeAspect="1" noChangeArrowheads="1"/>
          </p:cNvPicPr>
          <p:nvPr/>
        </p:nvPicPr>
        <p:blipFill>
          <a:blip r:embed="rId4" cstate="print"/>
          <a:srcRect/>
          <a:stretch>
            <a:fillRect/>
          </a:stretch>
        </p:blipFill>
        <p:spPr bwMode="auto">
          <a:xfrm>
            <a:off x="2019300" y="1992313"/>
            <a:ext cx="5105400" cy="38750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Be a Get Moving Role Model</a:t>
            </a:r>
          </a:p>
        </p:txBody>
      </p:sp>
      <p:sp>
        <p:nvSpPr>
          <p:cNvPr id="35843" name="Content Placeholder 2"/>
          <p:cNvSpPr>
            <a:spLocks noGrp="1"/>
          </p:cNvSpPr>
          <p:nvPr>
            <p:ph sz="quarter" idx="1"/>
          </p:nvPr>
        </p:nvSpPr>
        <p:spPr>
          <a:xfrm>
            <a:off x="533400" y="1828800"/>
            <a:ext cx="3962400" cy="4572000"/>
          </a:xfrm>
        </p:spPr>
        <p:txBody>
          <a:bodyPr/>
          <a:lstStyle/>
          <a:p>
            <a:pPr marL="0" indent="0" eaLnBrk="1" hangingPunct="1">
              <a:spcBef>
                <a:spcPct val="0"/>
              </a:spcBef>
              <a:buClrTx/>
              <a:buSzTx/>
              <a:buFont typeface="Wingdings" pitchFamily="2" charset="2"/>
              <a:buNone/>
            </a:pPr>
            <a:r>
              <a:rPr lang="en-US" sz="3200" smtClean="0">
                <a:cs typeface="Arial" pitchFamily="34" charset="0"/>
              </a:rPr>
              <a:t>Participate in and enjoy physical activity. </a:t>
            </a:r>
          </a:p>
          <a:p>
            <a:pPr marL="0" indent="0" eaLnBrk="1" hangingPunct="1">
              <a:spcBef>
                <a:spcPct val="0"/>
              </a:spcBef>
              <a:buClrTx/>
              <a:buSzTx/>
              <a:buFont typeface="Wingdings" pitchFamily="2" charset="2"/>
              <a:buNone/>
            </a:pPr>
            <a:endParaRPr lang="en-US" sz="3200" smtClean="0">
              <a:cs typeface="Arial" pitchFamily="34" charset="0"/>
            </a:endParaRPr>
          </a:p>
          <a:p>
            <a:pPr marL="0" indent="0" eaLnBrk="1" hangingPunct="1">
              <a:spcBef>
                <a:spcPct val="0"/>
              </a:spcBef>
              <a:buClrTx/>
              <a:buSzTx/>
              <a:buFont typeface="Wingdings" pitchFamily="2" charset="2"/>
              <a:buNone/>
            </a:pPr>
            <a:r>
              <a:rPr lang="en-US" sz="3200" smtClean="0">
                <a:cs typeface="Arial" pitchFamily="34" charset="0"/>
              </a:rPr>
              <a:t>If you have limitations, be a cheerleader! </a:t>
            </a:r>
          </a:p>
        </p:txBody>
      </p:sp>
      <p:pic>
        <p:nvPicPr>
          <p:cNvPr id="35844" name="Content Placeholder 7" descr="Best practice teacher.jpg"/>
          <p:cNvPicPr>
            <a:picLocks noChangeAspect="1"/>
          </p:cNvPicPr>
          <p:nvPr/>
        </p:nvPicPr>
        <p:blipFill>
          <a:blip r:embed="rId3" cstate="print">
            <a:lum bright="12000"/>
          </a:blip>
          <a:srcRect/>
          <a:stretch>
            <a:fillRect/>
          </a:stretch>
        </p:blipFill>
        <p:spPr bwMode="auto">
          <a:xfrm>
            <a:off x="4697413" y="1981200"/>
            <a:ext cx="3989387" cy="2895600"/>
          </a:xfrm>
          <a:prstGeom prst="rect">
            <a:avLst/>
          </a:prstGeom>
          <a:noFill/>
          <a:ln w="9525">
            <a:noFill/>
            <a:miter lim="800000"/>
            <a:headEnd/>
            <a:tailEnd/>
          </a:ln>
        </p:spPr>
      </p:pic>
      <p:sp>
        <p:nvSpPr>
          <p:cNvPr id="35845" name="Content Placeholder 2"/>
          <p:cNvSpPr>
            <a:spLocks noGrp="1"/>
          </p:cNvSpPr>
          <p:nvPr>
            <p:ph sz="quarter" idx="1"/>
          </p:nvPr>
        </p:nvSpPr>
        <p:spPr>
          <a:xfrm>
            <a:off x="631825" y="5334000"/>
            <a:ext cx="8001000" cy="1066800"/>
          </a:xfrm>
          <a:ln>
            <a:solidFill>
              <a:srgbClr val="FF0000"/>
            </a:solidFill>
          </a:ln>
        </p:spPr>
        <p:txBody>
          <a:bodyPr anchor="ctr"/>
          <a:lstStyle/>
          <a:p>
            <a:pPr marL="0" indent="0" algn="ctr">
              <a:buFont typeface="Wingdings" pitchFamily="2" charset="2"/>
              <a:buNone/>
            </a:pPr>
            <a:r>
              <a:rPr lang="en-US" sz="3200" smtClean="0"/>
              <a:t>Wear comfortable clothing and shoes.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Break Time!</a:t>
            </a:r>
          </a:p>
        </p:txBody>
      </p:sp>
      <p:sp>
        <p:nvSpPr>
          <p:cNvPr id="3" name="Content Placeholder 2"/>
          <p:cNvSpPr>
            <a:spLocks noGrp="1"/>
          </p:cNvSpPr>
          <p:nvPr>
            <p:ph sz="quarter" idx="1"/>
          </p:nvPr>
        </p:nvSpPr>
        <p:spPr>
          <a:xfrm>
            <a:off x="609600" y="1589088"/>
            <a:ext cx="8153400" cy="4572000"/>
          </a:xfrm>
        </p:spPr>
        <p:txBody>
          <a:bodyPr/>
          <a:lstStyle/>
          <a:p>
            <a:pPr marL="0" indent="0">
              <a:buFont typeface="Wingdings" pitchFamily="2" charset="2"/>
              <a:buNone/>
              <a:defRPr/>
            </a:pPr>
            <a:r>
              <a:rPr lang="en-US" dirty="0" smtClean="0"/>
              <a:t>March </a:t>
            </a:r>
            <a:r>
              <a:rPr lang="en-US" dirty="0"/>
              <a:t>to your break and pretend to play your favorite instrument</a:t>
            </a:r>
            <a:r>
              <a:rPr lang="en-US" dirty="0" smtClean="0"/>
              <a:t>. </a:t>
            </a:r>
            <a:r>
              <a:rPr lang="en-US" dirty="0"/>
              <a:t>Have someone guess which instrument you are playing!</a:t>
            </a:r>
          </a:p>
          <a:p>
            <a:pPr>
              <a:defRPr/>
            </a:pPr>
            <a:endParaRPr lang="en-US" dirty="0"/>
          </a:p>
        </p:txBody>
      </p:sp>
      <p:pic>
        <p:nvPicPr>
          <p:cNvPr id="36868" name="Picture 4" descr="violin.jpg"/>
          <p:cNvPicPr>
            <a:picLocks noChangeAspect="1"/>
          </p:cNvPicPr>
          <p:nvPr/>
        </p:nvPicPr>
        <p:blipFill>
          <a:blip r:embed="rId3" cstate="print"/>
          <a:srcRect/>
          <a:stretch>
            <a:fillRect/>
          </a:stretch>
        </p:blipFill>
        <p:spPr bwMode="auto">
          <a:xfrm>
            <a:off x="2971800" y="3581400"/>
            <a:ext cx="3289300" cy="2476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1"/>
          </p:nvPr>
        </p:nvSpPr>
        <p:spPr>
          <a:xfrm>
            <a:off x="609600" y="2209800"/>
            <a:ext cx="8077200" cy="3189288"/>
          </a:xfrm>
        </p:spPr>
        <p:txBody>
          <a:bodyPr/>
          <a:lstStyle/>
          <a:p>
            <a:pPr marL="0" indent="0" algn="ctr">
              <a:buFont typeface="Wingdings" pitchFamily="2" charset="2"/>
              <a:buNone/>
            </a:pPr>
            <a:r>
              <a:rPr lang="en-US" smtClean="0"/>
              <a:t>Pop Quiz! </a:t>
            </a:r>
          </a:p>
          <a:p>
            <a:pPr marL="0" indent="0" algn="ctr">
              <a:buFont typeface="Wingdings" pitchFamily="2" charset="2"/>
              <a:buNone/>
            </a:pPr>
            <a:r>
              <a:rPr lang="en-US" smtClean="0"/>
              <a:t>Can you recite all of the physical activity best practices without looking at your notes?</a:t>
            </a:r>
          </a:p>
        </p:txBody>
      </p:sp>
      <p:sp>
        <p:nvSpPr>
          <p:cNvPr id="7" name="Title 1"/>
          <p:cNvSpPr>
            <a:spLocks noGrp="1"/>
          </p:cNvSpPr>
          <p:nvPr>
            <p:ph type="title"/>
          </p:nvPr>
        </p:nvSpPr>
        <p:spPr/>
        <p:txBody>
          <a:bodyPr/>
          <a:lstStyle/>
          <a:p>
            <a:pPr>
              <a:defRPr/>
            </a:pPr>
            <a:r>
              <a:rPr lang="en-US" sz="3600" dirty="0">
                <a:solidFill>
                  <a:schemeClr val="accent4">
                    <a:lumMod val="75000"/>
                  </a:schemeClr>
                </a:solidFill>
              </a:rPr>
              <a:t>Physical Activity Best Practices in Review</a:t>
            </a:r>
            <a:endParaRPr lang="en-US" sz="3600" dirty="0"/>
          </a:p>
        </p:txBody>
      </p:sp>
      <p:pic>
        <p:nvPicPr>
          <p:cNvPr id="37892" name="Picture 6" descr="http://healthykidshealthyfuture.org/welcome/_jcr_content/center-column-parsys/textimage_1/image.img.png/1307372913966.png"/>
          <p:cNvPicPr>
            <a:picLocks noChangeAspect="1" noChangeArrowheads="1"/>
          </p:cNvPicPr>
          <p:nvPr/>
        </p:nvPicPr>
        <p:blipFill>
          <a:blip r:embed="rId3" r:link="rId4" cstate="print"/>
          <a:srcRect l="43750"/>
          <a:stretch>
            <a:fillRect/>
          </a:stretch>
        </p:blipFill>
        <p:spPr bwMode="auto">
          <a:xfrm>
            <a:off x="1588" y="457200"/>
            <a:ext cx="628650" cy="55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chemeClr val="accent4">
                    <a:lumMod val="75000"/>
                  </a:schemeClr>
                </a:solidFill>
              </a:rPr>
              <a:t>Physical Activity Best Practices in Review</a:t>
            </a:r>
            <a:endParaRPr lang="en-US" sz="3600" dirty="0"/>
          </a:p>
        </p:txBody>
      </p:sp>
      <p:sp>
        <p:nvSpPr>
          <p:cNvPr id="6" name="Content Placeholder 5"/>
          <p:cNvSpPr>
            <a:spLocks noGrp="1"/>
          </p:cNvSpPr>
          <p:nvPr>
            <p:ph sz="quarter" idx="1"/>
          </p:nvPr>
        </p:nvSpPr>
        <p:spPr>
          <a:xfrm>
            <a:off x="609600" y="1600200"/>
            <a:ext cx="8001000" cy="4572000"/>
          </a:xfrm>
        </p:spPr>
        <p:txBody>
          <a:bodyPr/>
          <a:lstStyle/>
          <a:p>
            <a:pPr>
              <a:defRPr/>
            </a:pPr>
            <a:r>
              <a:rPr lang="en-US" sz="2800" b="1" dirty="0"/>
              <a:t>Infants</a:t>
            </a:r>
            <a:r>
              <a:rPr lang="en-US" sz="2800" b="1" dirty="0" smtClean="0"/>
              <a:t>:</a:t>
            </a:r>
            <a:r>
              <a:rPr lang="en-US" sz="2800" dirty="0" smtClean="0"/>
              <a:t> Short </a:t>
            </a:r>
            <a:r>
              <a:rPr lang="en-US" sz="2800" dirty="0"/>
              <a:t>supervised periods of tummy time several times each </a:t>
            </a:r>
            <a:r>
              <a:rPr lang="en-US" sz="2800" dirty="0" smtClean="0"/>
              <a:t>day</a:t>
            </a:r>
          </a:p>
          <a:p>
            <a:pPr marL="0" indent="0">
              <a:buFont typeface="Wingdings" pitchFamily="2" charset="2"/>
              <a:buNone/>
              <a:defRPr/>
            </a:pPr>
            <a:endParaRPr lang="en-US" sz="1400" dirty="0"/>
          </a:p>
          <a:p>
            <a:pPr>
              <a:defRPr/>
            </a:pPr>
            <a:r>
              <a:rPr lang="en-US" sz="2800" b="1" dirty="0" smtClean="0"/>
              <a:t>Toddlers &amp; Preschoolers:</a:t>
            </a:r>
            <a:r>
              <a:rPr lang="en-US" sz="2800" dirty="0" smtClean="0"/>
              <a:t> Active </a:t>
            </a:r>
            <a:r>
              <a:rPr lang="en-US" sz="2800" dirty="0"/>
              <a:t>play time every day, both indoor and outdoor </a:t>
            </a:r>
            <a:endParaRPr lang="en-US" sz="2800" b="1" dirty="0" smtClean="0"/>
          </a:p>
          <a:p>
            <a:pPr lvl="1">
              <a:defRPr/>
            </a:pPr>
            <a:r>
              <a:rPr lang="en-US" sz="2400" b="1" dirty="0" smtClean="0"/>
              <a:t>Toddlers:</a:t>
            </a:r>
            <a:r>
              <a:rPr lang="en-US" sz="2400" dirty="0" smtClean="0"/>
              <a:t> </a:t>
            </a:r>
            <a:r>
              <a:rPr lang="en-US" sz="2400" dirty="0"/>
              <a:t>60 – 90 minutes or more </a:t>
            </a:r>
            <a:r>
              <a:rPr lang="en-US" sz="2400" dirty="0" smtClean="0"/>
              <a:t/>
            </a:r>
            <a:br>
              <a:rPr lang="en-US" sz="2400" dirty="0" smtClean="0"/>
            </a:br>
            <a:r>
              <a:rPr lang="en-US" sz="2400" dirty="0" smtClean="0"/>
              <a:t>(</a:t>
            </a:r>
            <a:r>
              <a:rPr lang="en-US" sz="2400" dirty="0"/>
              <a:t>for half-day programs, </a:t>
            </a:r>
            <a:r>
              <a:rPr lang="en-US" sz="2400" dirty="0" smtClean="0"/>
              <a:t>30 </a:t>
            </a:r>
            <a:r>
              <a:rPr lang="en-US" sz="2400" dirty="0"/>
              <a:t>minutes or </a:t>
            </a:r>
            <a:r>
              <a:rPr lang="en-US" sz="2400" dirty="0" smtClean="0"/>
              <a:t>more)</a:t>
            </a:r>
            <a:endParaRPr lang="en-US" sz="2400" dirty="0"/>
          </a:p>
          <a:p>
            <a:pPr lvl="1">
              <a:defRPr/>
            </a:pPr>
            <a:r>
              <a:rPr lang="en-US" sz="2400" b="1" dirty="0" smtClean="0"/>
              <a:t>Preschoolers:</a:t>
            </a:r>
            <a:r>
              <a:rPr lang="en-US" sz="2400" dirty="0" smtClean="0"/>
              <a:t> 120 </a:t>
            </a:r>
            <a:r>
              <a:rPr lang="en-US" sz="2400" dirty="0"/>
              <a:t>minutes </a:t>
            </a:r>
            <a:r>
              <a:rPr lang="en-US" sz="2400" dirty="0" smtClean="0"/>
              <a:t>or more </a:t>
            </a:r>
            <a:br>
              <a:rPr lang="en-US" sz="2400" dirty="0" smtClean="0"/>
            </a:br>
            <a:r>
              <a:rPr lang="en-US" sz="2400" dirty="0" smtClean="0"/>
              <a:t>(</a:t>
            </a:r>
            <a:r>
              <a:rPr lang="en-US" sz="2400" dirty="0"/>
              <a:t>for half-day </a:t>
            </a:r>
            <a:r>
              <a:rPr lang="en-US" sz="2400" dirty="0" smtClean="0"/>
              <a:t>programs, 60 minutes or more)</a:t>
            </a:r>
          </a:p>
          <a:p>
            <a:pPr marL="366713" lvl="1" indent="0">
              <a:buFont typeface="Wingdings 2" pitchFamily="18" charset="2"/>
              <a:buNone/>
              <a:defRPr/>
            </a:pPr>
            <a:endParaRPr lang="en-US" sz="1900" dirty="0"/>
          </a:p>
          <a:p>
            <a:pPr marL="0" indent="0">
              <a:buFont typeface="Wingdings" pitchFamily="2" charset="2"/>
              <a:buNone/>
              <a:defRPr/>
            </a:pPr>
            <a:endParaRPr lang="en-US" sz="2200" dirty="0"/>
          </a:p>
        </p:txBody>
      </p:sp>
      <p:pic>
        <p:nvPicPr>
          <p:cNvPr id="38916" name="Picture 6" descr="http://healthykidshealthyfuture.org/welcome/_jcr_content/center-column-parsys/textimage_1/image.img.png/1307372913966.png"/>
          <p:cNvPicPr>
            <a:picLocks noChangeAspect="1" noChangeArrowheads="1"/>
          </p:cNvPicPr>
          <p:nvPr/>
        </p:nvPicPr>
        <p:blipFill>
          <a:blip r:embed="rId3" r:link="rId4" cstate="print"/>
          <a:srcRect l="43750"/>
          <a:stretch>
            <a:fillRect/>
          </a:stretch>
        </p:blipFill>
        <p:spPr bwMode="auto">
          <a:xfrm>
            <a:off x="1588" y="457200"/>
            <a:ext cx="628650" cy="558800"/>
          </a:xfrm>
          <a:prstGeom prst="rect">
            <a:avLst/>
          </a:prstGeom>
          <a:noFill/>
          <a:ln w="9525">
            <a:noFill/>
            <a:miter lim="800000"/>
            <a:headEnd/>
            <a:tailEnd/>
          </a:ln>
        </p:spPr>
      </p:pic>
      <p:sp>
        <p:nvSpPr>
          <p:cNvPr id="38917" name="Content Placeholder 2"/>
          <p:cNvSpPr>
            <a:spLocks noGrp="1"/>
          </p:cNvSpPr>
          <p:nvPr>
            <p:ph sz="quarter" idx="1"/>
          </p:nvPr>
        </p:nvSpPr>
        <p:spPr>
          <a:xfrm>
            <a:off x="609600" y="5715000"/>
            <a:ext cx="8001000" cy="914400"/>
          </a:xfrm>
          <a:ln>
            <a:solidFill>
              <a:srgbClr val="FF0000"/>
            </a:solidFill>
          </a:ln>
        </p:spPr>
        <p:txBody>
          <a:bodyPr/>
          <a:lstStyle/>
          <a:p>
            <a:pPr marL="0" lvl="1" indent="0" algn="ctr">
              <a:spcBef>
                <a:spcPts val="700"/>
              </a:spcBef>
              <a:buClr>
                <a:schemeClr val="accent2"/>
              </a:buClr>
              <a:buSzPct val="60000"/>
              <a:buFont typeface="Wingdings 2" pitchFamily="18" charset="2"/>
              <a:buNone/>
            </a:pPr>
            <a:r>
              <a:rPr lang="en-US" sz="2400" smtClean="0"/>
              <a:t>Make sure that kids with special needs can </a:t>
            </a:r>
          </a:p>
          <a:p>
            <a:pPr marL="0" lvl="1" indent="0" algn="ctr">
              <a:spcBef>
                <a:spcPts val="700"/>
              </a:spcBef>
              <a:buClr>
                <a:schemeClr val="accent2"/>
              </a:buClr>
              <a:buSzPct val="60000"/>
              <a:buFont typeface="Wingdings 2" pitchFamily="18" charset="2"/>
              <a:buNone/>
            </a:pPr>
            <a:r>
              <a:rPr lang="en-US" sz="2400" smtClean="0"/>
              <a:t>participate in activities too!</a:t>
            </a:r>
          </a:p>
          <a:p>
            <a:pPr marL="0" indent="0">
              <a:buFont typeface="Wingdings" pitchFamily="2" charset="2"/>
              <a:buNone/>
            </a:pPr>
            <a:endParaRPr lang="en-US" sz="240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smtClean="0"/>
              <a:t>Finding resources and tips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304800" y="914400"/>
            <a:ext cx="8686800" cy="5821363"/>
          </a:xfrm>
          <a:prstGeom prst="rect">
            <a:avLst/>
          </a:prstGeom>
          <a:noFill/>
          <a:ln w="9525">
            <a:noFill/>
            <a:miter lim="800000"/>
            <a:headEnd/>
            <a:tailEnd/>
          </a:ln>
        </p:spPr>
      </p:pic>
      <p:sp>
        <p:nvSpPr>
          <p:cNvPr id="4" name="Oval 3"/>
          <p:cNvSpPr/>
          <p:nvPr/>
        </p:nvSpPr>
        <p:spPr>
          <a:xfrm>
            <a:off x="4724400" y="1828800"/>
            <a:ext cx="1981200" cy="876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4" name="Title 1"/>
          <p:cNvSpPr>
            <a:spLocks noGrp="1"/>
          </p:cNvSpPr>
          <p:nvPr>
            <p:ph type="title"/>
          </p:nvPr>
        </p:nvSpPr>
        <p:spPr>
          <a:xfrm>
            <a:off x="609600" y="0"/>
            <a:ext cx="8153400" cy="990600"/>
          </a:xfrm>
        </p:spPr>
        <p:txBody>
          <a:bodyPr/>
          <a:lstStyle/>
          <a:p>
            <a:pPr algn="ctr"/>
            <a:r>
              <a:rPr lang="en-US" sz="3600" smtClean="0"/>
              <a:t>Visit </a:t>
            </a:r>
            <a:r>
              <a:rPr lang="en-US" sz="3600" smtClean="0">
                <a:solidFill>
                  <a:schemeClr val="accent2"/>
                </a:solidFill>
                <a:ea typeface="Calibri" pitchFamily="34" charset="0"/>
                <a:cs typeface="Calibri" pitchFamily="34" charset="0"/>
                <a:hlinkClick r:id="rId4"/>
              </a:rPr>
              <a:t>www.HealthyKidsHealthyFuture.org</a:t>
            </a:r>
            <a:endParaRPr lang="en-US" sz="360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457200" y="228600"/>
            <a:ext cx="7772400" cy="990600"/>
          </a:xfrm>
          <a:prstGeom prst="rect">
            <a:avLst/>
          </a:prstGeom>
          <a:noFill/>
          <a:ln w="9525">
            <a:noFill/>
            <a:miter lim="800000"/>
            <a:headEnd/>
            <a:tailEnd/>
          </a:ln>
        </p:spPr>
        <p:txBody>
          <a:bodyPr/>
          <a:lstStyle/>
          <a:p>
            <a:pPr algn="ctr" eaLnBrk="0" hangingPunct="0"/>
            <a:r>
              <a:rPr lang="en-US" sz="4400">
                <a:solidFill>
                  <a:srgbClr val="333399"/>
                </a:solidFill>
                <a:latin typeface="Tw Cen MT"/>
                <a:cs typeface="Arial" pitchFamily="34" charset="0"/>
                <a:hlinkClick r:id="rId3"/>
              </a:rPr>
              <a:t>Physical Activities</a:t>
            </a:r>
            <a:r>
              <a:rPr lang="en-US" sz="4400">
                <a:solidFill>
                  <a:srgbClr val="333399"/>
                </a:solidFill>
                <a:cs typeface="Arial" pitchFamily="34" charset="0"/>
                <a:hlinkClick r:id="rId4"/>
              </a:rPr>
              <a:t/>
            </a:r>
            <a:br>
              <a:rPr lang="en-US" sz="4400">
                <a:solidFill>
                  <a:srgbClr val="333399"/>
                </a:solidFill>
                <a:cs typeface="Arial" pitchFamily="34" charset="0"/>
                <a:hlinkClick r:id="rId4"/>
              </a:rPr>
            </a:br>
            <a:endParaRPr lang="en-US" sz="3200">
              <a:solidFill>
                <a:srgbClr val="333399"/>
              </a:solidFill>
              <a:cs typeface="Arial" pitchFamily="34" charset="0"/>
            </a:endParaRPr>
          </a:p>
        </p:txBody>
      </p:sp>
      <p:pic>
        <p:nvPicPr>
          <p:cNvPr id="7" name="Picture 2"/>
          <p:cNvPicPr>
            <a:picLocks noChangeAspect="1" noChangeArrowheads="1"/>
          </p:cNvPicPr>
          <p:nvPr/>
        </p:nvPicPr>
        <p:blipFill>
          <a:blip r:embed="rId5" cstate="print"/>
          <a:srcRect l="2627" t="2516" r="2318" b="17865"/>
          <a:stretch>
            <a:fillRect/>
          </a:stretch>
        </p:blipFill>
        <p:spPr bwMode="auto">
          <a:xfrm>
            <a:off x="180975" y="1752600"/>
            <a:ext cx="6448425" cy="4572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 name="Content Placeholder 2"/>
          <p:cNvSpPr txBox="1">
            <a:spLocks/>
          </p:cNvSpPr>
          <p:nvPr/>
        </p:nvSpPr>
        <p:spPr bwMode="auto">
          <a:xfrm>
            <a:off x="6629400" y="2155825"/>
            <a:ext cx="2362200" cy="3254375"/>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200" dirty="0">
                <a:latin typeface="+mn-lt"/>
              </a:rPr>
              <a:t>Fun ideas, tips, activity sheets, and more!</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lvl="1" eaLnBrk="0" hangingPunct="0">
              <a:spcBef>
                <a:spcPts val="700"/>
              </a:spcBef>
              <a:buClr>
                <a:schemeClr val="accent2"/>
              </a:buClr>
              <a:buSzPct val="60000"/>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smtClean="0"/>
              <a:t>Rainbow Run</a:t>
            </a:r>
          </a:p>
        </p:txBody>
      </p:sp>
      <p:sp>
        <p:nvSpPr>
          <p:cNvPr id="15363" name="Content Placeholder 2"/>
          <p:cNvSpPr>
            <a:spLocks noGrp="1"/>
          </p:cNvSpPr>
          <p:nvPr>
            <p:ph sz="quarter" idx="1"/>
          </p:nvPr>
        </p:nvSpPr>
        <p:spPr>
          <a:xfrm>
            <a:off x="609600" y="1589088"/>
            <a:ext cx="8001000" cy="4572000"/>
          </a:xfrm>
        </p:spPr>
        <p:txBody>
          <a:bodyPr/>
          <a:lstStyle/>
          <a:p>
            <a:pPr marL="0" indent="0" algn="ctr">
              <a:buFont typeface="Wingdings" pitchFamily="2" charset="2"/>
              <a:buNone/>
            </a:pPr>
            <a:r>
              <a:rPr lang="en-US" smtClean="0"/>
              <a:t>When I call out one of the colors of the rainbow, </a:t>
            </a:r>
          </a:p>
          <a:p>
            <a:pPr marL="0" indent="0" algn="ctr">
              <a:buFont typeface="Wingdings" pitchFamily="2" charset="2"/>
              <a:buNone/>
            </a:pPr>
            <a:r>
              <a:rPr lang="en-US" smtClean="0"/>
              <a:t>run and touch 3 things that are that color.</a:t>
            </a:r>
          </a:p>
          <a:p>
            <a:pPr marL="0" indent="0">
              <a:buFont typeface="Wingdings" pitchFamily="2" charset="2"/>
              <a:buNone/>
            </a:pPr>
            <a:endParaRPr lang="en-US" smtClean="0"/>
          </a:p>
        </p:txBody>
      </p:sp>
      <p:pic>
        <p:nvPicPr>
          <p:cNvPr id="15364" name="Picture 5" descr="Rainbow.png"/>
          <p:cNvPicPr>
            <a:picLocks noChangeAspect="1"/>
          </p:cNvPicPr>
          <p:nvPr/>
        </p:nvPicPr>
        <p:blipFill>
          <a:blip r:embed="rId3" cstate="print"/>
          <a:srcRect/>
          <a:stretch>
            <a:fillRect/>
          </a:stretch>
        </p:blipFill>
        <p:spPr bwMode="auto">
          <a:xfrm>
            <a:off x="1409700" y="2819400"/>
            <a:ext cx="6324600" cy="3194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304800" y="914400"/>
            <a:ext cx="8686800" cy="5821363"/>
          </a:xfrm>
          <a:prstGeom prst="rect">
            <a:avLst/>
          </a:prstGeom>
          <a:noFill/>
          <a:ln w="9525">
            <a:noFill/>
            <a:miter lim="800000"/>
            <a:headEnd/>
            <a:tailEnd/>
          </a:ln>
        </p:spPr>
      </p:pic>
      <p:sp>
        <p:nvSpPr>
          <p:cNvPr id="4" name="Oval 3"/>
          <p:cNvSpPr/>
          <p:nvPr/>
        </p:nvSpPr>
        <p:spPr>
          <a:xfrm>
            <a:off x="6781800" y="1828800"/>
            <a:ext cx="1981200" cy="876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2" name="Title 1"/>
          <p:cNvSpPr>
            <a:spLocks noGrp="1"/>
          </p:cNvSpPr>
          <p:nvPr>
            <p:ph type="title"/>
          </p:nvPr>
        </p:nvSpPr>
        <p:spPr>
          <a:xfrm>
            <a:off x="609600" y="0"/>
            <a:ext cx="8153400" cy="990600"/>
          </a:xfrm>
        </p:spPr>
        <p:txBody>
          <a:bodyPr/>
          <a:lstStyle/>
          <a:p>
            <a:pPr algn="ctr"/>
            <a:r>
              <a:rPr lang="en-US" sz="3600" smtClean="0"/>
              <a:t>Visit </a:t>
            </a:r>
            <a:r>
              <a:rPr lang="en-US" sz="3600" smtClean="0">
                <a:solidFill>
                  <a:schemeClr val="accent2"/>
                </a:solidFill>
                <a:ea typeface="Calibri" pitchFamily="34" charset="0"/>
                <a:cs typeface="Calibri" pitchFamily="34" charset="0"/>
                <a:hlinkClick r:id="rId4"/>
              </a:rPr>
              <a:t>www.HealthyKidsHealthyFuture.org</a:t>
            </a:r>
            <a:endParaRPr lang="en-US" sz="360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228600" y="-381000"/>
            <a:ext cx="3352800" cy="1143000"/>
          </a:xfrm>
          <a:prstGeom prst="rect">
            <a:avLst/>
          </a:prstGeom>
          <a:noFill/>
          <a:ln w="9525">
            <a:noFill/>
            <a:miter lim="800000"/>
            <a:headEnd/>
            <a:tailEnd/>
          </a:ln>
        </p:spPr>
        <p:txBody>
          <a:bodyPr/>
          <a:lstStyle/>
          <a:p>
            <a:pPr eaLnBrk="0" hangingPunct="0"/>
            <a:r>
              <a:rPr lang="en-US" sz="3200">
                <a:solidFill>
                  <a:srgbClr val="333399"/>
                </a:solidFill>
                <a:latin typeface="Tw Cen MT"/>
                <a:cs typeface="Arial" pitchFamily="34" charset="0"/>
                <a:hlinkClick r:id="rId3"/>
              </a:rPr>
              <a:t/>
            </a:r>
            <a:br>
              <a:rPr lang="en-US" sz="3200">
                <a:solidFill>
                  <a:srgbClr val="333399"/>
                </a:solidFill>
                <a:latin typeface="Tw Cen MT"/>
                <a:cs typeface="Arial" pitchFamily="34" charset="0"/>
                <a:hlinkClick r:id="rId3"/>
              </a:rPr>
            </a:br>
            <a:r>
              <a:rPr lang="en-US" sz="3200">
                <a:solidFill>
                  <a:srgbClr val="333399"/>
                </a:solidFill>
                <a:latin typeface="Tw Cen MT"/>
                <a:cs typeface="Arial" pitchFamily="34" charset="0"/>
                <a:hlinkClick r:id="rId4"/>
              </a:rPr>
              <a:t>Ideas and Resources</a:t>
            </a:r>
            <a:r>
              <a:rPr lang="en-US" sz="3200">
                <a:solidFill>
                  <a:srgbClr val="333399"/>
                </a:solidFill>
                <a:cs typeface="Arial" pitchFamily="34" charset="0"/>
              </a:rPr>
              <a:t/>
            </a:r>
            <a:br>
              <a:rPr lang="en-US" sz="3200">
                <a:solidFill>
                  <a:srgbClr val="333399"/>
                </a:solidFill>
                <a:cs typeface="Arial" pitchFamily="34" charset="0"/>
              </a:rPr>
            </a:br>
            <a:endParaRPr lang="en-US" sz="2000">
              <a:solidFill>
                <a:srgbClr val="333399"/>
              </a:solidFill>
              <a:cs typeface="Arial" pitchFamily="34" charset="0"/>
            </a:endParaRPr>
          </a:p>
        </p:txBody>
      </p:sp>
      <p:pic>
        <p:nvPicPr>
          <p:cNvPr id="44035" name="Picture 4"/>
          <p:cNvPicPr>
            <a:picLocks noChangeAspect="1" noChangeArrowheads="1"/>
          </p:cNvPicPr>
          <p:nvPr/>
        </p:nvPicPr>
        <p:blipFill>
          <a:blip r:embed="rId5" cstate="print"/>
          <a:srcRect/>
          <a:stretch>
            <a:fillRect/>
          </a:stretch>
        </p:blipFill>
        <p:spPr bwMode="auto">
          <a:xfrm>
            <a:off x="3127375" y="457200"/>
            <a:ext cx="5840413" cy="5715000"/>
          </a:xfrm>
          <a:prstGeom prst="rect">
            <a:avLst/>
          </a:prstGeom>
          <a:noFill/>
          <a:ln w="9525">
            <a:noFill/>
            <a:miter lim="800000"/>
            <a:headEnd/>
            <a:tailEnd/>
          </a:ln>
        </p:spPr>
      </p:pic>
      <p:sp>
        <p:nvSpPr>
          <p:cNvPr id="14" name="Content Placeholder 2"/>
          <p:cNvSpPr txBox="1">
            <a:spLocks/>
          </p:cNvSpPr>
          <p:nvPr/>
        </p:nvSpPr>
        <p:spPr bwMode="auto">
          <a:xfrm>
            <a:off x="177800" y="1774825"/>
            <a:ext cx="2260600" cy="4191000"/>
          </a:xfrm>
          <a:prstGeom prst="rect">
            <a:avLst/>
          </a:prstGeom>
          <a:noFill/>
          <a:ln w="9525">
            <a:noFill/>
            <a:miter lim="800000"/>
            <a:headEnd/>
            <a:tailEnd/>
          </a:ln>
        </p:spPr>
        <p:txBody>
          <a:bodyPr/>
          <a:lstStyle/>
          <a:p>
            <a:pPr eaLnBrk="0" hangingPunct="0">
              <a:spcBef>
                <a:spcPts val="700"/>
              </a:spcBef>
              <a:buClr>
                <a:schemeClr val="accent2"/>
              </a:buClr>
              <a:buSzPct val="60000"/>
              <a:defRPr/>
            </a:pPr>
            <a:r>
              <a:rPr lang="en-US" sz="2400" dirty="0">
                <a:latin typeface="+mn-lt"/>
              </a:rPr>
              <a:t>One stop shop for nutrition and physical activity resources for all providers</a:t>
            </a: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21" name="Oval 20"/>
          <p:cNvSpPr/>
          <p:nvPr/>
        </p:nvSpPr>
        <p:spPr>
          <a:xfrm>
            <a:off x="3352800" y="3810000"/>
            <a:ext cx="1828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10800000">
            <a:off x="5334000" y="3840163"/>
            <a:ext cx="609600" cy="24288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4" name="TextBox 23"/>
          <p:cNvSpPr txBox="1">
            <a:spLocks noChangeArrowheads="1"/>
          </p:cNvSpPr>
          <p:nvPr/>
        </p:nvSpPr>
        <p:spPr bwMode="auto">
          <a:xfrm>
            <a:off x="6096000" y="3665538"/>
            <a:ext cx="1662113" cy="708025"/>
          </a:xfrm>
          <a:prstGeom prst="rect">
            <a:avLst/>
          </a:prstGeom>
          <a:noFill/>
          <a:ln w="9525">
            <a:noFill/>
            <a:miter lim="800000"/>
            <a:headEnd/>
            <a:tailEnd/>
          </a:ln>
        </p:spPr>
        <p:txBody>
          <a:bodyPr>
            <a:spAutoFit/>
          </a:bodyPr>
          <a:lstStyle/>
          <a:p>
            <a:pPr>
              <a:defRPr/>
            </a:pPr>
            <a:r>
              <a:rPr lang="en-US" sz="2000" dirty="0">
                <a:solidFill>
                  <a:srgbClr val="FF0000"/>
                </a:solidFill>
                <a:latin typeface="+mn-lt"/>
              </a:rPr>
              <a:t>Resources in Spanish</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3151188" y="457200"/>
            <a:ext cx="5916612" cy="6324600"/>
          </a:xfrm>
          <a:prstGeom prst="rect">
            <a:avLst/>
          </a:prstGeom>
          <a:noFill/>
          <a:ln w="9525">
            <a:noFill/>
            <a:miter lim="800000"/>
            <a:headEnd/>
            <a:tailEnd/>
          </a:ln>
        </p:spPr>
      </p:pic>
      <p:pic>
        <p:nvPicPr>
          <p:cNvPr id="45059" name="Picture 2">
            <a:hlinkClick r:id="rId4"/>
          </p:cNvPr>
          <p:cNvPicPr>
            <a:picLocks noChangeAspect="1" noChangeArrowheads="1"/>
          </p:cNvPicPr>
          <p:nvPr/>
        </p:nvPicPr>
        <p:blipFill>
          <a:blip r:embed="rId5" cstate="print"/>
          <a:srcRect/>
          <a:stretch>
            <a:fillRect/>
          </a:stretch>
        </p:blipFill>
        <p:spPr bwMode="auto">
          <a:xfrm>
            <a:off x="76200" y="76200"/>
            <a:ext cx="3095625" cy="3957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562600" y="141288"/>
            <a:ext cx="3429000" cy="1077912"/>
          </a:xfrm>
          <a:prstGeom prst="rect">
            <a:avLst/>
          </a:prstGeom>
          <a:noFill/>
          <a:ln w="9525">
            <a:noFill/>
            <a:miter lim="800000"/>
            <a:headEnd/>
            <a:tailEnd/>
          </a:ln>
        </p:spPr>
        <p:txBody>
          <a:bodyPr>
            <a:spAutoFit/>
          </a:bodyPr>
          <a:lstStyle/>
          <a:p>
            <a:pPr>
              <a:defRPr/>
            </a:pPr>
            <a:r>
              <a:rPr lang="en-US" sz="3200" dirty="0">
                <a:latin typeface="+mn-lt"/>
              </a:rPr>
              <a:t>Available in English and Spanish</a:t>
            </a:r>
          </a:p>
        </p:txBody>
      </p:sp>
      <p:pic>
        <p:nvPicPr>
          <p:cNvPr id="46083" name="Picture 2"/>
          <p:cNvPicPr>
            <a:picLocks noChangeAspect="1" noChangeArrowheads="1"/>
          </p:cNvPicPr>
          <p:nvPr/>
        </p:nvPicPr>
        <p:blipFill>
          <a:blip r:embed="rId3" cstate="print"/>
          <a:srcRect/>
          <a:stretch>
            <a:fillRect/>
          </a:stretch>
        </p:blipFill>
        <p:spPr bwMode="auto">
          <a:xfrm>
            <a:off x="76200" y="76200"/>
            <a:ext cx="5257800" cy="4060825"/>
          </a:xfrm>
          <a:prstGeom prst="rect">
            <a:avLst/>
          </a:prstGeom>
          <a:noFill/>
          <a:ln w="9525">
            <a:noFill/>
            <a:miter lim="800000"/>
            <a:headEnd/>
            <a:tailEnd/>
          </a:ln>
        </p:spPr>
      </p:pic>
      <p:pic>
        <p:nvPicPr>
          <p:cNvPr id="46084" name="Picture 2"/>
          <p:cNvPicPr>
            <a:picLocks noChangeAspect="1" noChangeArrowheads="1"/>
          </p:cNvPicPr>
          <p:nvPr/>
        </p:nvPicPr>
        <p:blipFill>
          <a:blip r:embed="rId4" cstate="print"/>
          <a:srcRect/>
          <a:stretch>
            <a:fillRect/>
          </a:stretch>
        </p:blipFill>
        <p:spPr bwMode="auto">
          <a:xfrm>
            <a:off x="2716213" y="2073275"/>
            <a:ext cx="6351587" cy="4708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5867400" y="1828800"/>
            <a:ext cx="2667000" cy="6096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Activity sheets</a:t>
            </a:r>
            <a:endParaRPr lang="en-US" dirty="0">
              <a:latin typeface="+mn-lt"/>
            </a:endParaRPr>
          </a:p>
        </p:txBody>
      </p:sp>
      <p:pic>
        <p:nvPicPr>
          <p:cNvPr id="47107" name="Picture 3"/>
          <p:cNvPicPr>
            <a:picLocks noChangeAspect="1" noChangeArrowheads="1"/>
          </p:cNvPicPr>
          <p:nvPr/>
        </p:nvPicPr>
        <p:blipFill>
          <a:blip r:embed="rId3" cstate="print"/>
          <a:srcRect/>
          <a:stretch>
            <a:fillRect/>
          </a:stretch>
        </p:blipFill>
        <p:spPr bwMode="auto">
          <a:xfrm>
            <a:off x="3876675" y="2551113"/>
            <a:ext cx="5232400" cy="4287837"/>
          </a:xfrm>
          <a:prstGeom prst="rect">
            <a:avLst/>
          </a:prstGeom>
          <a:noFill/>
          <a:ln w="9525">
            <a:noFill/>
            <a:miter lim="800000"/>
            <a:headEnd/>
            <a:tailEnd/>
          </a:ln>
        </p:spPr>
      </p:pic>
      <p:sp>
        <p:nvSpPr>
          <p:cNvPr id="10" name="TextBox 9"/>
          <p:cNvSpPr txBox="1">
            <a:spLocks noChangeArrowheads="1"/>
          </p:cNvSpPr>
          <p:nvPr/>
        </p:nvSpPr>
        <p:spPr bwMode="auto">
          <a:xfrm>
            <a:off x="6781800" y="3125788"/>
            <a:ext cx="2251075" cy="1323975"/>
          </a:xfrm>
          <a:prstGeom prst="rect">
            <a:avLst/>
          </a:prstGeom>
          <a:noFill/>
          <a:ln w="9525">
            <a:noFill/>
            <a:miter lim="800000"/>
            <a:headEnd/>
            <a:tailEnd/>
          </a:ln>
        </p:spPr>
        <p:txBody>
          <a:bodyPr>
            <a:spAutoFit/>
          </a:bodyPr>
          <a:lstStyle/>
          <a:p>
            <a:pPr algn="r">
              <a:defRPr/>
            </a:pPr>
            <a:r>
              <a:rPr lang="en-US" sz="2000" dirty="0">
                <a:solidFill>
                  <a:srgbClr val="FF0000"/>
                </a:solidFill>
                <a:latin typeface="+mn-lt"/>
              </a:rPr>
              <a:t>eXtension Alliance for Better Child Care Hands-on Activities Database</a:t>
            </a:r>
          </a:p>
        </p:txBody>
      </p:sp>
      <p:pic>
        <p:nvPicPr>
          <p:cNvPr id="47109" name="Picture 2"/>
          <p:cNvPicPr>
            <a:picLocks noChangeAspect="1" noChangeArrowheads="1"/>
          </p:cNvPicPr>
          <p:nvPr/>
        </p:nvPicPr>
        <p:blipFill>
          <a:blip r:embed="rId4" cstate="print"/>
          <a:srcRect/>
          <a:stretch>
            <a:fillRect/>
          </a:stretch>
        </p:blipFill>
        <p:spPr bwMode="auto">
          <a:xfrm>
            <a:off x="6350" y="33338"/>
            <a:ext cx="4641850" cy="4926012"/>
          </a:xfrm>
          <a:prstGeom prst="rect">
            <a:avLst/>
          </a:prstGeom>
          <a:noFill/>
          <a:ln w="9525">
            <a:noFill/>
            <a:miter lim="800000"/>
            <a:headEnd/>
            <a:tailEnd/>
          </a:ln>
        </p:spPr>
      </p:pic>
      <p:sp>
        <p:nvSpPr>
          <p:cNvPr id="15" name="Content Placeholder 2"/>
          <p:cNvSpPr txBox="1">
            <a:spLocks/>
          </p:cNvSpPr>
          <p:nvPr/>
        </p:nvSpPr>
        <p:spPr bwMode="auto">
          <a:xfrm>
            <a:off x="381000" y="5029200"/>
            <a:ext cx="2667000" cy="6096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Songs to get kids dancing</a:t>
            </a:r>
            <a:endParaRPr lang="en-US" dirty="0">
              <a:latin typeface="+mn-lt"/>
            </a:endParaRPr>
          </a:p>
        </p:txBody>
      </p:sp>
      <p:sp>
        <p:nvSpPr>
          <p:cNvPr id="11" name="Oval 10"/>
          <p:cNvSpPr/>
          <p:nvPr/>
        </p:nvSpPr>
        <p:spPr>
          <a:xfrm>
            <a:off x="4465638" y="4800600"/>
            <a:ext cx="2286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14300" y="1066800"/>
            <a:ext cx="4310063" cy="5715000"/>
          </a:xfrm>
          <a:prstGeom prst="rect">
            <a:avLst/>
          </a:prstGeom>
          <a:noFill/>
          <a:ln w="9525">
            <a:noFill/>
            <a:miter lim="800000"/>
            <a:headEnd/>
            <a:tailEnd/>
          </a:ln>
        </p:spPr>
      </p:pic>
      <p:pic>
        <p:nvPicPr>
          <p:cNvPr id="48131" name="Picture 2"/>
          <p:cNvPicPr>
            <a:picLocks noChangeAspect="1" noChangeArrowheads="1"/>
          </p:cNvPicPr>
          <p:nvPr/>
        </p:nvPicPr>
        <p:blipFill>
          <a:blip r:embed="rId4" cstate="print"/>
          <a:srcRect/>
          <a:stretch>
            <a:fillRect/>
          </a:stretch>
        </p:blipFill>
        <p:spPr bwMode="auto">
          <a:xfrm>
            <a:off x="4495800" y="228600"/>
            <a:ext cx="4521200" cy="5791200"/>
          </a:xfrm>
          <a:prstGeom prst="rect">
            <a:avLst/>
          </a:prstGeom>
          <a:noFill/>
          <a:ln w="9525">
            <a:noFill/>
            <a:miter lim="800000"/>
            <a:headEnd/>
            <a:tailEnd/>
          </a:ln>
        </p:spPr>
      </p:pic>
      <p:sp>
        <p:nvSpPr>
          <p:cNvPr id="9" name="Content Placeholder 2"/>
          <p:cNvSpPr txBox="1">
            <a:spLocks/>
          </p:cNvSpPr>
          <p:nvPr/>
        </p:nvSpPr>
        <p:spPr bwMode="auto">
          <a:xfrm>
            <a:off x="130175" y="76200"/>
            <a:ext cx="4276725"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Nutrition &amp; Physical Activity Curriculum (with DVD)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10" name="Rectangle 9"/>
          <p:cNvSpPr/>
          <p:nvPr/>
        </p:nvSpPr>
        <p:spPr>
          <a:xfrm>
            <a:off x="4657725" y="6188075"/>
            <a:ext cx="4198938" cy="460375"/>
          </a:xfrm>
          <a:prstGeom prst="rect">
            <a:avLst/>
          </a:prstGeom>
        </p:spPr>
        <p:txBody>
          <a:bodyPr wrap="none">
            <a:spAutoFit/>
          </a:bodyPr>
          <a:lstStyle/>
          <a:p>
            <a:pPr algn="ctr">
              <a:defRPr/>
            </a:pPr>
            <a:r>
              <a:rPr lang="en-US" sz="2400" dirty="0">
                <a:latin typeface="+mn-lt"/>
              </a:rPr>
              <a:t>Available in English and Spanish</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990600" y="152400"/>
            <a:ext cx="7162800" cy="9525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4400" dirty="0">
                <a:solidFill>
                  <a:schemeClr val="tx2"/>
                </a:solidFill>
                <a:latin typeface="+mn-lt"/>
              </a:rPr>
              <a:t>Tip Sheets &amp; Handouts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9155" name="Picture 2"/>
          <p:cNvPicPr>
            <a:picLocks noChangeAspect="1" noChangeArrowheads="1"/>
          </p:cNvPicPr>
          <p:nvPr/>
        </p:nvPicPr>
        <p:blipFill>
          <a:blip r:embed="rId3" cstate="print"/>
          <a:srcRect/>
          <a:stretch>
            <a:fillRect/>
          </a:stretch>
        </p:blipFill>
        <p:spPr bwMode="auto">
          <a:xfrm>
            <a:off x="4800600" y="1143000"/>
            <a:ext cx="4073525" cy="5349875"/>
          </a:xfrm>
          <a:prstGeom prst="rect">
            <a:avLst/>
          </a:prstGeom>
          <a:noFill/>
          <a:ln w="9525">
            <a:noFill/>
            <a:miter lim="800000"/>
            <a:headEnd/>
            <a:tailEnd/>
          </a:ln>
        </p:spPr>
      </p:pic>
      <p:pic>
        <p:nvPicPr>
          <p:cNvPr id="49156" name="Picture 3"/>
          <p:cNvPicPr>
            <a:picLocks noChangeAspect="1" noChangeArrowheads="1"/>
          </p:cNvPicPr>
          <p:nvPr/>
        </p:nvPicPr>
        <p:blipFill>
          <a:blip r:embed="rId4" cstate="print"/>
          <a:srcRect/>
          <a:stretch>
            <a:fillRect/>
          </a:stretch>
        </p:blipFill>
        <p:spPr bwMode="auto">
          <a:xfrm>
            <a:off x="377825" y="1143000"/>
            <a:ext cx="4117975" cy="5349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76200" y="76200"/>
            <a:ext cx="4068763" cy="5257800"/>
          </a:xfrm>
          <a:prstGeom prst="rect">
            <a:avLst/>
          </a:prstGeom>
          <a:noFill/>
          <a:ln w="12700" algn="in">
            <a:solidFill>
              <a:srgbClr val="000000"/>
            </a:solidFill>
            <a:miter lim="800000"/>
            <a:headEnd/>
            <a:tailEnd/>
          </a:ln>
        </p:spPr>
      </p:pic>
      <p:sp>
        <p:nvSpPr>
          <p:cNvPr id="8" name="Content Placeholder 2"/>
          <p:cNvSpPr txBox="1">
            <a:spLocks/>
          </p:cNvSpPr>
          <p:nvPr/>
        </p:nvSpPr>
        <p:spPr bwMode="auto">
          <a:xfrm>
            <a:off x="0" y="5562600"/>
            <a:ext cx="8491538" cy="533400"/>
          </a:xfrm>
          <a:prstGeom prst="rect">
            <a:avLst/>
          </a:prstGeom>
          <a:noFill/>
          <a:ln w="9525">
            <a:noFill/>
            <a:miter lim="800000"/>
            <a:headEnd/>
            <a:tailEnd/>
          </a:ln>
        </p:spPr>
        <p:txBody>
          <a:bodyPr/>
          <a:lstStyle/>
          <a:p>
            <a:pPr>
              <a:defRPr/>
            </a:pPr>
            <a:r>
              <a:rPr lang="en-US" sz="3200" dirty="0">
                <a:latin typeface="+mn-lt"/>
                <a:cs typeface="Arial" pitchFamily="34" charset="0"/>
              </a:rPr>
              <a:t>Download the Handbook at: </a:t>
            </a:r>
            <a:r>
              <a:rPr lang="en-US" sz="3200" dirty="0">
                <a:latin typeface="+mn-lt"/>
                <a:cs typeface="Arial" pitchFamily="34" charset="0"/>
                <a:hlinkClick r:id="rId4"/>
              </a:rPr>
              <a:t>www.teamnutrition.usda.gov</a:t>
            </a:r>
            <a:endParaRPr lang="en-US" sz="3200" dirty="0">
              <a:latin typeface="+mn-lt"/>
              <a:cs typeface="Arial" pitchFamily="34" charset="0"/>
            </a:endParaRPr>
          </a:p>
          <a:p>
            <a:pPr>
              <a:defRPr/>
            </a:pPr>
            <a:endParaRPr lang="en-US" sz="32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50180" name="Picture 2"/>
          <p:cNvPicPr>
            <a:picLocks noChangeAspect="1" noChangeArrowheads="1"/>
          </p:cNvPicPr>
          <p:nvPr/>
        </p:nvPicPr>
        <p:blipFill>
          <a:blip r:embed="rId5" cstate="print"/>
          <a:srcRect/>
          <a:stretch>
            <a:fillRect/>
          </a:stretch>
        </p:blipFill>
        <p:spPr bwMode="auto">
          <a:xfrm>
            <a:off x="4343400" y="76200"/>
            <a:ext cx="3976688" cy="5257800"/>
          </a:xfrm>
          <a:prstGeom prst="rect">
            <a:avLst/>
          </a:prstGeom>
          <a:noFill/>
          <a:ln w="3175">
            <a:solidFill>
              <a:schemeClr val="tx1"/>
            </a:solidFill>
            <a:miter lim="800000"/>
            <a:headEnd/>
            <a:tailEnd/>
          </a:ln>
        </p:spPr>
      </p:pic>
      <p:pic>
        <p:nvPicPr>
          <p:cNvPr id="50181" name="Picture 2"/>
          <p:cNvPicPr>
            <a:picLocks noChangeAspect="1" noChangeArrowheads="1"/>
          </p:cNvPicPr>
          <p:nvPr/>
        </p:nvPicPr>
        <p:blipFill>
          <a:blip r:embed="rId6" cstate="print"/>
          <a:srcRect/>
          <a:stretch>
            <a:fillRect/>
          </a:stretch>
        </p:blipFill>
        <p:spPr bwMode="auto">
          <a:xfrm>
            <a:off x="5029200" y="1828800"/>
            <a:ext cx="3838575" cy="4891088"/>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612775" y="228600"/>
            <a:ext cx="7845425" cy="990600"/>
          </a:xfrm>
          <a:prstGeom prst="rect">
            <a:avLst/>
          </a:prstGeom>
          <a:noFill/>
          <a:ln w="9525">
            <a:noFill/>
            <a:miter lim="800000"/>
            <a:headEnd/>
            <a:tailEnd/>
          </a:ln>
        </p:spPr>
        <p:txBody>
          <a:bodyPr/>
          <a:lstStyle/>
          <a:p>
            <a:pPr algn="ctr" eaLnBrk="0" hangingPunct="0"/>
            <a:r>
              <a:rPr lang="en-US" sz="4400">
                <a:solidFill>
                  <a:schemeClr val="tx2"/>
                </a:solidFill>
                <a:latin typeface="Tw Cen MT"/>
                <a:hlinkClick r:id="rId3"/>
              </a:rPr>
              <a:t>View Free Online Trainings</a:t>
            </a:r>
            <a:endParaRPr lang="en-US" sz="4400">
              <a:solidFill>
                <a:schemeClr val="tx2"/>
              </a:solidFill>
              <a:latin typeface="Tw Cen MT"/>
            </a:endParaRPr>
          </a:p>
        </p:txBody>
      </p:sp>
      <p:sp>
        <p:nvSpPr>
          <p:cNvPr id="51203" name="Content Placeholder 2"/>
          <p:cNvSpPr txBox="1">
            <a:spLocks/>
          </p:cNvSpPr>
          <p:nvPr/>
        </p:nvSpPr>
        <p:spPr bwMode="auto">
          <a:xfrm>
            <a:off x="1638300" y="6213475"/>
            <a:ext cx="5867400" cy="762000"/>
          </a:xfrm>
          <a:prstGeom prst="rect">
            <a:avLst/>
          </a:prstGeom>
          <a:noFill/>
          <a:ln w="9525">
            <a:noFill/>
            <a:miter lim="800000"/>
            <a:headEnd/>
            <a:tailEnd/>
          </a:ln>
        </p:spPr>
        <p:txBody>
          <a:bodyPr/>
          <a:lstStyle/>
          <a:p>
            <a:pPr algn="ctr" eaLnBrk="0" hangingPunct="0">
              <a:spcBef>
                <a:spcPts val="700"/>
              </a:spcBef>
              <a:buClr>
                <a:schemeClr val="accent2"/>
              </a:buClr>
              <a:buSzPct val="60000"/>
              <a:buFont typeface="Wingdings" pitchFamily="2" charset="2"/>
              <a:buNone/>
            </a:pPr>
            <a:r>
              <a:rPr lang="en-US" sz="2800">
                <a:latin typeface="Tw Cen MT"/>
                <a:cs typeface="Arial" pitchFamily="34" charset="0"/>
              </a:rPr>
              <a:t>More trainings coming soon!</a:t>
            </a:r>
          </a:p>
        </p:txBody>
      </p:sp>
      <p:pic>
        <p:nvPicPr>
          <p:cNvPr id="51204" name="Picture 3"/>
          <p:cNvPicPr>
            <a:picLocks noChangeAspect="1" noChangeArrowheads="1"/>
          </p:cNvPicPr>
          <p:nvPr/>
        </p:nvPicPr>
        <p:blipFill>
          <a:blip r:embed="rId4" cstate="print"/>
          <a:srcRect/>
          <a:stretch>
            <a:fillRect/>
          </a:stretch>
        </p:blipFill>
        <p:spPr bwMode="auto">
          <a:xfrm>
            <a:off x="933450" y="1219200"/>
            <a:ext cx="7277100" cy="4879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p:cNvSpPr>
          <p:nvPr/>
        </p:nvSpPr>
        <p:spPr bwMode="auto">
          <a:xfrm>
            <a:off x="612775" y="228600"/>
            <a:ext cx="7845425" cy="990600"/>
          </a:xfrm>
          <a:prstGeom prst="rect">
            <a:avLst/>
          </a:prstGeom>
          <a:noFill/>
          <a:ln w="9525">
            <a:noFill/>
            <a:miter lim="800000"/>
            <a:headEnd/>
            <a:tailEnd/>
          </a:ln>
        </p:spPr>
        <p:txBody>
          <a:bodyPr/>
          <a:lstStyle/>
          <a:p>
            <a:pPr algn="ctr" eaLnBrk="0" hangingPunct="0"/>
            <a:r>
              <a:rPr lang="en-US" sz="4400">
                <a:solidFill>
                  <a:schemeClr val="tx2"/>
                </a:solidFill>
                <a:latin typeface="Tw Cen MT"/>
                <a:hlinkClick r:id="rId3"/>
              </a:rPr>
              <a:t>See What’s Working for Others!</a:t>
            </a:r>
            <a:endParaRPr lang="en-US" sz="4400">
              <a:solidFill>
                <a:schemeClr val="tx2"/>
              </a:solidFill>
              <a:latin typeface="Tw Cen MT"/>
            </a:endParaRPr>
          </a:p>
        </p:txBody>
      </p:sp>
      <p:pic>
        <p:nvPicPr>
          <p:cNvPr id="52227" name="Picture 2"/>
          <p:cNvPicPr>
            <a:picLocks noChangeAspect="1" noChangeArrowheads="1"/>
          </p:cNvPicPr>
          <p:nvPr/>
        </p:nvPicPr>
        <p:blipFill>
          <a:blip r:embed="rId4" cstate="print"/>
          <a:srcRect/>
          <a:stretch>
            <a:fillRect/>
          </a:stretch>
        </p:blipFill>
        <p:spPr bwMode="auto">
          <a:xfrm>
            <a:off x="1092200" y="1066800"/>
            <a:ext cx="6959600" cy="571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Knowledge Check</a:t>
            </a:r>
          </a:p>
        </p:txBody>
      </p:sp>
      <p:sp>
        <p:nvSpPr>
          <p:cNvPr id="16387" name="Content Placeholder 2"/>
          <p:cNvSpPr>
            <a:spLocks noGrp="1"/>
          </p:cNvSpPr>
          <p:nvPr>
            <p:ph sz="quarter" idx="1"/>
          </p:nvPr>
        </p:nvSpPr>
        <p:spPr>
          <a:xfrm>
            <a:off x="609600" y="1589088"/>
            <a:ext cx="3886200" cy="4572000"/>
          </a:xfrm>
        </p:spPr>
        <p:txBody>
          <a:bodyPr/>
          <a:lstStyle/>
          <a:p>
            <a:r>
              <a:rPr lang="en-US" smtClean="0"/>
              <a:t>What is the recommended amount of physical activity for toddlers in full day care?</a:t>
            </a:r>
          </a:p>
        </p:txBody>
      </p:sp>
      <p:sp>
        <p:nvSpPr>
          <p:cNvPr id="16388" name="Content Placeholder 3"/>
          <p:cNvSpPr>
            <a:spLocks noGrp="1"/>
          </p:cNvSpPr>
          <p:nvPr>
            <p:ph sz="quarter" idx="2"/>
          </p:nvPr>
        </p:nvSpPr>
        <p:spPr>
          <a:xfrm>
            <a:off x="4845050" y="1589088"/>
            <a:ext cx="3886200" cy="4572000"/>
          </a:xfrm>
        </p:spPr>
        <p:txBody>
          <a:bodyPr/>
          <a:lstStyle/>
          <a:p>
            <a:r>
              <a:rPr lang="en-US" smtClean="0"/>
              <a:t>15 - 30 min</a:t>
            </a:r>
          </a:p>
          <a:p>
            <a:r>
              <a:rPr lang="en-US" smtClean="0"/>
              <a:t>30 - 45 min</a:t>
            </a:r>
          </a:p>
          <a:p>
            <a:r>
              <a:rPr lang="en-US" smtClean="0"/>
              <a:t>60 - 90 min</a:t>
            </a:r>
          </a:p>
          <a:p>
            <a:r>
              <a:rPr lang="en-US" smtClean="0"/>
              <a:t>90 - 120 min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Activity Break</a:t>
            </a:r>
          </a:p>
        </p:txBody>
      </p:sp>
      <p:sp>
        <p:nvSpPr>
          <p:cNvPr id="53251" name="Content Placeholder 2"/>
          <p:cNvSpPr>
            <a:spLocks noGrp="1"/>
          </p:cNvSpPr>
          <p:nvPr>
            <p:ph sz="quarter" idx="1"/>
          </p:nvPr>
        </p:nvSpPr>
        <p:spPr>
          <a:xfrm>
            <a:off x="152400" y="1676400"/>
            <a:ext cx="8229600" cy="3592513"/>
          </a:xfrm>
        </p:spPr>
        <p:txBody>
          <a:bodyPr/>
          <a:lstStyle/>
          <a:p>
            <a:pPr>
              <a:buFont typeface="Wingdings" pitchFamily="2" charset="2"/>
              <a:buNone/>
            </a:pPr>
            <a:endParaRPr lang="en-US" sz="3600" smtClean="0"/>
          </a:p>
          <a:p>
            <a:pPr algn="ctr">
              <a:buFont typeface="Wingdings" pitchFamily="2" charset="2"/>
              <a:buNone/>
            </a:pPr>
            <a:r>
              <a:rPr lang="en-US" sz="3600" smtClean="0"/>
              <a:t>Get on your feet for a fun activity! </a:t>
            </a:r>
          </a:p>
          <a:p>
            <a:pPr algn="ctr">
              <a:buFont typeface="Wingdings" pitchFamily="2" charset="2"/>
              <a:buNone/>
            </a:pPr>
            <a:r>
              <a:rPr lang="en-US" sz="3600" smtClean="0"/>
              <a:t>	</a:t>
            </a:r>
            <a:r>
              <a:rPr lang="en-US" sz="3000" smtClean="0"/>
              <a:t> </a:t>
            </a:r>
            <a:r>
              <a:rPr lang="en-US" sz="3000" i="1" smtClean="0"/>
              <a:t>(that can be used with kids too!)</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000" smtClean="0">
                <a:solidFill>
                  <a:srgbClr val="1F487C"/>
                </a:solidFill>
                <a:cs typeface="Arial" pitchFamily="34" charset="0"/>
              </a:rPr>
              <a:t>Action Story </a:t>
            </a:r>
            <a:br>
              <a:rPr lang="en-US" sz="3000" smtClean="0">
                <a:solidFill>
                  <a:srgbClr val="1F487C"/>
                </a:solidFill>
                <a:cs typeface="Arial" pitchFamily="34" charset="0"/>
              </a:rPr>
            </a:br>
            <a:r>
              <a:rPr lang="en-US" sz="3000" i="1" smtClean="0">
                <a:solidFill>
                  <a:srgbClr val="1F487C"/>
                </a:solidFill>
                <a:cs typeface="Arial" pitchFamily="34" charset="0"/>
              </a:rPr>
              <a:t>New Fruits and Veggies at the Market</a:t>
            </a:r>
            <a:endParaRPr lang="en-US" sz="3000" smtClean="0">
              <a:solidFill>
                <a:srgbClr val="1F487C"/>
              </a:solidFill>
            </a:endParaRPr>
          </a:p>
        </p:txBody>
      </p:sp>
      <p:pic>
        <p:nvPicPr>
          <p:cNvPr id="54275" name="Picture 2"/>
          <p:cNvPicPr>
            <a:picLocks noChangeAspect="1" noChangeArrowheads="1"/>
          </p:cNvPicPr>
          <p:nvPr/>
        </p:nvPicPr>
        <p:blipFill>
          <a:blip r:embed="rId3" cstate="print"/>
          <a:srcRect l="9000" t="16000" r="42500" b="20000"/>
          <a:stretch>
            <a:fillRect/>
          </a:stretch>
        </p:blipFill>
        <p:spPr bwMode="auto">
          <a:xfrm>
            <a:off x="1066800" y="1541463"/>
            <a:ext cx="7162800" cy="5316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What’s your next step?</a:t>
            </a:r>
          </a:p>
        </p:txBody>
      </p:sp>
      <p:sp>
        <p:nvSpPr>
          <p:cNvPr id="55299" name="Content Placeholder 5"/>
          <p:cNvSpPr>
            <a:spLocks noGrp="1"/>
          </p:cNvSpPr>
          <p:nvPr>
            <p:ph sz="quarter" idx="1"/>
          </p:nvPr>
        </p:nvSpPr>
        <p:spPr>
          <a:xfrm>
            <a:off x="609600" y="1524000"/>
            <a:ext cx="8305800" cy="4114800"/>
          </a:xfrm>
        </p:spPr>
        <p:txBody>
          <a:bodyPr/>
          <a:lstStyle/>
          <a:p>
            <a:pPr marL="0" indent="0" algn="ctr">
              <a:buFont typeface="Wingdings" pitchFamily="2" charset="2"/>
              <a:buNone/>
            </a:pPr>
            <a:endParaRPr lang="en-US" sz="3600" smtClean="0"/>
          </a:p>
          <a:p>
            <a:pPr marL="0" indent="0" algn="ctr">
              <a:buFont typeface="Wingdings" pitchFamily="2" charset="2"/>
              <a:buNone/>
            </a:pPr>
            <a:r>
              <a:rPr lang="en-US" sz="3600" smtClean="0"/>
              <a:t>Write down action steps you can </a:t>
            </a:r>
          </a:p>
          <a:p>
            <a:pPr marL="0" indent="0" algn="ctr">
              <a:buFont typeface="Wingdings" pitchFamily="2" charset="2"/>
              <a:buNone/>
            </a:pPr>
            <a:r>
              <a:rPr lang="en-US" sz="3600" smtClean="0"/>
              <a:t>take to give kids opportunities to be active every day!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Knowledge Check</a:t>
            </a:r>
          </a:p>
        </p:txBody>
      </p:sp>
      <p:sp>
        <p:nvSpPr>
          <p:cNvPr id="17411" name="Content Placeholder 2"/>
          <p:cNvSpPr>
            <a:spLocks noGrp="1"/>
          </p:cNvSpPr>
          <p:nvPr>
            <p:ph sz="quarter" idx="1"/>
          </p:nvPr>
        </p:nvSpPr>
        <p:spPr>
          <a:xfrm>
            <a:off x="609600" y="1589088"/>
            <a:ext cx="3886200" cy="4572000"/>
          </a:xfrm>
        </p:spPr>
        <p:txBody>
          <a:bodyPr/>
          <a:lstStyle/>
          <a:p>
            <a:r>
              <a:rPr lang="en-US" smtClean="0"/>
              <a:t>What is the recommended amount of physical activity for toddlers in full day care?</a:t>
            </a:r>
          </a:p>
        </p:txBody>
      </p:sp>
      <p:sp>
        <p:nvSpPr>
          <p:cNvPr id="17412" name="Content Placeholder 3"/>
          <p:cNvSpPr>
            <a:spLocks noGrp="1"/>
          </p:cNvSpPr>
          <p:nvPr>
            <p:ph sz="quarter" idx="2"/>
          </p:nvPr>
        </p:nvSpPr>
        <p:spPr>
          <a:xfrm>
            <a:off x="4845050" y="1589088"/>
            <a:ext cx="3886200" cy="4572000"/>
          </a:xfrm>
        </p:spPr>
        <p:txBody>
          <a:bodyPr/>
          <a:lstStyle/>
          <a:p>
            <a:r>
              <a:rPr lang="en-US" smtClean="0"/>
              <a:t>15 - 30 min</a:t>
            </a:r>
          </a:p>
          <a:p>
            <a:r>
              <a:rPr lang="en-US" smtClean="0"/>
              <a:t>30 - 45 min</a:t>
            </a:r>
          </a:p>
          <a:p>
            <a:r>
              <a:rPr lang="en-US" smtClean="0">
                <a:solidFill>
                  <a:srgbClr val="C00000"/>
                </a:solidFill>
              </a:rPr>
              <a:t>60 - 90 min</a:t>
            </a:r>
          </a:p>
          <a:p>
            <a:r>
              <a:rPr lang="en-US" smtClean="0"/>
              <a:t>90 - 120 min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chemeClr val="accent4">
                    <a:lumMod val="75000"/>
                  </a:schemeClr>
                </a:solidFill>
              </a:rPr>
              <a:t>Physical Activity Best Practices</a:t>
            </a:r>
            <a:endParaRPr lang="en-US" sz="3600" dirty="0"/>
          </a:p>
        </p:txBody>
      </p:sp>
      <p:sp>
        <p:nvSpPr>
          <p:cNvPr id="6" name="Content Placeholder 5"/>
          <p:cNvSpPr>
            <a:spLocks noGrp="1"/>
          </p:cNvSpPr>
          <p:nvPr>
            <p:ph sz="quarter" idx="1"/>
          </p:nvPr>
        </p:nvSpPr>
        <p:spPr>
          <a:xfrm>
            <a:off x="609600" y="1600200"/>
            <a:ext cx="8001000" cy="4572000"/>
          </a:xfrm>
        </p:spPr>
        <p:txBody>
          <a:bodyPr/>
          <a:lstStyle/>
          <a:p>
            <a:pPr>
              <a:defRPr/>
            </a:pPr>
            <a:r>
              <a:rPr lang="en-US" sz="2800" b="1" dirty="0"/>
              <a:t>Infants:</a:t>
            </a:r>
            <a:r>
              <a:rPr lang="en-US" sz="2800" dirty="0"/>
              <a:t> </a:t>
            </a:r>
            <a:r>
              <a:rPr lang="en-US" sz="2800" dirty="0" smtClean="0"/>
              <a:t>Short </a:t>
            </a:r>
            <a:r>
              <a:rPr lang="en-US" sz="2800" dirty="0"/>
              <a:t>supervised periods of tummy time several times each </a:t>
            </a:r>
            <a:r>
              <a:rPr lang="en-US" sz="2800" dirty="0" smtClean="0"/>
              <a:t>day</a:t>
            </a:r>
          </a:p>
          <a:p>
            <a:pPr marL="0" indent="0">
              <a:buFont typeface="Wingdings" pitchFamily="2" charset="2"/>
              <a:buNone/>
              <a:defRPr/>
            </a:pPr>
            <a:endParaRPr lang="en-US" sz="1400" dirty="0"/>
          </a:p>
          <a:p>
            <a:pPr>
              <a:defRPr/>
            </a:pPr>
            <a:r>
              <a:rPr lang="en-US" sz="2800" b="1" dirty="0" smtClean="0"/>
              <a:t>Toddlers &amp; Preschoolers:</a:t>
            </a:r>
            <a:r>
              <a:rPr lang="en-US" sz="2800" dirty="0" smtClean="0"/>
              <a:t> Active </a:t>
            </a:r>
            <a:r>
              <a:rPr lang="en-US" sz="2800" dirty="0"/>
              <a:t>play time every day, both indoor and outdoor </a:t>
            </a:r>
            <a:endParaRPr lang="en-US" sz="2800" b="1" dirty="0" smtClean="0"/>
          </a:p>
          <a:p>
            <a:pPr lvl="1">
              <a:defRPr/>
            </a:pPr>
            <a:r>
              <a:rPr lang="en-US" sz="2400" b="1" dirty="0" smtClean="0"/>
              <a:t>Toddlers:</a:t>
            </a:r>
            <a:r>
              <a:rPr lang="en-US" sz="2400" dirty="0" smtClean="0"/>
              <a:t> </a:t>
            </a:r>
            <a:r>
              <a:rPr lang="en-US" sz="2400" dirty="0"/>
              <a:t>60 – 90 minutes or more </a:t>
            </a:r>
            <a:r>
              <a:rPr lang="en-US" sz="2400" dirty="0" smtClean="0"/>
              <a:t/>
            </a:r>
            <a:br>
              <a:rPr lang="en-US" sz="2400" dirty="0" smtClean="0"/>
            </a:br>
            <a:r>
              <a:rPr lang="en-US" sz="2400" dirty="0" smtClean="0"/>
              <a:t>(</a:t>
            </a:r>
            <a:r>
              <a:rPr lang="en-US" sz="2400" dirty="0"/>
              <a:t>for half-day programs, </a:t>
            </a:r>
            <a:r>
              <a:rPr lang="en-US" sz="2400" dirty="0" smtClean="0"/>
              <a:t>30 </a:t>
            </a:r>
            <a:r>
              <a:rPr lang="en-US" sz="2400" dirty="0"/>
              <a:t>minutes or </a:t>
            </a:r>
            <a:r>
              <a:rPr lang="en-US" sz="2400" dirty="0" smtClean="0"/>
              <a:t>more)</a:t>
            </a:r>
            <a:endParaRPr lang="en-US" sz="2400" dirty="0"/>
          </a:p>
          <a:p>
            <a:pPr lvl="1">
              <a:defRPr/>
            </a:pPr>
            <a:r>
              <a:rPr lang="en-US" sz="2400" b="1" dirty="0" smtClean="0"/>
              <a:t>Preschoolers:</a:t>
            </a:r>
            <a:r>
              <a:rPr lang="en-US" sz="2400" dirty="0" smtClean="0"/>
              <a:t> 120 </a:t>
            </a:r>
            <a:r>
              <a:rPr lang="en-US" sz="2400" dirty="0"/>
              <a:t>minutes </a:t>
            </a:r>
            <a:r>
              <a:rPr lang="en-US" sz="2400" dirty="0" smtClean="0"/>
              <a:t>or more </a:t>
            </a:r>
            <a:br>
              <a:rPr lang="en-US" sz="2400" dirty="0" smtClean="0"/>
            </a:br>
            <a:r>
              <a:rPr lang="en-US" sz="2400" dirty="0" smtClean="0"/>
              <a:t>(</a:t>
            </a:r>
            <a:r>
              <a:rPr lang="en-US" sz="2400" dirty="0"/>
              <a:t>for half-day </a:t>
            </a:r>
            <a:r>
              <a:rPr lang="en-US" sz="2400" dirty="0" smtClean="0"/>
              <a:t>programs, 60 minutes or more)</a:t>
            </a:r>
          </a:p>
          <a:p>
            <a:pPr marL="366713" lvl="1" indent="0">
              <a:buFont typeface="Wingdings 2" pitchFamily="18" charset="2"/>
              <a:buNone/>
              <a:defRPr/>
            </a:pPr>
            <a:endParaRPr lang="en-US" sz="1900" dirty="0"/>
          </a:p>
          <a:p>
            <a:pPr marL="0" indent="0">
              <a:buFont typeface="Wingdings" pitchFamily="2" charset="2"/>
              <a:buNone/>
              <a:defRPr/>
            </a:pPr>
            <a:endParaRPr lang="en-US" sz="2200" dirty="0"/>
          </a:p>
        </p:txBody>
      </p:sp>
      <p:pic>
        <p:nvPicPr>
          <p:cNvPr id="18436" name="Picture 6" descr="http://healthykidshealthyfuture.org/welcome/_jcr_content/center-column-parsys/textimage_1/image.img.png/1307372913966.png"/>
          <p:cNvPicPr>
            <a:picLocks noChangeAspect="1" noChangeArrowheads="1"/>
          </p:cNvPicPr>
          <p:nvPr/>
        </p:nvPicPr>
        <p:blipFill>
          <a:blip r:embed="rId3" r:link="rId4" cstate="print"/>
          <a:srcRect l="43750"/>
          <a:stretch>
            <a:fillRect/>
          </a:stretch>
        </p:blipFill>
        <p:spPr bwMode="auto">
          <a:xfrm>
            <a:off x="1588" y="457200"/>
            <a:ext cx="628650" cy="558800"/>
          </a:xfrm>
          <a:prstGeom prst="rect">
            <a:avLst/>
          </a:prstGeom>
          <a:noFill/>
          <a:ln w="9525">
            <a:noFill/>
            <a:miter lim="800000"/>
            <a:headEnd/>
            <a:tailEnd/>
          </a:ln>
        </p:spPr>
      </p:pic>
      <p:sp>
        <p:nvSpPr>
          <p:cNvPr id="18437" name="Content Placeholder 2"/>
          <p:cNvSpPr>
            <a:spLocks noGrp="1"/>
          </p:cNvSpPr>
          <p:nvPr>
            <p:ph sz="quarter" idx="1"/>
          </p:nvPr>
        </p:nvSpPr>
        <p:spPr>
          <a:xfrm>
            <a:off x="609600" y="5715000"/>
            <a:ext cx="8001000" cy="914400"/>
          </a:xfrm>
          <a:ln>
            <a:solidFill>
              <a:srgbClr val="FF0000"/>
            </a:solidFill>
          </a:ln>
        </p:spPr>
        <p:txBody>
          <a:bodyPr/>
          <a:lstStyle/>
          <a:p>
            <a:pPr marL="0" lvl="1" indent="0" algn="ctr">
              <a:spcBef>
                <a:spcPts val="700"/>
              </a:spcBef>
              <a:buClr>
                <a:schemeClr val="accent2"/>
              </a:buClr>
              <a:buSzPct val="60000"/>
              <a:buFont typeface="Wingdings 2" pitchFamily="18" charset="2"/>
              <a:buNone/>
            </a:pPr>
            <a:r>
              <a:rPr lang="en-US" sz="2400" smtClean="0"/>
              <a:t>Make sure that kids with special needs can </a:t>
            </a:r>
          </a:p>
          <a:p>
            <a:pPr marL="0" lvl="1" indent="0" algn="ctr">
              <a:spcBef>
                <a:spcPts val="700"/>
              </a:spcBef>
              <a:buClr>
                <a:schemeClr val="accent2"/>
              </a:buClr>
              <a:buSzPct val="60000"/>
              <a:buFont typeface="Wingdings 2" pitchFamily="18" charset="2"/>
              <a:buNone/>
            </a:pPr>
            <a:r>
              <a:rPr lang="en-US" sz="2400" smtClean="0"/>
              <a:t>participate in activities too!</a:t>
            </a:r>
          </a:p>
          <a:p>
            <a:pPr marL="0" indent="0">
              <a:buFont typeface="Wingdings" pitchFamily="2" charset="2"/>
              <a:buNone/>
            </a:pPr>
            <a:endParaRPr lang="en-US" sz="240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Benefits of Physical Activity </a:t>
            </a:r>
          </a:p>
        </p:txBody>
      </p:sp>
      <p:sp>
        <p:nvSpPr>
          <p:cNvPr id="3" name="Content Placeholder 2"/>
          <p:cNvSpPr>
            <a:spLocks noGrp="1"/>
          </p:cNvSpPr>
          <p:nvPr>
            <p:ph sz="quarter" idx="1"/>
          </p:nvPr>
        </p:nvSpPr>
        <p:spPr>
          <a:xfrm>
            <a:off x="457200" y="1752600"/>
            <a:ext cx="5334000" cy="4572000"/>
          </a:xfrm>
        </p:spPr>
        <p:txBody>
          <a:bodyPr/>
          <a:lstStyle/>
          <a:p>
            <a:pPr marL="0" indent="0">
              <a:spcBef>
                <a:spcPts val="1800"/>
              </a:spcBef>
              <a:buFont typeface="Wingdings" pitchFamily="2" charset="2"/>
              <a:buNone/>
              <a:defRPr/>
            </a:pPr>
            <a:r>
              <a:rPr lang="en-US" sz="3200" dirty="0"/>
              <a:t>Helps children stay at a healthy </a:t>
            </a:r>
            <a:r>
              <a:rPr lang="en-US" sz="3200" dirty="0" smtClean="0"/>
              <a:t>weight</a:t>
            </a:r>
          </a:p>
          <a:p>
            <a:pPr>
              <a:spcBef>
                <a:spcPts val="1800"/>
              </a:spcBef>
              <a:defRPr/>
            </a:pPr>
            <a:r>
              <a:rPr lang="en-US" sz="3200" dirty="0" smtClean="0"/>
              <a:t>In childhood</a:t>
            </a:r>
          </a:p>
          <a:p>
            <a:pPr>
              <a:spcBef>
                <a:spcPts val="1800"/>
              </a:spcBef>
              <a:defRPr/>
            </a:pPr>
            <a:r>
              <a:rPr lang="en-US" sz="3200" dirty="0" smtClean="0"/>
              <a:t>In adulthood – physical activity habits learned in early childhood can last a lifetime</a:t>
            </a:r>
          </a:p>
          <a:p>
            <a:pPr marL="0" indent="0">
              <a:buFont typeface="Wingdings" pitchFamily="2" charset="2"/>
              <a:buNone/>
              <a:defRPr/>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096000" y="2209800"/>
            <a:ext cx="2487613" cy="31242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Benefits of Physical Activity (2)</a:t>
            </a:r>
          </a:p>
        </p:txBody>
      </p:sp>
      <p:sp>
        <p:nvSpPr>
          <p:cNvPr id="3" name="Content Placeholder 2"/>
          <p:cNvSpPr>
            <a:spLocks noGrp="1"/>
          </p:cNvSpPr>
          <p:nvPr>
            <p:ph sz="quarter" idx="1"/>
          </p:nvPr>
        </p:nvSpPr>
        <p:spPr>
          <a:xfrm>
            <a:off x="457200" y="1752600"/>
            <a:ext cx="4495800" cy="4724400"/>
          </a:xfrm>
        </p:spPr>
        <p:txBody>
          <a:bodyPr/>
          <a:lstStyle/>
          <a:p>
            <a:pPr marL="0" indent="0">
              <a:spcBef>
                <a:spcPts val="1800"/>
              </a:spcBef>
              <a:buFont typeface="Wingdings" pitchFamily="2" charset="2"/>
              <a:buNone/>
              <a:defRPr/>
            </a:pPr>
            <a:r>
              <a:rPr lang="en-US" sz="3200" dirty="0" smtClean="0"/>
              <a:t>Helps children:</a:t>
            </a:r>
          </a:p>
          <a:p>
            <a:pPr>
              <a:spcBef>
                <a:spcPts val="1800"/>
              </a:spcBef>
              <a:defRPr/>
            </a:pPr>
            <a:r>
              <a:rPr lang="en-US" sz="3200" dirty="0" smtClean="0"/>
              <a:t>Develop motor skills and build </a:t>
            </a:r>
            <a:r>
              <a:rPr lang="en-US" sz="3200" dirty="0"/>
              <a:t>their strength, flexibility, and </a:t>
            </a:r>
            <a:r>
              <a:rPr lang="en-US" sz="3200" dirty="0" smtClean="0"/>
              <a:t>endurance</a:t>
            </a:r>
          </a:p>
          <a:p>
            <a:pPr>
              <a:spcBef>
                <a:spcPts val="1800"/>
              </a:spcBef>
              <a:defRPr/>
            </a:pPr>
            <a:r>
              <a:rPr lang="en-US" sz="3200" dirty="0" smtClean="0"/>
              <a:t>Develop </a:t>
            </a:r>
            <a:r>
              <a:rPr lang="en-US" sz="3200" dirty="0"/>
              <a:t>and maintain strong </a:t>
            </a:r>
            <a:r>
              <a:rPr lang="en-US" sz="3200" dirty="0" smtClean="0"/>
              <a:t>bones</a:t>
            </a:r>
          </a:p>
          <a:p>
            <a:pPr marL="0" indent="0">
              <a:buFont typeface="Wingdings" pitchFamily="2" charset="2"/>
              <a:buNone/>
              <a:defRPr/>
            </a:pPr>
            <a:endParaRPr lang="en-US" dirty="0"/>
          </a:p>
        </p:txBody>
      </p:sp>
      <p:pic>
        <p:nvPicPr>
          <p:cNvPr id="20484" name="Picture 2"/>
          <p:cNvPicPr>
            <a:picLocks noChangeAspect="1" noChangeArrowheads="1"/>
          </p:cNvPicPr>
          <p:nvPr/>
        </p:nvPicPr>
        <p:blipFill>
          <a:blip r:embed="rId2" cstate="print"/>
          <a:srcRect/>
          <a:stretch>
            <a:fillRect/>
          </a:stretch>
        </p:blipFill>
        <p:spPr bwMode="auto">
          <a:xfrm>
            <a:off x="5181600" y="2057400"/>
            <a:ext cx="3109913"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Benefits of Physical Activity (3)  </a:t>
            </a:r>
          </a:p>
        </p:txBody>
      </p:sp>
      <p:sp>
        <p:nvSpPr>
          <p:cNvPr id="3" name="Content Placeholder 2"/>
          <p:cNvSpPr>
            <a:spLocks noGrp="1"/>
          </p:cNvSpPr>
          <p:nvPr>
            <p:ph sz="quarter" idx="1"/>
          </p:nvPr>
        </p:nvSpPr>
        <p:spPr>
          <a:xfrm>
            <a:off x="381000" y="1828800"/>
            <a:ext cx="8077200" cy="4724400"/>
          </a:xfrm>
        </p:spPr>
        <p:txBody>
          <a:bodyPr/>
          <a:lstStyle/>
          <a:p>
            <a:pPr>
              <a:spcBef>
                <a:spcPts val="1800"/>
              </a:spcBef>
              <a:defRPr/>
            </a:pPr>
            <a:r>
              <a:rPr lang="en-US" sz="3200" dirty="0" smtClean="0"/>
              <a:t>Improves </a:t>
            </a:r>
            <a:r>
              <a:rPr lang="en-US" sz="3200" dirty="0"/>
              <a:t>social skills and brain </a:t>
            </a:r>
            <a:r>
              <a:rPr lang="en-US" sz="3200" dirty="0" smtClean="0"/>
              <a:t>development</a:t>
            </a:r>
          </a:p>
          <a:p>
            <a:pPr>
              <a:spcBef>
                <a:spcPts val="1800"/>
              </a:spcBef>
              <a:defRPr/>
            </a:pPr>
            <a:r>
              <a:rPr lang="en-US" sz="3200" dirty="0" smtClean="0"/>
              <a:t>Helps children </a:t>
            </a:r>
            <a:r>
              <a:rPr lang="en-US" sz="3200" dirty="0"/>
              <a:t>f</a:t>
            </a:r>
            <a:r>
              <a:rPr lang="en-US" sz="3200" dirty="0" smtClean="0"/>
              <a:t>eel </a:t>
            </a:r>
            <a:r>
              <a:rPr lang="en-US" sz="3200" dirty="0"/>
              <a:t>confident about themselves and their </a:t>
            </a:r>
            <a:r>
              <a:rPr lang="en-US" sz="3200" dirty="0" smtClean="0"/>
              <a:t>bodies</a:t>
            </a:r>
            <a:endParaRPr lang="en-US" sz="3200" dirty="0"/>
          </a:p>
          <a:p>
            <a:pPr>
              <a:spcBef>
                <a:spcPts val="1800"/>
              </a:spcBef>
              <a:defRPr/>
            </a:pPr>
            <a:r>
              <a:rPr lang="en-US" sz="3200" dirty="0" smtClean="0"/>
              <a:t>Reduces children’s </a:t>
            </a:r>
            <a:r>
              <a:rPr lang="en-US" sz="3200" dirty="0"/>
              <a:t>risk of feeling stressed or </a:t>
            </a:r>
            <a:r>
              <a:rPr lang="en-US" sz="3200" dirty="0" smtClean="0"/>
              <a:t>depressed</a:t>
            </a:r>
          </a:p>
          <a:p>
            <a:pPr>
              <a:spcBef>
                <a:spcPts val="1800"/>
              </a:spcBef>
              <a:defRPr/>
            </a:pPr>
            <a:r>
              <a:rPr lang="en-US" sz="3200" dirty="0"/>
              <a:t>Helps children sleep better</a:t>
            </a:r>
          </a:p>
          <a:p>
            <a:pPr marL="0" indent="0">
              <a:spcBef>
                <a:spcPts val="1800"/>
              </a:spcBef>
              <a:buFont typeface="Wingdings" pitchFamily="2" charset="2"/>
              <a:buNone/>
              <a:defRPr/>
            </a:pPr>
            <a:endParaRPr lang="en-US" sz="3200" dirty="0"/>
          </a:p>
          <a:p>
            <a:pPr lvl="1">
              <a:defRPr/>
            </a:pPr>
            <a:endParaRPr lang="en-US" sz="3200" dirty="0" smtClean="0"/>
          </a:p>
          <a:p>
            <a:pPr>
              <a:defRPr/>
            </a:pPr>
            <a:endParaRPr lang="en-US" sz="32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8483</TotalTime>
  <Words>3983</Words>
  <Application>Microsoft Office PowerPoint</Application>
  <PresentationFormat>On-screen Show (4:3)</PresentationFormat>
  <Paragraphs>381</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Median</vt:lpstr>
      <vt:lpstr>  Increase Physical Activity</vt:lpstr>
      <vt:lpstr>Learning Objectives</vt:lpstr>
      <vt:lpstr>Rainbow Run</vt:lpstr>
      <vt:lpstr>Knowledge Check</vt:lpstr>
      <vt:lpstr>Knowledge Check</vt:lpstr>
      <vt:lpstr>Physical Activity Best Practices</vt:lpstr>
      <vt:lpstr>Benefits of Physical Activity </vt:lpstr>
      <vt:lpstr>Benefits of Physical Activity (2)</vt:lpstr>
      <vt:lpstr>Benefits of Physical Activity (3)  </vt:lpstr>
      <vt:lpstr>Benefits of Physical Activity (4)</vt:lpstr>
      <vt:lpstr>My Bonnie Lies Over the Ocean </vt:lpstr>
      <vt:lpstr>2 Kinds of Physical Activity</vt:lpstr>
      <vt:lpstr>Ways to Get Kids Moving</vt:lpstr>
      <vt:lpstr>Ways to Get Kids Moving (2)</vt:lpstr>
      <vt:lpstr>Get Moving Time!</vt:lpstr>
      <vt:lpstr>Where to Play</vt:lpstr>
      <vt:lpstr>Keep infants active too!</vt:lpstr>
      <vt:lpstr>What to do during tummy time</vt:lpstr>
      <vt:lpstr>Tummy Time Tips</vt:lpstr>
      <vt:lpstr>Know the Developmental Milestones</vt:lpstr>
      <vt:lpstr>Chart of Developmental Milestones</vt:lpstr>
      <vt:lpstr>Physical Activity Video: Motion Moments</vt:lpstr>
      <vt:lpstr>Be a Get Moving Role Model</vt:lpstr>
      <vt:lpstr>Break Time!</vt:lpstr>
      <vt:lpstr>Physical Activity Best Practices in Review</vt:lpstr>
      <vt:lpstr>Physical Activity Best Practices in Review</vt:lpstr>
      <vt:lpstr>Finding resources and tips</vt:lpstr>
      <vt:lpstr>Visit www.HealthyKidsHealthyFuture.org</vt:lpstr>
      <vt:lpstr>Slide 29</vt:lpstr>
      <vt:lpstr>Visit www.HealthyKidsHealthyFuture.org</vt:lpstr>
      <vt:lpstr>Slide 31</vt:lpstr>
      <vt:lpstr>Slide 32</vt:lpstr>
      <vt:lpstr>Slide 33</vt:lpstr>
      <vt:lpstr>Slide 34</vt:lpstr>
      <vt:lpstr>Slide 35</vt:lpstr>
      <vt:lpstr>Slide 36</vt:lpstr>
      <vt:lpstr>Slide 37</vt:lpstr>
      <vt:lpstr>Slide 38</vt:lpstr>
      <vt:lpstr>Slide 39</vt:lpstr>
      <vt:lpstr>Activity Break</vt:lpstr>
      <vt:lpstr>Action Story  New Fruits and Veggies at the Market</vt:lpstr>
      <vt:lpstr>What’s your next step?</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689</cp:revision>
  <cp:lastPrinted>2012-07-25T14:43:08Z</cp:lastPrinted>
  <dcterms:created xsi:type="dcterms:W3CDTF">2011-07-13T15:44:38Z</dcterms:created>
  <dcterms:modified xsi:type="dcterms:W3CDTF">2015-01-15T14:33:55Z</dcterms:modified>
</cp:coreProperties>
</file>