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45" r:id="rId1"/>
  </p:sldMasterIdLst>
  <p:notesMasterIdLst>
    <p:notesMasterId r:id="rId35"/>
  </p:notesMasterIdLst>
  <p:handoutMasterIdLst>
    <p:handoutMasterId r:id="rId36"/>
  </p:handoutMasterIdLst>
  <p:sldIdLst>
    <p:sldId id="725" r:id="rId2"/>
    <p:sldId id="932" r:id="rId3"/>
    <p:sldId id="845" r:id="rId4"/>
    <p:sldId id="779" r:id="rId5"/>
    <p:sldId id="882" r:id="rId6"/>
    <p:sldId id="879" r:id="rId7"/>
    <p:sldId id="880" r:id="rId8"/>
    <p:sldId id="881" r:id="rId9"/>
    <p:sldId id="778" r:id="rId10"/>
    <p:sldId id="883" r:id="rId11"/>
    <p:sldId id="884" r:id="rId12"/>
    <p:sldId id="864" r:id="rId13"/>
    <p:sldId id="867" r:id="rId14"/>
    <p:sldId id="898" r:id="rId15"/>
    <p:sldId id="868" r:id="rId16"/>
    <p:sldId id="954" r:id="rId17"/>
    <p:sldId id="905" r:id="rId18"/>
    <p:sldId id="776" r:id="rId19"/>
    <p:sldId id="847" r:id="rId20"/>
    <p:sldId id="848" r:id="rId21"/>
    <p:sldId id="849" r:id="rId22"/>
    <p:sldId id="808" r:id="rId23"/>
    <p:sldId id="886" r:id="rId24"/>
    <p:sldId id="941" r:id="rId25"/>
    <p:sldId id="939" r:id="rId26"/>
    <p:sldId id="799" r:id="rId27"/>
    <p:sldId id="862" r:id="rId28"/>
    <p:sldId id="876" r:id="rId29"/>
    <p:sldId id="863" r:id="rId30"/>
    <p:sldId id="846" r:id="rId31"/>
    <p:sldId id="855" r:id="rId32"/>
    <p:sldId id="937" r:id="rId33"/>
    <p:sldId id="953" r:id="rId34"/>
  </p:sldIdLst>
  <p:sldSz cx="9144000" cy="6858000" type="screen4x3"/>
  <p:notesSz cx="7010400" cy="9296400"/>
  <p:embeddedFontLst>
    <p:embeddedFont>
      <p:font typeface="Wingdings 2" pitchFamily="18" charset="2"/>
      <p:regular r:id="rId37"/>
    </p:embeddedFont>
    <p:embeddedFont>
      <p:font typeface="Calibri" pitchFamily="34" charset="0"/>
      <p:regular r:id="rId38"/>
      <p:bold r:id="rId39"/>
      <p:italic r:id="rId40"/>
      <p:boldItalic r:id="rId41"/>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E0000"/>
    <a:srgbClr val="1F487C"/>
    <a:srgbClr val="0033CC"/>
    <a:srgbClr val="9BE1ED"/>
    <a:srgbClr val="213C7B"/>
    <a:srgbClr val="293C83"/>
    <a:srgbClr val="8ADCEA"/>
    <a:srgbClr val="2EC1D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8" autoAdjust="0"/>
    <p:restoredTop sz="48596" autoAdjust="0"/>
  </p:normalViewPr>
  <p:slideViewPr>
    <p:cSldViewPr>
      <p:cViewPr>
        <p:scale>
          <a:sx n="60" d="100"/>
          <a:sy n="60" d="100"/>
        </p:scale>
        <p:origin x="-198" y="306"/>
      </p:cViewPr>
      <p:guideLst>
        <p:guide orient="horz" pos="2160"/>
        <p:guide pos="2880"/>
      </p:guideLst>
    </p:cSldViewPr>
  </p:slideViewPr>
  <p:outlineViewPr>
    <p:cViewPr>
      <p:scale>
        <a:sx n="33" d="100"/>
        <a:sy n="33" d="100"/>
      </p:scale>
      <p:origin x="48" y="37392"/>
    </p:cViewPr>
  </p:outlineViewPr>
  <p:notesTextViewPr>
    <p:cViewPr>
      <p:scale>
        <a:sx n="1" d="1"/>
        <a:sy n="1" d="1"/>
      </p:scale>
      <p:origin x="0" y="0"/>
    </p:cViewPr>
  </p:notesTextViewPr>
  <p:sorterViewPr>
    <p:cViewPr>
      <p:scale>
        <a:sx n="120" d="100"/>
        <a:sy n="120" d="100"/>
      </p:scale>
      <p:origin x="0" y="17688"/>
    </p:cViewPr>
  </p:sorterViewPr>
  <p:notesViewPr>
    <p:cSldViewPr>
      <p:cViewPr varScale="1">
        <p:scale>
          <a:sx n="74" d="100"/>
          <a:sy n="74" d="100"/>
        </p:scale>
        <p:origin x="-2076"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3171" tIns="46586" rIns="93171" bIns="4658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1925" y="0"/>
            <a:ext cx="3036888" cy="465138"/>
          </a:xfrm>
          <a:prstGeom prst="rect">
            <a:avLst/>
          </a:prstGeom>
        </p:spPr>
        <p:txBody>
          <a:bodyPr vert="horz" lIns="93171" tIns="46586" rIns="93171" bIns="46586" rtlCol="0"/>
          <a:lstStyle>
            <a:lvl1pPr algn="r" fontAlgn="auto">
              <a:spcBef>
                <a:spcPts val="0"/>
              </a:spcBef>
              <a:spcAft>
                <a:spcPts val="0"/>
              </a:spcAft>
              <a:defRPr sz="1200">
                <a:latin typeface="+mn-lt"/>
              </a:defRPr>
            </a:lvl1pPr>
          </a:lstStyle>
          <a:p>
            <a:pPr>
              <a:defRPr/>
            </a:pPr>
            <a:fld id="{AF9A3943-C3E0-4102-B40B-E3BA121C30AB}" type="datetimeFigureOut">
              <a:rPr lang="en-US"/>
              <a:pPr>
                <a:defRPr/>
              </a:pPr>
              <a:t>1/15/2015</a:t>
            </a:fld>
            <a:endParaRPr lang="en-US" dirty="0"/>
          </a:p>
        </p:txBody>
      </p:sp>
      <p:sp>
        <p:nvSpPr>
          <p:cNvPr id="4" name="Footer Placeholder 3"/>
          <p:cNvSpPr>
            <a:spLocks noGrp="1"/>
          </p:cNvSpPr>
          <p:nvPr>
            <p:ph type="ftr" sz="quarter" idx="2"/>
          </p:nvPr>
        </p:nvSpPr>
        <p:spPr>
          <a:xfrm>
            <a:off x="0" y="8829675"/>
            <a:ext cx="3036888" cy="465138"/>
          </a:xfrm>
          <a:prstGeom prst="rect">
            <a:avLst/>
          </a:prstGeom>
        </p:spPr>
        <p:txBody>
          <a:bodyPr vert="horz" lIns="93171" tIns="46586" rIns="93171" bIns="46586"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1925" y="8829675"/>
            <a:ext cx="3036888" cy="465138"/>
          </a:xfrm>
          <a:prstGeom prst="rect">
            <a:avLst/>
          </a:prstGeom>
        </p:spPr>
        <p:txBody>
          <a:bodyPr vert="horz" lIns="93171" tIns="46586" rIns="93171" bIns="46586" rtlCol="0" anchor="b"/>
          <a:lstStyle>
            <a:lvl1pPr algn="r" fontAlgn="auto">
              <a:spcBef>
                <a:spcPts val="0"/>
              </a:spcBef>
              <a:spcAft>
                <a:spcPts val="0"/>
              </a:spcAft>
              <a:defRPr sz="1200">
                <a:latin typeface="+mn-lt"/>
              </a:defRPr>
            </a:lvl1pPr>
          </a:lstStyle>
          <a:p>
            <a:pPr>
              <a:defRPr/>
            </a:pPr>
            <a:fld id="{24A7BF39-C7EA-4462-AA9D-143A2614CD0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3171" tIns="46586" rIns="93171" bIns="4658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925" y="0"/>
            <a:ext cx="3036888" cy="465138"/>
          </a:xfrm>
          <a:prstGeom prst="rect">
            <a:avLst/>
          </a:prstGeom>
        </p:spPr>
        <p:txBody>
          <a:bodyPr vert="horz" lIns="93171" tIns="46586" rIns="93171" bIns="46586" rtlCol="0"/>
          <a:lstStyle>
            <a:lvl1pPr algn="r" fontAlgn="auto">
              <a:spcBef>
                <a:spcPts val="0"/>
              </a:spcBef>
              <a:spcAft>
                <a:spcPts val="0"/>
              </a:spcAft>
              <a:defRPr sz="1200">
                <a:latin typeface="+mn-lt"/>
              </a:defRPr>
            </a:lvl1pPr>
          </a:lstStyle>
          <a:p>
            <a:pPr>
              <a:defRPr/>
            </a:pPr>
            <a:fld id="{EC3BCD0F-02C3-4823-A9B2-6A7567597638}" type="datetimeFigureOut">
              <a:rPr lang="en-US"/>
              <a:pPr>
                <a:defRPr/>
              </a:pPr>
              <a:t>1/15/2015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1" tIns="46586" rIns="93171" bIns="4658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6888" cy="465138"/>
          </a:xfrm>
          <a:prstGeom prst="rect">
            <a:avLst/>
          </a:prstGeom>
        </p:spPr>
        <p:txBody>
          <a:bodyPr vert="horz" lIns="93171" tIns="46586" rIns="93171" bIns="46586"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lIns="93171" tIns="46586" rIns="93171" bIns="46586" rtlCol="0" anchor="b"/>
          <a:lstStyle>
            <a:lvl1pPr algn="r" fontAlgn="auto">
              <a:spcBef>
                <a:spcPts val="0"/>
              </a:spcBef>
              <a:spcAft>
                <a:spcPts val="0"/>
              </a:spcAft>
              <a:defRPr sz="1200">
                <a:latin typeface="+mn-lt"/>
              </a:defRPr>
            </a:lvl1pPr>
          </a:lstStyle>
          <a:p>
            <a:pPr>
              <a:defRPr/>
            </a:pPr>
            <a:fld id="{6CA5F824-7950-4FDF-8CE6-2A473CADB78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LMCCHelp@cdc.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youtube.com/watch?v=aRBzCMGzSv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youtube.com/watch?v=Fs0apIAsIpk&amp;feature=relmfu"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healthykidshealthyfuture.org/home/resources/success.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Notes for trainer:</a:t>
            </a:r>
          </a:p>
          <a:p>
            <a:pPr marL="171450" indent="-171450">
              <a:buFont typeface="Arial" pitchFamily="34" charset="0"/>
              <a:buChar char="•"/>
              <a:defRPr/>
            </a:pPr>
            <a:r>
              <a:rPr lang="en-US" dirty="0" smtClean="0"/>
              <a:t>This slide set offers child care and early education providers an in-depth look at LMCC Goal 3: Serve Healthy Food. </a:t>
            </a:r>
          </a:p>
          <a:p>
            <a:pPr marL="171450" indent="-171450">
              <a:buFont typeface="Arial" pitchFamily="34" charset="0"/>
              <a:buChar char="•"/>
              <a:defRPr/>
            </a:pPr>
            <a:r>
              <a:rPr lang="en-US" dirty="0" smtClean="0"/>
              <a:t>You can use these slides to train providers. Hold a training on LMCC or integrate LMCC content into existing or new trainings, including in-person and online trainings.</a:t>
            </a:r>
          </a:p>
          <a:p>
            <a:pPr marL="171450" indent="-171450">
              <a:buFont typeface="Arial" pitchFamily="34" charset="0"/>
              <a:buChar char="•"/>
              <a:defRPr/>
            </a:pPr>
            <a:r>
              <a:rPr lang="en-US" dirty="0" smtClean="0"/>
              <a:t>Please feel free to adapt the slides for specific needs and audiences, including adding slides from other LMCC slide sets. For example, use the slides from the ‘Introduction to Let’s Move! Child Care’ slide set to show providers how to participate in LMCC. </a:t>
            </a:r>
          </a:p>
          <a:p>
            <a:pPr marL="171450" indent="-171450">
              <a:buFont typeface="Arial" pitchFamily="34" charset="0"/>
              <a:buChar char="•"/>
              <a:defRPr/>
            </a:pPr>
            <a:r>
              <a:rPr lang="en-US" dirty="0" smtClean="0"/>
              <a:t>We have included some interactive activities in this module to keep providers engaged and promote learning. Consider including more!</a:t>
            </a:r>
          </a:p>
          <a:p>
            <a:pPr marL="171450" indent="-171450">
              <a:buFont typeface="Arial" pitchFamily="34" charset="0"/>
              <a:buChar char="•"/>
              <a:defRPr/>
            </a:pPr>
            <a:r>
              <a:rPr lang="en-US" dirty="0" smtClean="0"/>
              <a:t>Consider adding additional slides that give information on local resources, training opportunities, and contacts for technical assistance.</a:t>
            </a:r>
          </a:p>
          <a:p>
            <a:pPr>
              <a:defRPr/>
            </a:pPr>
            <a:endParaRPr lang="en-US" dirty="0" smtClean="0"/>
          </a:p>
          <a:p>
            <a:pPr>
              <a:defRPr/>
            </a:pPr>
            <a:r>
              <a:rPr lang="en-US" dirty="0" smtClean="0"/>
              <a:t>For questions, please email </a:t>
            </a:r>
            <a:r>
              <a:rPr lang="en-US" dirty="0" smtClean="0">
                <a:hlinkClick r:id="rId3"/>
              </a:rPr>
              <a:t>LMCCHelp@cdc.gov</a:t>
            </a:r>
            <a:r>
              <a:rPr lang="en-US" dirty="0" smtClean="0"/>
              <a:t>. </a:t>
            </a:r>
          </a:p>
          <a:p>
            <a:pPr>
              <a:defRPr/>
            </a:pPr>
            <a:endParaRPr lang="en-US" dirty="0"/>
          </a:p>
        </p:txBody>
      </p:sp>
      <p:sp>
        <p:nvSpPr>
          <p:cNvPr id="4" name="Slide Number Placeholder 3"/>
          <p:cNvSpPr>
            <a:spLocks noGrp="1"/>
          </p:cNvSpPr>
          <p:nvPr>
            <p:ph type="sldNum" sz="quarter" idx="5"/>
          </p:nvPr>
        </p:nvSpPr>
        <p:spPr/>
        <p:txBody>
          <a:bodyPr/>
          <a:lstStyle/>
          <a:p>
            <a:pPr>
              <a:defRPr/>
            </a:pPr>
            <a:fld id="{32E9985A-DE25-4ABA-8286-DD1D19FE54C7}"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Notes for trainer: </a:t>
            </a:r>
          </a:p>
          <a:p>
            <a:r>
              <a:rPr lang="en-US" smtClean="0"/>
              <a:t>Try this ‘Food Moves!’ activity with providers. Get them to stand up and move like different foods! This is an activity that they can take back to their programs and do with their children. </a:t>
            </a:r>
          </a:p>
        </p:txBody>
      </p:sp>
      <p:sp>
        <p:nvSpPr>
          <p:cNvPr id="4" name="Slide Number Placeholder 3"/>
          <p:cNvSpPr>
            <a:spLocks noGrp="1"/>
          </p:cNvSpPr>
          <p:nvPr>
            <p:ph type="sldNum" sz="quarter" idx="5"/>
          </p:nvPr>
        </p:nvSpPr>
        <p:spPr/>
        <p:txBody>
          <a:bodyPr/>
          <a:lstStyle/>
          <a:p>
            <a:pPr>
              <a:defRPr/>
            </a:pPr>
            <a:fld id="{6F47A8A2-2361-4F9C-A71C-A203716C5225}" type="slidenum">
              <a:rPr lang="en-US" smtClean="0"/>
              <a:pPr>
                <a:defRPr/>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Be prepared for spills. Mistakes will happen so have paper towels within reach!</a:t>
            </a:r>
          </a:p>
          <a:p>
            <a:endParaRPr lang="en-US" smtClean="0"/>
          </a:p>
        </p:txBody>
      </p:sp>
      <p:sp>
        <p:nvSpPr>
          <p:cNvPr id="4" name="Slide Number Placeholder 3"/>
          <p:cNvSpPr>
            <a:spLocks noGrp="1"/>
          </p:cNvSpPr>
          <p:nvPr>
            <p:ph type="sldNum" sz="quarter" idx="5"/>
          </p:nvPr>
        </p:nvSpPr>
        <p:spPr/>
        <p:txBody>
          <a:bodyPr/>
          <a:lstStyle/>
          <a:p>
            <a:pPr>
              <a:defRPr/>
            </a:pPr>
            <a:fld id="{A393B4CC-C1A3-4B7B-A608-DB52F830C07B}" type="slidenum">
              <a:rPr lang="en-US" smtClean="0"/>
              <a:pPr>
                <a:defRPr/>
              </a:pPr>
              <a:t>21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On the LMCC website, you can find two short videos on starting family style dining. </a:t>
            </a:r>
          </a:p>
          <a:p>
            <a:pPr marL="628650" lvl="1" indent="-171450">
              <a:buFontTx/>
              <a:buChar char="•"/>
            </a:pPr>
            <a:r>
              <a:rPr lang="en-US" smtClean="0"/>
              <a:t>Starting Family Style Dining - Part 1: one program shares what it has learned about family style dining and how to make it a success</a:t>
            </a:r>
          </a:p>
          <a:p>
            <a:pPr marL="628650" lvl="1" indent="-171450">
              <a:buFontTx/>
              <a:buChar char="•"/>
            </a:pPr>
            <a:r>
              <a:rPr lang="en-US" smtClean="0"/>
              <a:t>Starting Family Style Dining - Part 2: learn tips to help you switch to family style dining in your program</a:t>
            </a:r>
          </a:p>
          <a:p>
            <a:endParaRPr lang="en-US" smtClean="0"/>
          </a:p>
          <a:p>
            <a:endParaRPr lang="en-US" smtClean="0"/>
          </a:p>
          <a:p>
            <a:r>
              <a:rPr lang="en-US" smtClean="0"/>
              <a:t>Notes for trainer:</a:t>
            </a:r>
          </a:p>
          <a:p>
            <a:r>
              <a:rPr lang="en-US" smtClean="0"/>
              <a:t>Play these videos during your training session. Part 1 is ~3 min. Part 2 is ~4 min. </a:t>
            </a:r>
          </a:p>
          <a:p>
            <a:endParaRPr lang="en-US" smtClean="0"/>
          </a:p>
          <a:p>
            <a:r>
              <a:rPr lang="en-US" smtClean="0"/>
              <a:t>NOTE: The images on the slide are ONLY images, not videos. </a:t>
            </a:r>
          </a:p>
          <a:p>
            <a:endParaRPr lang="en-US" smtClean="0"/>
          </a:p>
          <a:p>
            <a:r>
              <a:rPr lang="en-US" smtClean="0"/>
              <a:t>If you </a:t>
            </a:r>
            <a:r>
              <a:rPr lang="en-US" i="1" smtClean="0"/>
              <a:t>will have </a:t>
            </a:r>
            <a:r>
              <a:rPr lang="en-US" smtClean="0"/>
              <a:t>internet during your training session, click on ‘Part 1’ and ‘Part 2’ to play the videos. </a:t>
            </a:r>
          </a:p>
          <a:p>
            <a:endParaRPr lang="en-US" smtClean="0"/>
          </a:p>
          <a:p>
            <a:r>
              <a:rPr lang="en-US" smtClean="0"/>
              <a:t>If you </a:t>
            </a:r>
            <a:r>
              <a:rPr lang="en-US" i="1" smtClean="0"/>
              <a:t>will not have </a:t>
            </a:r>
            <a:r>
              <a:rPr lang="en-US" smtClean="0"/>
              <a:t>internet during your training session, try embedding the videos in your presentation. You can find the videos at:</a:t>
            </a:r>
          </a:p>
          <a:p>
            <a:pPr marL="628650" lvl="1" indent="-171450">
              <a:buFontTx/>
              <a:buChar char="•"/>
            </a:pPr>
            <a:r>
              <a:rPr lang="en-US" smtClean="0"/>
              <a:t>Part 1: </a:t>
            </a:r>
            <a:r>
              <a:rPr lang="en-US" smtClean="0">
                <a:hlinkClick r:id="rId3"/>
              </a:rPr>
              <a:t>www.youtube.com/watch?v=aRBzCMGzSvs</a:t>
            </a:r>
            <a:endParaRPr lang="en-US" smtClean="0"/>
          </a:p>
          <a:p>
            <a:pPr marL="628650" lvl="1" indent="-171450">
              <a:buFontTx/>
              <a:buChar char="•"/>
            </a:pPr>
            <a:r>
              <a:rPr lang="en-US" smtClean="0"/>
              <a:t>Part 2: </a:t>
            </a:r>
            <a:r>
              <a:rPr lang="en-US" smtClean="0">
                <a:hlinkClick r:id="rId4"/>
              </a:rPr>
              <a:t>www.youtube.com/watch?v=Fs0apIAsIpk&amp;feature=relmfu</a:t>
            </a:r>
            <a:endParaRPr lang="en-US" smtClean="0"/>
          </a:p>
          <a:p>
            <a:endParaRPr lang="en-US" smtClean="0"/>
          </a:p>
          <a:p>
            <a:endParaRPr lang="en-US" smtClean="0"/>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BFC92706-1C8D-4BEF-B13E-9248DBD73313}" type="slidenum">
              <a:rPr lang="en-US" smtClean="0"/>
              <a:pPr>
                <a:defRPr/>
              </a:pPr>
              <a:t>22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9B8297D-89C1-46B2-93E0-8E42B8246513}" type="slidenum">
              <a:rPr lang="en-US" smtClean="0"/>
              <a:pPr>
                <a:defRPr/>
              </a:pPr>
              <a:t>23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The Two Bite Club is an educational storybook developed to introduce </a:t>
            </a:r>
            <a:r>
              <a:rPr lang="en-US" i="1" smtClean="0"/>
              <a:t>MyPlate</a:t>
            </a:r>
            <a:r>
              <a:rPr lang="en-US" smtClean="0"/>
              <a:t> to young children. Parents or caregivers read the book to children and encourage them to try foods from each food group by eating just two bites, just like the characters in the story. The back of the book contains a </a:t>
            </a:r>
            <a:r>
              <a:rPr lang="en-US" i="1" smtClean="0"/>
              <a:t>MyPlate</a:t>
            </a:r>
            <a:r>
              <a:rPr lang="en-US" smtClean="0"/>
              <a:t> coloring page, a blank certificate for the Two Bite Club, fun activity pages for kids, and Tips for Growing Healthy Eaters. </a:t>
            </a:r>
          </a:p>
          <a:p>
            <a:endParaRPr lang="en-US" smtClean="0"/>
          </a:p>
          <a:p>
            <a:r>
              <a:rPr lang="en-US" smtClean="0"/>
              <a:t>You can find a link to the book on the LMCC website. </a:t>
            </a:r>
          </a:p>
          <a:p>
            <a:endParaRPr lang="en-US" smtClean="0"/>
          </a:p>
          <a:p>
            <a:r>
              <a:rPr lang="en-US" smtClean="0"/>
              <a:t>Note for trainers:</a:t>
            </a:r>
          </a:p>
          <a:p>
            <a:r>
              <a:rPr lang="en-US" smtClean="0"/>
              <a:t>The direct link is: http://teamnutrition.usda.gov/Resources/2biteclub.html. Providers can download a free pdf of the book. </a:t>
            </a:r>
          </a:p>
        </p:txBody>
      </p:sp>
      <p:sp>
        <p:nvSpPr>
          <p:cNvPr id="4" name="Slide Number Placeholder 3"/>
          <p:cNvSpPr>
            <a:spLocks noGrp="1"/>
          </p:cNvSpPr>
          <p:nvPr>
            <p:ph type="sldNum" sz="quarter" idx="5"/>
          </p:nvPr>
        </p:nvSpPr>
        <p:spPr/>
        <p:txBody>
          <a:bodyPr/>
          <a:lstStyle/>
          <a:p>
            <a:pPr>
              <a:defRPr/>
            </a:pPr>
            <a:fld id="{1873F5C3-6C1D-4C31-8F0B-A55041AEFF13}" type="slidenum">
              <a:rPr lang="en-US" smtClean="0"/>
              <a:pPr>
                <a:defRPr/>
              </a:pPr>
              <a:t>24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marL="593725" indent="-457200">
              <a:spcBef>
                <a:spcPts val="1200"/>
              </a:spcBef>
              <a:spcAft>
                <a:spcPts val="1200"/>
              </a:spcAft>
            </a:pPr>
            <a:r>
              <a:rPr lang="en-US" smtClean="0"/>
              <a:t>Suggested talking points:</a:t>
            </a:r>
          </a:p>
          <a:p>
            <a:pPr marL="593725" indent="-457200">
              <a:spcBef>
                <a:spcPts val="1200"/>
              </a:spcBef>
              <a:spcAft>
                <a:spcPts val="1200"/>
              </a:spcAft>
            </a:pPr>
            <a:r>
              <a:rPr lang="en-US" smtClean="0"/>
              <a:t>If possible, try working with a nutritionist from a local health department or Cooperative Extension office.</a:t>
            </a:r>
          </a:p>
          <a:p>
            <a:pPr marL="593725" indent="-457200">
              <a:spcBef>
                <a:spcPts val="1200"/>
              </a:spcBef>
              <a:spcAft>
                <a:spcPts val="1200"/>
              </a:spcAft>
            </a:pPr>
            <a:endParaRPr lang="en-US" smtClean="0"/>
          </a:p>
        </p:txBody>
      </p:sp>
      <p:sp>
        <p:nvSpPr>
          <p:cNvPr id="4" name="Slide Number Placeholder 3"/>
          <p:cNvSpPr>
            <a:spLocks noGrp="1"/>
          </p:cNvSpPr>
          <p:nvPr>
            <p:ph type="sldNum" sz="quarter" idx="5"/>
          </p:nvPr>
        </p:nvSpPr>
        <p:spPr/>
        <p:txBody>
          <a:bodyPr/>
          <a:lstStyle/>
          <a:p>
            <a:pPr>
              <a:defRPr/>
            </a:pPr>
            <a:fld id="{EFCD2BA6-2D85-4089-BC73-6C161AFE9BB0}" type="slidenum">
              <a:rPr lang="en-US" smtClean="0"/>
              <a:pPr>
                <a:defRPr/>
              </a:pPr>
              <a:t>25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1450" indent="-171450">
              <a:buFont typeface="Arial" pitchFamily="34" charset="0"/>
              <a:buChar char="•"/>
              <a:defRPr/>
            </a:pPr>
            <a:r>
              <a:rPr lang="en-US" dirty="0" smtClean="0"/>
              <a:t>Parties can be fun without unhealthy foods &amp; beverages.</a:t>
            </a:r>
          </a:p>
          <a:p>
            <a:pPr marL="171450" indent="-171450">
              <a:buFont typeface="Arial" pitchFamily="34" charset="0"/>
              <a:buChar char="•"/>
              <a:defRPr/>
            </a:pPr>
            <a:r>
              <a:rPr lang="en-US" dirty="0" smtClean="0"/>
              <a:t>Although some parents might initially resist a change in what’s acceptable food/beverages for parties and celebrations, many will get on board if the idea is presented to them in a way that focuses on how the new policy can be helpful to them. For example, if you move to a fun activity, it can save parents time and money since they won’t have to bring in special treats.  </a:t>
            </a:r>
            <a:endParaRPr lang="en-US" dirty="0"/>
          </a:p>
        </p:txBody>
      </p:sp>
      <p:sp>
        <p:nvSpPr>
          <p:cNvPr id="4" name="Slide Number Placeholder 3"/>
          <p:cNvSpPr>
            <a:spLocks noGrp="1"/>
          </p:cNvSpPr>
          <p:nvPr>
            <p:ph type="sldNum" sz="quarter" idx="5"/>
          </p:nvPr>
        </p:nvSpPr>
        <p:spPr/>
        <p:txBody>
          <a:bodyPr/>
          <a:lstStyle/>
          <a:p>
            <a:pPr>
              <a:defRPr/>
            </a:pPr>
            <a:fld id="{BD7AC1BE-7837-4BBB-8185-304513431221}" type="slidenum">
              <a:rPr lang="en-US" smtClean="0"/>
              <a:pPr>
                <a:defRPr/>
              </a:pPr>
              <a:t>26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F987845-49BD-4C47-A667-B4E5618B6BBD}" type="slidenum">
              <a:rPr lang="en-US" smtClean="0"/>
              <a:pPr>
                <a:defRPr/>
              </a:pPr>
              <a:t>27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58E7563-AB3E-4325-AB61-FEED705E93E3}" type="slidenum">
              <a:rPr lang="en-US" smtClean="0"/>
              <a:pPr>
                <a:defRPr/>
              </a:pPr>
              <a:t>28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Band together with other providers in your community who are using the same vendor. Combined you will have more influence.  </a:t>
            </a:r>
          </a:p>
          <a:p>
            <a:endParaRPr lang="en-US" smtClean="0"/>
          </a:p>
          <a:p>
            <a:r>
              <a:rPr lang="en-US" smtClean="0"/>
              <a:t>Notes for trainer:</a:t>
            </a:r>
          </a:p>
          <a:p>
            <a:r>
              <a:rPr lang="en-US" smtClean="0"/>
              <a:t>A centralized kitchen model is one in which all of the cooking activities of a particular location are concentrated within one large kitchen to achieve economies of scale.</a:t>
            </a:r>
          </a:p>
        </p:txBody>
      </p:sp>
      <p:sp>
        <p:nvSpPr>
          <p:cNvPr id="4" name="Slide Number Placeholder 3"/>
          <p:cNvSpPr>
            <a:spLocks noGrp="1"/>
          </p:cNvSpPr>
          <p:nvPr>
            <p:ph type="sldNum" sz="quarter" idx="5"/>
          </p:nvPr>
        </p:nvSpPr>
        <p:spPr/>
        <p:txBody>
          <a:bodyPr/>
          <a:lstStyle/>
          <a:p>
            <a:pPr>
              <a:defRPr/>
            </a:pPr>
            <a:fld id="{6A55CB3C-941F-4959-AD49-E14C8DA1F98C}" type="slidenum">
              <a:rPr lang="en-US" smtClean="0"/>
              <a:pPr>
                <a:defRPr/>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E7343EA-C3AB-490B-9D31-D0FFEB9DBD3A}"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Offering healthy food is important, particularly because many children eat most of their daily meals and snacks while in care, especially children in full-time care. </a:t>
            </a:r>
          </a:p>
          <a:p>
            <a:endParaRPr lang="en-US" smtClean="0"/>
          </a:p>
        </p:txBody>
      </p:sp>
      <p:sp>
        <p:nvSpPr>
          <p:cNvPr id="4" name="Slide Number Placeholder 3"/>
          <p:cNvSpPr>
            <a:spLocks noGrp="1"/>
          </p:cNvSpPr>
          <p:nvPr>
            <p:ph type="sldNum" sz="quarter" idx="5"/>
          </p:nvPr>
        </p:nvSpPr>
        <p:spPr/>
        <p:txBody>
          <a:bodyPr/>
          <a:lstStyle/>
          <a:p>
            <a:pPr>
              <a:defRPr/>
            </a:pPr>
            <a:fld id="{B05E59BC-A57E-41FB-86A2-F4940A111CB9}" type="slidenum">
              <a:rPr lang="en-US" smtClean="0"/>
              <a:pPr>
                <a:defRPr/>
              </a:pPr>
              <a:t>30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a:defRPr/>
            </a:pPr>
            <a:r>
              <a:rPr lang="en-US" dirty="0" smtClean="0"/>
              <a:t>You can find information about CACFP.</a:t>
            </a:r>
          </a:p>
          <a:p>
            <a:pPr>
              <a:defRPr/>
            </a:pPr>
            <a:endParaRPr lang="en-US" dirty="0" smtClean="0"/>
          </a:p>
          <a:p>
            <a:pPr>
              <a:defRPr/>
            </a:pPr>
            <a:r>
              <a:rPr lang="en-US" dirty="0" smtClean="0"/>
              <a:t>You can save money and serve healthier meals with CACFP . Commonly known as ‘the food program’, CACFP provides aid to early education and child care programs for serving nutritious foods to young children. To learn more about CACFP and contact your State agency to see if your program is eligible to participate, visit www.fns.usda.gov/cacfp/child-and-adult-care-food-program-cacfp. </a:t>
            </a:r>
          </a:p>
          <a:p>
            <a:pPr>
              <a:defRPr/>
            </a:pPr>
            <a:endParaRPr lang="en-US" dirty="0" smtClean="0"/>
          </a:p>
          <a:p>
            <a:pPr>
              <a:defRPr/>
            </a:pPr>
            <a:r>
              <a:rPr lang="en-US" dirty="0" smtClean="0"/>
              <a:t>Notes for trainers:</a:t>
            </a:r>
          </a:p>
          <a:p>
            <a:pPr marL="171450" indent="-171450">
              <a:buFont typeface="Arial" pitchFamily="34" charset="0"/>
              <a:buChar char="•"/>
              <a:defRPr/>
            </a:pPr>
            <a:r>
              <a:rPr lang="en-US" dirty="0" smtClean="0"/>
              <a:t>CACFP provides aid to child and adult care institutions and family or group day care homes for the provision of nutritious foods that contribute to the wellness, healthy growth, and development of young children, and the health and wellness of older adults and chronically impaired disabled persons.</a:t>
            </a:r>
          </a:p>
          <a:p>
            <a:pPr marL="171450" indent="-171450">
              <a:buFont typeface="Arial" pitchFamily="34" charset="0"/>
              <a:buChar char="•"/>
              <a:defRPr/>
            </a:pPr>
            <a:r>
              <a:rPr lang="en-US" dirty="0" smtClean="0"/>
              <a:t>CACFP is a reimbursement program administered by State agencies or sponsoring organizations.</a:t>
            </a:r>
          </a:p>
          <a:p>
            <a:pPr marL="171450" indent="-171450">
              <a:buFont typeface="Arial" pitchFamily="34" charset="0"/>
              <a:buChar char="•"/>
              <a:defRPr/>
            </a:pPr>
            <a:r>
              <a:rPr lang="en-US" dirty="0" smtClean="0"/>
              <a:t>Through CACFP, more than 3.3 million children and 120,000 adults receive nutritious meals and snacks each day as part of the day care they receive.</a:t>
            </a:r>
          </a:p>
          <a:p>
            <a:pPr>
              <a:buFont typeface="Arial" pitchFamily="34" charset="0"/>
              <a:buNone/>
              <a:defRPr/>
            </a:pPr>
            <a:endParaRPr lang="en-US" dirty="0" smtClean="0"/>
          </a:p>
          <a:p>
            <a:pPr>
              <a:defRPr/>
            </a:pPr>
            <a:endParaRPr lang="en-US" dirty="0" smtClean="0"/>
          </a:p>
          <a:p>
            <a:pPr>
              <a:buFont typeface="Arial" pitchFamily="34" charset="0"/>
              <a:buNone/>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A9D6C22F-D180-41C7-B936-A84E5B717876}" type="slidenum">
              <a:rPr lang="en-US" smtClean="0"/>
              <a:pPr>
                <a:defRPr/>
              </a:pPr>
              <a:t>32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t>Suggested talking points:</a:t>
            </a:r>
          </a:p>
          <a:p>
            <a:pPr marL="171450" indent="-171450" eaLnBrk="1" hangingPunct="1">
              <a:spcBef>
                <a:spcPct val="0"/>
              </a:spcBef>
              <a:buFont typeface="Arial" pitchFamily="34" charset="0"/>
              <a:buChar char="•"/>
              <a:defRPr/>
            </a:pPr>
            <a:r>
              <a:rPr lang="en-US" dirty="0" smtClean="0"/>
              <a:t>By signing up, you will get LMCC newsletters with new resources, tips, and the latest updates.</a:t>
            </a:r>
          </a:p>
          <a:p>
            <a:pPr marL="171450" indent="-171450" eaLnBrk="1" hangingPunct="1">
              <a:spcBef>
                <a:spcPct val="0"/>
              </a:spcBef>
              <a:buFont typeface="Arial" pitchFamily="34" charset="0"/>
              <a:buChar char="•"/>
              <a:defRPr/>
            </a:pPr>
            <a:r>
              <a:rPr lang="en-US" dirty="0" smtClean="0"/>
              <a:t>If you have any questions about LMCC, email LMCC at LMCCHelp@cdc.gov.</a:t>
            </a:r>
          </a:p>
          <a:p>
            <a:pPr eaLnBrk="1" hangingPunct="1">
              <a:spcBef>
                <a:spcPct val="0"/>
              </a:spcBef>
              <a:buFont typeface="Arial" pitchFamily="34" charset="0"/>
              <a:buNone/>
              <a:defRPr/>
            </a:pPr>
            <a:endParaRPr lang="en-US" dirty="0" smtClean="0"/>
          </a:p>
          <a:p>
            <a:pPr eaLnBrk="1" hangingPunct="1">
              <a:spcBef>
                <a:spcPct val="0"/>
              </a:spcBef>
              <a:buFont typeface="Arial" pitchFamily="34" charset="0"/>
              <a:buNone/>
              <a:defRPr/>
            </a:pPr>
            <a:r>
              <a:rPr lang="en-US" dirty="0" smtClean="0"/>
              <a:t>Notes for trainers:</a:t>
            </a:r>
          </a:p>
          <a:p>
            <a:pPr marL="171450" indent="-171450" eaLnBrk="1" hangingPunct="1">
              <a:spcBef>
                <a:spcPct val="0"/>
              </a:spcBef>
              <a:buFont typeface="Arial" pitchFamily="34" charset="0"/>
              <a:buChar char="•"/>
              <a:defRPr/>
            </a:pPr>
            <a:r>
              <a:rPr lang="en-US" dirty="0" smtClean="0"/>
              <a:t>We’d love to hear your success story too! To share your story, go to </a:t>
            </a:r>
            <a:r>
              <a:rPr lang="en-US" dirty="0" smtClean="0">
                <a:solidFill>
                  <a:schemeClr val="accent4">
                    <a:lumMod val="75000"/>
                  </a:schemeClr>
                </a:solidFill>
                <a:hlinkClick r:id="rId3"/>
              </a:rPr>
              <a:t>www.healthykidshealthyfuture.org/home/resources/success.html</a:t>
            </a:r>
            <a:r>
              <a:rPr lang="en-US" dirty="0" smtClean="0">
                <a:solidFill>
                  <a:schemeClr val="accent4">
                    <a:lumMod val="75000"/>
                  </a:schemeClr>
                </a:solidFill>
              </a:rPr>
              <a:t> </a:t>
            </a:r>
            <a:r>
              <a:rPr lang="en-US" dirty="0" smtClean="0"/>
              <a:t>and fill out the online form.</a:t>
            </a:r>
          </a:p>
          <a:p>
            <a:pPr eaLnBrk="1" hangingPunct="1">
              <a:spcBef>
                <a:spcPct val="0"/>
              </a:spcBef>
              <a:buFont typeface="Arial" pitchFamily="34" charset="0"/>
              <a:buNone/>
              <a:defRPr/>
            </a:pPr>
            <a:endParaRPr lang="en-US" dirty="0" smtClean="0"/>
          </a:p>
          <a:p>
            <a:pPr marL="171450" indent="-171450" eaLnBrk="1" hangingPunct="1">
              <a:spcBef>
                <a:spcPct val="0"/>
              </a:spcBef>
              <a:buFont typeface="Arial" pitchFamily="34" charset="0"/>
              <a:buChar char="•"/>
              <a:defRPr/>
            </a:pPr>
            <a:endParaRPr lang="en-US"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B64392-178C-4E76-AC4A-B9DFD6C3E6B6}"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Infants should not be introduced to complimentary foods until about 6 months of age. </a:t>
            </a:r>
          </a:p>
        </p:txBody>
      </p:sp>
      <p:sp>
        <p:nvSpPr>
          <p:cNvPr id="4" name="Slide Number Placeholder 3"/>
          <p:cNvSpPr>
            <a:spLocks noGrp="1"/>
          </p:cNvSpPr>
          <p:nvPr>
            <p:ph type="sldNum" sz="quarter" idx="5"/>
          </p:nvPr>
        </p:nvSpPr>
        <p:spPr/>
        <p:txBody>
          <a:bodyPr/>
          <a:lstStyle/>
          <a:p>
            <a:pPr>
              <a:defRPr/>
            </a:pPr>
            <a:fld id="{80635C77-808A-489C-8C53-22FE536556BF}"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F8ECE352-7C58-4764-A142-E10504F2D4B7}"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A8E0F22-AC85-4C85-B93A-644F9B4737D7}" type="slidenum">
              <a:rPr lang="en-US" smtClean="0"/>
              <a:pPr>
                <a:defRPr/>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335B242-1107-4A65-A60D-F215E30A3653}" type="slidenum">
              <a:rPr lang="en-US" smtClean="0"/>
              <a:pPr>
                <a:defRPr/>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34B91C9-0821-40FA-944C-6EE4411F6E48}" type="slidenum">
              <a:rPr lang="en-US" smtClean="0"/>
              <a:pPr>
                <a:defRPr/>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74C9F3D-2D2F-4E4B-AD8F-C261E66646D6}" type="slidenum">
              <a:rPr lang="en-US" smtClean="0"/>
              <a:pPr>
                <a:defRPr/>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F0FD7BF-F2E7-44F7-ABC4-B1EE3B7AAE81}" type="slidenum">
              <a:rPr lang="en-US" smtClean="0"/>
              <a:pPr>
                <a:defRPr/>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87320F38-35A7-45F3-AA37-86E7188446EB}" type="datetimeFigureOut">
              <a:rPr lang="en-US"/>
              <a:pPr>
                <a:defRPr/>
              </a:pPr>
              <a:t>1/15/2015</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rgbClr val="DEF5FA"/>
                </a:solidFill>
                <a:latin typeface="+mn-lt"/>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rgbClr val="DEF5FA"/>
                </a:solidFill>
              </a:defRPr>
            </a:lvl1pPr>
          </a:lstStyle>
          <a:p>
            <a:pPr>
              <a:defRPr/>
            </a:pPr>
            <a:fld id="{3CCDF734-AACE-4008-B4E9-21EE9DD827F8}"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490FBFB-7BD3-4B16-B6AD-40239AFC0DC2}" type="datetimeFigureOut">
              <a:rPr lang="en-US"/>
              <a:pPr>
                <a:defRPr/>
              </a:pPr>
              <a:t>1/15/2015</a:t>
            </a:fld>
            <a:endParaRPr lang="en-US" dirty="0"/>
          </a:p>
        </p:txBody>
      </p:sp>
      <p:sp>
        <p:nvSpPr>
          <p:cNvPr id="5"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0F86A87-650B-4F1F-92F5-1AB9382EA502}"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5CAE6BBE-7493-4059-8433-617A81CBA75C}" type="datetimeFigureOut">
              <a:rPr lang="en-US"/>
              <a:pPr>
                <a:defRPr/>
              </a:pPr>
              <a:t>1/15/2015</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solidFill>
                  <a:srgbClr val="106485"/>
                </a:solidFill>
                <a:latin typeface="+mn-lt"/>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95E9CED3-EA51-443E-AF9C-CE758F8F862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Picture1.pn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6564313" y="304800"/>
            <a:ext cx="2370137" cy="762000"/>
          </a:xfrm>
          <a:prstGeom prst="rect">
            <a:avLst/>
          </a:prstGeom>
          <a:noFill/>
          <a:ln w="9525">
            <a:noFill/>
            <a:miter lim="800000"/>
            <a:headEnd/>
            <a:tailEnd/>
          </a:ln>
        </p:spPr>
      </p:pic>
      <p:sp>
        <p:nvSpPr>
          <p:cNvPr id="5" name="Rectangle 4"/>
          <p:cNvSpPr>
            <a:spLocks noChangeArrowheads="1"/>
          </p:cNvSpPr>
          <p:nvPr userDrawn="1"/>
        </p:nvSpPr>
        <p:spPr bwMode="auto">
          <a:xfrm>
            <a:off x="5870575" y="1219200"/>
            <a:ext cx="3197225" cy="338138"/>
          </a:xfrm>
          <a:prstGeom prst="rect">
            <a:avLst/>
          </a:prstGeom>
          <a:noFill/>
          <a:ln w="9525">
            <a:noFill/>
            <a:miter lim="800000"/>
            <a:headEnd/>
            <a:tailEnd/>
          </a:ln>
        </p:spPr>
        <p:txBody>
          <a:bodyPr wrap="none">
            <a:spAutoFit/>
          </a:bodyPr>
          <a:lstStyle/>
          <a:p>
            <a:pPr>
              <a:defRPr/>
            </a:pPr>
            <a:r>
              <a:rPr lang="en-US" sz="1600">
                <a:solidFill>
                  <a:schemeClr val="bg1"/>
                </a:solidFill>
                <a:latin typeface="Franklin Gothic Book" pitchFamily="34" charset="0"/>
              </a:rPr>
              <a:t>www.HealthyKidsHealthyFuture.org</a:t>
            </a:r>
            <a:endParaRPr lang="en-US" sz="1600">
              <a:solidFill>
                <a:schemeClr val="bg1"/>
              </a:solidFill>
              <a:latin typeface="Tw Cen MT" pitchFamily="34" charset="0"/>
            </a:endParaRPr>
          </a:p>
        </p:txBody>
      </p:sp>
      <p:sp>
        <p:nvSpPr>
          <p:cNvPr id="2" name="Title 1"/>
          <p:cNvSpPr>
            <a:spLocks noGrp="1"/>
          </p:cNvSpPr>
          <p:nvPr>
            <p:ph type="title"/>
          </p:nvPr>
        </p:nvSpPr>
        <p:spPr>
          <a:xfrm>
            <a:off x="612648" y="228600"/>
            <a:ext cx="7845552"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lvl1pPr>
              <a:spcAft>
                <a:spcPts val="600"/>
              </a:spcAft>
              <a:defRPr/>
            </a:lvl1pPr>
            <a:lvl2pPr>
              <a:spcAft>
                <a:spcPts val="6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420AD4E6-F807-4B42-B4C1-96DA6B064764}" type="datetimeFigureOut">
              <a:rPr lang="en-US"/>
              <a:pPr>
                <a:defRPr/>
              </a:pPr>
              <a:t>1/15/2015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a:t>www.HealthyKidsHealthyFuture.org</a:t>
            </a:r>
            <a:endParaRPr lang="en-US">
              <a:solidFill>
                <a:srgbClr val="106485"/>
              </a:solidFill>
              <a:latin typeface="+mn-lt"/>
            </a:endParaRPr>
          </a:p>
        </p:txBody>
      </p:sp>
      <p:sp>
        <p:nvSpPr>
          <p:cNvPr id="9" name="Slide Number Placeholder 5"/>
          <p:cNvSpPr>
            <a:spLocks noGrp="1"/>
          </p:cNvSpPr>
          <p:nvPr>
            <p:ph type="sldNum" sz="quarter" idx="12"/>
          </p:nvPr>
        </p:nvSpPr>
        <p:spPr/>
        <p:txBody>
          <a:bodyPr/>
          <a:lstStyle>
            <a:lvl1pPr>
              <a:defRPr>
                <a:solidFill>
                  <a:srgbClr val="FFFFFF"/>
                </a:solidFill>
              </a:defRPr>
            </a:lvl1pPr>
          </a:lstStyle>
          <a:p>
            <a:pPr>
              <a:defRPr/>
            </a:pPr>
            <a:fld id="{6EDCC42E-B3C1-485E-8980-E3FE8E121A0B}"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43A65A97-58F4-4679-A844-612B08B588F0}" type="datetimeFigureOut">
              <a:rPr lang="en-US"/>
              <a:pPr>
                <a:defRPr/>
              </a:pPr>
              <a:t>1/15/2015</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8FDA1EA3-B200-4592-957B-2E4B87C00F29}"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solidFill>
                  <a:srgbClr val="106485"/>
                </a:solidFill>
                <a:latin typeface="+mn-lt"/>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lvl1pPr>
              <a:spcAft>
                <a:spcPts val="600"/>
              </a:spcAft>
              <a:defRPr/>
            </a:lvl1pPr>
            <a:lvl2pPr>
              <a:spcAft>
                <a:spcPts val="6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lvl1pPr>
              <a:spcAft>
                <a:spcPts val="600"/>
              </a:spcAft>
              <a:defRPr/>
            </a:lvl1pPr>
            <a:lvl2pPr>
              <a:spcAft>
                <a:spcPts val="6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7"/>
          <p:cNvSpPr>
            <a:spLocks noGrp="1"/>
          </p:cNvSpPr>
          <p:nvPr>
            <p:ph type="dt" sz="half" idx="10"/>
          </p:nvPr>
        </p:nvSpPr>
        <p:spPr/>
        <p:txBody>
          <a:bodyPr rtlCol="0"/>
          <a:lstStyle>
            <a:lvl1pPr>
              <a:defRPr/>
            </a:lvl1pPr>
          </a:lstStyle>
          <a:p>
            <a:pPr>
              <a:defRPr/>
            </a:pPr>
            <a:fld id="{42C1A544-EF8D-4E02-8A5B-90D1ACC66E32}" type="datetimeFigureOut">
              <a:rPr lang="en-US"/>
              <a:pPr>
                <a:defRPr/>
              </a:pPr>
              <a:t>1/15/2015</a:t>
            </a:fld>
            <a:endParaRPr lang="en-US" dirty="0"/>
          </a:p>
        </p:txBody>
      </p:sp>
      <p:sp>
        <p:nvSpPr>
          <p:cNvPr id="6" name="Slide Number Placeholder 9"/>
          <p:cNvSpPr>
            <a:spLocks noGrp="1"/>
          </p:cNvSpPr>
          <p:nvPr>
            <p:ph type="sldNum" sz="quarter" idx="11"/>
          </p:nvPr>
        </p:nvSpPr>
        <p:spPr/>
        <p:txBody>
          <a:bodyPr rtlCol="0"/>
          <a:lstStyle>
            <a:lvl1pPr>
              <a:defRPr/>
            </a:lvl1pPr>
          </a:lstStyle>
          <a:p>
            <a:pPr>
              <a:defRPr/>
            </a:pPr>
            <a:fld id="{05ACF8BF-6A7E-4A03-8D89-1022904E21EF}"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solidFill>
                  <a:srgbClr val="106485"/>
                </a:solidFill>
                <a:latin typeface="+mn-lt"/>
              </a:defRPr>
            </a:lvl1pPr>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2B9F279F-18B9-4BCD-9501-ADD89348770B}" type="datetimeFigureOut">
              <a:rPr lang="en-US"/>
              <a:pPr>
                <a:defRPr/>
              </a:pPr>
              <a:t>1/15/2015</a:t>
            </a:fld>
            <a:endParaRPr lang="en-US" dirty="0"/>
          </a:p>
        </p:txBody>
      </p:sp>
      <p:sp>
        <p:nvSpPr>
          <p:cNvPr id="8" name="Slide Number Placeholder 11"/>
          <p:cNvSpPr>
            <a:spLocks noGrp="1"/>
          </p:cNvSpPr>
          <p:nvPr>
            <p:ph type="sldNum" sz="quarter" idx="11"/>
          </p:nvPr>
        </p:nvSpPr>
        <p:spPr/>
        <p:txBody>
          <a:bodyPr rtlCol="0"/>
          <a:lstStyle>
            <a:lvl1pPr>
              <a:defRPr/>
            </a:lvl1pPr>
          </a:lstStyle>
          <a:p>
            <a:pPr>
              <a:defRPr/>
            </a:pPr>
            <a:fld id="{EA7F2D0C-D791-4724-8863-B04530AA5380}"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solidFill>
                  <a:srgbClr val="106485"/>
                </a:solidFill>
                <a:latin typeface="+mn-lt"/>
              </a:defRPr>
            </a:lvl1pPr>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5870575" y="1219200"/>
            <a:ext cx="3197225" cy="338138"/>
          </a:xfrm>
          <a:prstGeom prst="rect">
            <a:avLst/>
          </a:prstGeom>
          <a:noFill/>
          <a:ln w="9525">
            <a:noFill/>
            <a:miter lim="800000"/>
            <a:headEnd/>
            <a:tailEnd/>
          </a:ln>
        </p:spPr>
        <p:txBody>
          <a:bodyPr wrap="none">
            <a:spAutoFit/>
          </a:bodyPr>
          <a:lstStyle/>
          <a:p>
            <a:pPr>
              <a:defRPr/>
            </a:pPr>
            <a:r>
              <a:rPr lang="en-US" sz="1600">
                <a:solidFill>
                  <a:schemeClr val="bg1"/>
                </a:solidFill>
                <a:latin typeface="Franklin Gothic Book" pitchFamily="34" charset="0"/>
              </a:rPr>
              <a:t>www.HealthyKidsHealthyFuture.org</a:t>
            </a:r>
            <a:endParaRPr lang="en-US" sz="1600">
              <a:solidFill>
                <a:schemeClr val="bg1"/>
              </a:solidFill>
              <a:latin typeface="Tw Cen MT"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13"/>
          <p:cNvSpPr>
            <a:spLocks noGrp="1"/>
          </p:cNvSpPr>
          <p:nvPr>
            <p:ph type="dt" sz="half" idx="10"/>
          </p:nvPr>
        </p:nvSpPr>
        <p:spPr/>
        <p:txBody>
          <a:bodyPr/>
          <a:lstStyle>
            <a:lvl1pPr>
              <a:defRPr/>
            </a:lvl1pPr>
          </a:lstStyle>
          <a:p>
            <a:pPr>
              <a:defRPr/>
            </a:pPr>
            <a:fld id="{8E1EF894-533F-41D1-A278-D55FDF0AE0DE}" type="datetimeFigureOut">
              <a:rPr lang="en-US"/>
              <a:pPr>
                <a:defRPr/>
              </a:pPr>
              <a:t>1/15/2015</a:t>
            </a:fld>
            <a:endParaRPr lang="en-US" dirty="0"/>
          </a:p>
        </p:txBody>
      </p:sp>
      <p:sp>
        <p:nvSpPr>
          <p:cNvPr id="5"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7854E2F-66E8-4639-8791-B15135854FCA}"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AD457E9-DCAA-4011-8B6D-514A6A6D8B77}" type="datetimeFigureOut">
              <a:rPr lang="en-US"/>
              <a:pPr>
                <a:defRPr/>
              </a:pPr>
              <a:t>1/15/2015</a:t>
            </a:fld>
            <a:endParaRPr lang="en-US" dirty="0"/>
          </a:p>
        </p:txBody>
      </p:sp>
      <p:sp>
        <p:nvSpPr>
          <p:cNvPr id="3"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rgbClr val="106485"/>
                </a:solidFill>
              </a:defRPr>
            </a:lvl1pPr>
          </a:lstStyle>
          <a:p>
            <a:pPr>
              <a:defRPr/>
            </a:pPr>
            <a:fld id="{E605038C-5FB7-4B65-B27F-859398D0D42E}"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CC8AF53-C742-493F-87BB-A403059D3117}" type="datetimeFigureOut">
              <a:rPr lang="en-US"/>
              <a:pPr>
                <a:defRPr/>
              </a:pPr>
              <a:t>1/15/2015</a:t>
            </a:fld>
            <a:endParaRPr lang="en-US" dirty="0"/>
          </a:p>
        </p:txBody>
      </p:sp>
      <p:sp>
        <p:nvSpPr>
          <p:cNvPr id="6"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28167B1-5715-4A74-A97F-2A62F2B8B224}"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760DDFD0-DED4-47EF-98B5-E21547B1F8CC}" type="datetimeFigureOut">
              <a:rPr lang="en-US"/>
              <a:pPr>
                <a:defRPr/>
              </a:pPr>
              <a:t>1/15/2015</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B5F56028-BB51-494E-87B3-2C2530DFEF42}"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solidFill>
                  <a:srgbClr val="106485"/>
                </a:solidFill>
                <a:latin typeface="+mn-lt"/>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106485"/>
                </a:solidFill>
                <a:latin typeface="+mn-lt"/>
              </a:defRPr>
            </a:lvl1pPr>
          </a:lstStyle>
          <a:p>
            <a:pPr>
              <a:defRPr/>
            </a:pPr>
            <a:fld id="{7BB2B191-811E-4175-BE7E-5C9CA208A45C}" type="datetimeFigureOut">
              <a:rPr lang="en-US"/>
              <a:pPr>
                <a:defRPr/>
              </a:pPr>
              <a:t>1/15/2015</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Franklin Gothic Book" pitchFamily="34" charset="0"/>
              </a:defRPr>
            </a:lvl1pPr>
          </a:lstStyle>
          <a:p>
            <a:pPr>
              <a:defRPr/>
            </a:pPr>
            <a:r>
              <a:rPr lang="en-US"/>
              <a:t>www.HealthyKidsHealthyFuture.org</a:t>
            </a:r>
            <a:endParaRPr lang="en-US">
              <a:solidFill>
                <a:srgbClr val="10648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11F40AB1-980C-4AA9-B2C3-884FA74ACA2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ransition>
    <p:fade/>
  </p:transition>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B641B"/>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39639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http://healthykidshealthyfuture.org/welcome/_jcr_content/center-column-parsys/textimage_10/image.img.png/1307542453084.png"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healthykidshealthyfuture.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www.youtube.com/watch?v=Fs0apIAsIpk&amp;feature=relmfu" TargetMode="External"/><Relationship Id="rId5" Type="http://schemas.openxmlformats.org/officeDocument/2006/relationships/hyperlink" Target="http://www.youtube.com/watch?v=aRBzCMGzSvs" TargetMode="Externa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http://healthykidshealthyfuture.org/welcome/_jcr_content/center-column-parsys/textimage_10/image.img.png/1307542453084.p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fns.usda.gov/cacfp/child-and-adult-care-food-program-cacfp"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hyperlink" Target="http://www.healthykidshealthyfuture.or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www.healthykidshealthyfuture.org/home/resources/succes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http://healthykidshealthyfuture.org/welcome/_jcr_content/center-column-parsys/textimage_10/image.img.png/1307542453084.png"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http://healthykidshealthyfuture.org/welcome/_jcr_content/center-column-parsys/textimage_10/image.img.png/1307542453084.png"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t's Move Child Care icon.jpg"/>
          <p:cNvPicPr>
            <a:picLocks noChangeAspect="1"/>
          </p:cNvPicPr>
          <p:nvPr/>
        </p:nvPicPr>
        <p:blipFill>
          <a:blip r:embed="rId3" cstate="print"/>
          <a:srcRect l="-2353" t="-7320" r="-2352" b="-9628"/>
          <a:stretch>
            <a:fillRect/>
          </a:stretch>
        </p:blipFill>
        <p:spPr>
          <a:xfrm>
            <a:off x="1062038" y="609600"/>
            <a:ext cx="7216775" cy="2590800"/>
          </a:xfrm>
          <a:prstGeom prst="rect">
            <a:avLst/>
          </a:prstGeom>
          <a:solidFill>
            <a:schemeClr val="tx1"/>
          </a:solidFill>
          <a:ln w="76200" cap="sq">
            <a:solidFill>
              <a:schemeClr val="tx2">
                <a:lumMod val="50000"/>
              </a:schemeClr>
            </a:solidFill>
            <a:prstDash val="solid"/>
            <a:miter lim="800000"/>
          </a:ln>
          <a:effectLst>
            <a:outerShdw blurRad="50800" dist="38100" dir="2700000" algn="tl" rotWithShape="0">
              <a:srgbClr val="000000">
                <a:alpha val="43000"/>
              </a:srgbClr>
            </a:outerShdw>
          </a:effectLst>
        </p:spPr>
      </p:pic>
      <p:sp>
        <p:nvSpPr>
          <p:cNvPr id="7" name="Title 1"/>
          <p:cNvSpPr>
            <a:spLocks noGrp="1"/>
          </p:cNvSpPr>
          <p:nvPr>
            <p:ph type="ctrTitle"/>
          </p:nvPr>
        </p:nvSpPr>
        <p:spPr>
          <a:xfrm>
            <a:off x="266700" y="3886200"/>
            <a:ext cx="8610600" cy="1066800"/>
          </a:xfrm>
        </p:spPr>
        <p:txBody>
          <a:bodyPr/>
          <a:lstStyle/>
          <a:p>
            <a:pPr algn="ctr">
              <a:defRPr/>
            </a:pPr>
            <a:r>
              <a:rPr lang="en-US" sz="4000" smtClean="0"/>
              <a:t/>
            </a:r>
            <a:br>
              <a:rPr lang="en-US" sz="4000" smtClean="0"/>
            </a:br>
            <a:r>
              <a:rPr lang="en-US" sz="4000" smtClean="0"/>
              <a:t>serve </a:t>
            </a:r>
            <a:r>
              <a:rPr lang="en-US" sz="4000" dirty="0" smtClean="0"/>
              <a:t>healthy food</a:t>
            </a:r>
            <a:endParaRPr lang="en-US" sz="4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228600"/>
            <a:ext cx="8534400" cy="990600"/>
          </a:xfrm>
        </p:spPr>
        <p:txBody>
          <a:bodyPr/>
          <a:lstStyle/>
          <a:p>
            <a:r>
              <a:rPr lang="en-US" sz="3600" smtClean="0"/>
              <a:t>What do we mean by “fried” or “pre-fried”?</a:t>
            </a:r>
          </a:p>
        </p:txBody>
      </p:sp>
      <p:sp>
        <p:nvSpPr>
          <p:cNvPr id="27651" name="Content Placeholder 2"/>
          <p:cNvSpPr>
            <a:spLocks noGrp="1"/>
          </p:cNvSpPr>
          <p:nvPr>
            <p:ph sz="quarter" idx="1"/>
          </p:nvPr>
        </p:nvSpPr>
        <p:spPr>
          <a:xfrm>
            <a:off x="609600" y="1752600"/>
            <a:ext cx="3886200" cy="4572000"/>
          </a:xfrm>
        </p:spPr>
        <p:txBody>
          <a:bodyPr/>
          <a:lstStyle/>
          <a:p>
            <a:pPr marL="0" indent="0">
              <a:buFont typeface="Wingdings" pitchFamily="2" charset="2"/>
              <a:buNone/>
            </a:pPr>
            <a:r>
              <a:rPr lang="en-US" b="1" smtClean="0"/>
              <a:t>Fried</a:t>
            </a:r>
            <a:r>
              <a:rPr lang="en-US" smtClean="0"/>
              <a:t>: any meat, fish, poultry, potato or other vegetables that you or your vendor </a:t>
            </a:r>
            <a:r>
              <a:rPr lang="en-US" smtClean="0">
                <a:solidFill>
                  <a:srgbClr val="FF0000"/>
                </a:solidFill>
              </a:rPr>
              <a:t>cooks by covering or submerging in oil, shortening, lard, or other animal fat.</a:t>
            </a:r>
          </a:p>
        </p:txBody>
      </p:sp>
      <p:sp>
        <p:nvSpPr>
          <p:cNvPr id="27652" name="Content Placeholder 3"/>
          <p:cNvSpPr>
            <a:spLocks noGrp="1"/>
          </p:cNvSpPr>
          <p:nvPr>
            <p:ph sz="quarter" idx="2"/>
          </p:nvPr>
        </p:nvSpPr>
        <p:spPr>
          <a:xfrm>
            <a:off x="4845050" y="1752600"/>
            <a:ext cx="3886200" cy="4572000"/>
          </a:xfrm>
        </p:spPr>
        <p:txBody>
          <a:bodyPr/>
          <a:lstStyle/>
          <a:p>
            <a:pPr marL="0" indent="0">
              <a:buFont typeface="Wingdings" pitchFamily="2" charset="2"/>
              <a:buNone/>
            </a:pPr>
            <a:r>
              <a:rPr lang="en-US" b="1" smtClean="0"/>
              <a:t>Pre-fried</a:t>
            </a:r>
            <a:r>
              <a:rPr lang="en-US" smtClean="0"/>
              <a:t>: any meat, fish, poultry, potato or other vegetable that you or your vendor </a:t>
            </a:r>
            <a:r>
              <a:rPr lang="en-US" smtClean="0">
                <a:solidFill>
                  <a:srgbClr val="FF0000"/>
                </a:solidFill>
              </a:rPr>
              <a:t>buys already fried—even if you prepare it in the microwave or oven.</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3600" smtClean="0"/>
              <a:t>What are some examples of “fried” or “pre-fried” foods?</a:t>
            </a:r>
          </a:p>
        </p:txBody>
      </p:sp>
      <p:sp>
        <p:nvSpPr>
          <p:cNvPr id="3" name="Content Placeholder 2"/>
          <p:cNvSpPr>
            <a:spLocks noGrp="1"/>
          </p:cNvSpPr>
          <p:nvPr>
            <p:ph sz="quarter" idx="1"/>
          </p:nvPr>
        </p:nvSpPr>
        <p:spPr>
          <a:xfrm>
            <a:off x="609600" y="1589088"/>
            <a:ext cx="3886200" cy="4572000"/>
          </a:xfrm>
        </p:spPr>
        <p:txBody>
          <a:bodyPr/>
          <a:lstStyle/>
          <a:p>
            <a:pPr marL="0" indent="0">
              <a:buFont typeface="Wingdings" pitchFamily="2" charset="2"/>
              <a:buNone/>
              <a:defRPr/>
            </a:pPr>
            <a:r>
              <a:rPr lang="en-US" dirty="0" smtClean="0"/>
              <a:t>Pre-fried meats: </a:t>
            </a:r>
          </a:p>
          <a:p>
            <a:pPr>
              <a:defRPr/>
            </a:pPr>
            <a:r>
              <a:rPr lang="en-US" dirty="0" smtClean="0"/>
              <a:t>Chicken nuggets</a:t>
            </a:r>
          </a:p>
          <a:p>
            <a:pPr>
              <a:defRPr/>
            </a:pPr>
            <a:r>
              <a:rPr lang="en-US" dirty="0"/>
              <a:t>C</a:t>
            </a:r>
            <a:r>
              <a:rPr lang="en-US" dirty="0" smtClean="0"/>
              <a:t>hicken patties</a:t>
            </a:r>
          </a:p>
          <a:p>
            <a:pPr>
              <a:defRPr/>
            </a:pPr>
            <a:r>
              <a:rPr lang="en-US" dirty="0"/>
              <a:t>F</a:t>
            </a:r>
            <a:r>
              <a:rPr lang="en-US" dirty="0" smtClean="0"/>
              <a:t>ried fish fillets</a:t>
            </a:r>
          </a:p>
          <a:p>
            <a:pPr>
              <a:defRPr/>
            </a:pPr>
            <a:r>
              <a:rPr lang="en-US" dirty="0"/>
              <a:t>F</a:t>
            </a:r>
            <a:r>
              <a:rPr lang="en-US" dirty="0" smtClean="0"/>
              <a:t>ish sticks</a:t>
            </a:r>
          </a:p>
          <a:p>
            <a:pPr>
              <a:defRPr/>
            </a:pPr>
            <a:r>
              <a:rPr lang="en-US" dirty="0"/>
              <a:t>P</a:t>
            </a:r>
            <a:r>
              <a:rPr lang="en-US" dirty="0" smtClean="0"/>
              <a:t>opcorn shrimp</a:t>
            </a:r>
            <a:endParaRPr lang="en-US" dirty="0"/>
          </a:p>
        </p:txBody>
      </p:sp>
      <p:sp>
        <p:nvSpPr>
          <p:cNvPr id="4" name="Content Placeholder 3"/>
          <p:cNvSpPr>
            <a:spLocks noGrp="1"/>
          </p:cNvSpPr>
          <p:nvPr>
            <p:ph sz="quarter" idx="2"/>
          </p:nvPr>
        </p:nvSpPr>
        <p:spPr>
          <a:xfrm>
            <a:off x="4845050" y="1589088"/>
            <a:ext cx="3886200" cy="4572000"/>
          </a:xfrm>
        </p:spPr>
        <p:txBody>
          <a:bodyPr/>
          <a:lstStyle/>
          <a:p>
            <a:pPr marL="0" indent="0">
              <a:buFont typeface="Wingdings" pitchFamily="2" charset="2"/>
              <a:buNone/>
              <a:defRPr/>
            </a:pPr>
            <a:r>
              <a:rPr lang="en-US" dirty="0" smtClean="0"/>
              <a:t>Fried or pre-fried vegetables:</a:t>
            </a:r>
          </a:p>
          <a:p>
            <a:pPr>
              <a:defRPr/>
            </a:pPr>
            <a:r>
              <a:rPr lang="en-US" dirty="0" smtClean="0"/>
              <a:t>French fries and Crinkle-cut fries</a:t>
            </a:r>
          </a:p>
          <a:p>
            <a:pPr>
              <a:defRPr/>
            </a:pPr>
            <a:r>
              <a:rPr lang="en-US" dirty="0" smtClean="0"/>
              <a:t>Tater tots</a:t>
            </a:r>
          </a:p>
          <a:p>
            <a:pPr>
              <a:defRPr/>
            </a:pPr>
            <a:r>
              <a:rPr lang="en-US" dirty="0" smtClean="0"/>
              <a:t>Hash browns</a:t>
            </a:r>
          </a:p>
          <a:p>
            <a:pPr>
              <a:defRPr/>
            </a:pPr>
            <a:r>
              <a:rPr lang="en-US" dirty="0" smtClean="0"/>
              <a:t>Onion rings and onion </a:t>
            </a:r>
            <a:r>
              <a:rPr lang="en-US" dirty="0"/>
              <a:t>s</a:t>
            </a:r>
            <a:r>
              <a:rPr lang="en-US" dirty="0" smtClean="0"/>
              <a:t>traws</a:t>
            </a:r>
          </a:p>
          <a:p>
            <a:pPr>
              <a:defRPr/>
            </a:pPr>
            <a:r>
              <a:rPr lang="en-US" dirty="0" smtClean="0"/>
              <a:t>Fried okra</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Watch out for pre-fried potatoes!</a:t>
            </a:r>
          </a:p>
        </p:txBody>
      </p:sp>
      <p:sp>
        <p:nvSpPr>
          <p:cNvPr id="29699" name="AutoShape 2" descr="data:image/jpeg;base64,/9j/4AAQSkZJRgABAQAAAQABAAD/2wCEAAkGBhMSERUTExQWFRUVGRgaFxcYGBgXFxwaGBgXGBYXFhwXHCYfGBokHBcUHy8gIycpLCwsFR4xNTAqNSYsLCkBCQoKDgwOGg8PGiokHyUpLCwsLCwsLCwsLCwsLCwsLCwpLCwsLCwsLCwsLCwsLCwsLCwsLCwsLCwsLCwsLCwsKf/AABEIALcBEwMBIgACEQEDEQH/xAAcAAADAAMBAQEAAAAAAAAAAAAEBQYAAgMHAQj/xAA5EAABAwMCBAQFBAAGAgMBAAABAAIRAwQhBTESQVFhBnGBkRMiobHwMsHR4QcjQlJi8RQzJJLCFv/EABoBAAMBAQEBAAAAAAAAAAAAAAIDBAEABQb/xAAtEQACAgICAgICAQMDBQAAAAABAgARAyESMQRBIlETYTKR0fAUI/EFM3Ghsf/aAAwDAQACEQMRAD8ArrzXQf0jKVPo1Hv+aY5LvpFCXKkpUR0Xw2PGcvycz2GYLoRfZaaGRjJ90zpWYX2q6QI3Cxl8IVaoiGJJJhHwQBtnqtDdNCEr6o0NMuU9qGuDZuT1W5PIVOpyoT3KWvqjYicdylt1rrW7uHv/AApKrWe4yUvvbkNBjcKX8+TIaEZwAlBfeLmZh30Uzf8AiZzp4SR3nKUcDnnOEdZaI55+Vpd9lUviD+Tn+sAv6EBNZzjzKYW1E+yaUvDFbA4I7mITez8Ltpj/ADKmTyaMos9KtLNSydzlSocDKfQzJ7oukQ4wNh9Vtd6eSyGy4D3XXSqTmiHtgd9+y8sKC2xL1b4zhUt/+M80Bwim9jm4JO37hV/A1wgDdI9W0N73gsG0/hT+HEWsEuDozuLmQstn8VQNJgHda0tMe0fMQT2n90Hc1TTqAnE49lrtrlEKN1LCnotOAIyea4O8Psby3Qmm65sCU6o3YdmVSrYsosdxbclMW3XhlhEQD5hJLjw+5h+TH51CuQ1aVGSNl2Xxlb9QVykdyGbeVqeCNvZN9P8AEk4fhN7rRmkbZSG98NkSWypThz4TaxoZHj6nqTXbFHtvMdVDt0+oMZ9URY6y6meF/LqmYvOdD8xX7gNhB6le565uAcdkNR1Zrm8giaFcES1XjIuToxPErMdZDBbifZL7ui4TiU2ZUWtUgrsmNHH1NR2UyWfaFzp6IpzYYOyc1bRvql1/ZkjHspxgOK5T+UZBUOs6stBXetsQhNJMCCiKmSenRVo9KJIy/KGWlQljZ6L6lvG4YGy+r6DHlx8RbDqee2JrNCRWivJlPGXgzPul50GrSktIdPoV0sbIiS8yTy5DsF8SBkT41/aeyQCbhFfU2tG6R19Re88LJk7AKhr6FRqN+ZgHdvyn3C4aXotOg4/DaRO5Li4ntJ5dkbYXauR/pBBAiKp4euCOJwx5yV2sNAc4/N8o7/mVaB0BLsl8nJTDgRaqZyJgFz4WHAeF8GNzt6pPpvhBn6qkvd5kN9Bv7qxrtJbEIe3TTjAI46g8vuKLvwpQIEUw2P8AaY9+oR1lYtbAAAHTkjqzkPQvBJgE9YH8rXGxZnAn1Cn24iNvJBHTxMjdEVNRb0djt/a4U9SaXRkeYS3KEi4Q5CF/+GHDK4N0+DhGud8q4suI5pjKmrghzOtGzgbLWrS5Lsy9HVaOqBxWlFr4mZyN7g1zbwD9FNahQFTiB6DPQ5gqmvX4U/StXPqktPygQ7z3CiZf9wfUeGNRPSa5uCU2tb9zV11LTv8ALMDIyErt6wUeVSj61GA8hcrrDVsZymVC7BUhZ3KZ0riCCFfjzPQJ3EMguVTYcuVWlKAtdSnB3RTbokr0BmRhJuBBnypYNIS640BjiCRPn/SfBc3gpmTCjDYnLkYSN1HQHNEsmOiE0/VX0jGYHLor80x5oetpzDkgKDJ/043yxmo9fIB0wiJniFp5wmFtdtdsUs1jw3Mup4PTr+dVOMvn0nQ4Fp7qU5M+FvmLjQquPjLs3WYWF0qXoeJmc9/dPdN12m4/sd0/H5IfTGoLYyvQjKlRlpkIW6smxzCNFy07Ie4JOArHK8fuJUtyip1u8bPdHmViY8QGCR7hYkUfuO5fqaXLjCX03CV9qXIOAUG+uGZJXOb3BAqMw6duXLzHn+QVoxpnfvsRj85IahfsIwfqlt9rvBjcjums+IKCYPFrlIWSN/z3/lD0HfMPP7fZJKHidrsEQ7puuNzqjzJAgf8ALA/srWz4qBUQQjXK2tdfKD6ef1wlb7wNdHny/PzzSpl68t5n0j99lta0HEyTufTshbyOdUJox13GNW4fUwBwjmTE+kIjThDo6LWk2P3lcHXXC5aSFPIzhvQhV60SSEnLsldrvVeLYR3QdzctayJyduqhzZFc2pj0BHc6f/0bBLHOyEvd4oaCYyOWYXey8NAkueOIu67DyXe88MsDSQNh0CWObgHc6lBgzfE9M7kgwCMde85MfmFtT8Tt4oaC6RMxAiY3/OWcqC15rg6Gkww4zz5p/wCD9HfXa2pUngGzTPzbmd9pO/NVhF4BoBoGU1gal1808LM8jMZ79t8qisdKbSHC0czknP8AX5shdPYKeCyGnmCSB3IPLKfU6A33B9R5/QJmHGoN1uJdzAK1nI2/Pf8AJCnNW0lgl2xPTaYB/feFXXFRrRnCh/E1057uGmM/QeaHyDjqq3CxcorZd8Dy2Z6d+fVMqWoBS9XS6k8TiSepXI6mW78lBwN/AyqvuXdG4B2R1vdZUFpXiEOdwyQe+3uqajqYIR2VNNqAVlXb6nGCUY27DtlFtvZ2RtvfkKhPLYa9RRxAyrbVJ25cuu39rPizt+d/zt1SinqgAyERSvWnnP5/a9AeXjIoyc4Whb6mPc+gnv8AyhbiyDpEAnIn82RtFgPJfalAe/5+wTiFZbIgglTI3U/CzX5A4SD+oD2BE5x9wlLrCpRcMk9CBIwATtyz0XoZtwh62ntO7VBk8VG6EqXOfclGao9onGY3xvkc07tbh7huAuF5oAeCOvmh6du+lgmR15jzSEw/jPRr/wAxnLkI3FJo7r6hWVARMrE3kv1A3PMrTxPUY/5TM9UZc6q+pk4UhYVpeAqW3pgFIzoE1GLud6VUhc7vUQ0TzR1TTyR8olbWnhYuIdV9Gjb1SQgB3OJgWlW1VxD+HHnB9lQ0LVziOPacBN7W0AbAAxha1WQU3fGBy3OtOkAIAWo+UrWnqDBgrjVuWnMphYVowaN7hNfU2jzQD7xrpwg7kdEuqXnCVI+XITREYoEPunwCg6FWXA9Eq1nWyWw3nuf47pp4eoGowOPQfZA+NiOQhBqMvNMqhzASt79mMCR+Sl9jQIG6KfX4BJV6MQtERbAE2J5tr+nRVIGeI9NiSq7S6QYxrRs0AD0wk19VFWq5wEgEZ9f5wnFsYhS5W4ECYdx2yoS2EbYl7RAyP9p//J/ZLraZwcJnRr9lXjybtokiI/E13XD2tawhp3eYI+iGp2UCck9eapq+e4QtW2gbSOv8oDitywMYHoVE1XT2vb3UZqOhONWI+WPmM8/yFd1Kga108kBpVM1HEEY39fyUl2pgB3KMexZkFqGkfDbxAGPzJSOp4guKTo4pb/yAP13Xsuo6O1wcI3Gy8o8U6ZwFwA/6T/Ha24ZQDObYsRroHib40AiHDeNv6VMb8Ac1K+AtH+Ez4z8uf+kRsP5O6tdR0cVaXxmYdzHIx+6RlVfyMuL1/mpg63OdHUw7cokV3NMhSRDmnsm1pqcCDlINH+X9RNr6lXp+uRg7pi3U5UONQBdnH5yTe0u53T8fkP8AxuLbGO5V0q4K6VKneO6RU7mEXSuZVyZ6+JiCkYCnK41bad/YrtQuAulRUkArcCyDEj9ME4CxNCsUZRY3m0/Pmj6a+q88H+n79Fb2vht/CHOI7iEdo+hMt2hrQfM7nuVQBstgJTn8rG4d8RAbCgGiES9c3vDUJdahiBhTlwgozeJO4wZc8IlAXWogpfVvSREpfcVks+Qx0sMIB3GNzchLqt2QuTXuK6NtifNLq2uboTcXzil949G1WwETZeHviZccbwnIrFqmXJG8HEQBzI+8L0zRLZrGNaBgAJVd6QB8tMZHNNtNpva0Bwk9lSrgnjAYe5RUqLRB3CG1OlLHQOS0p3wbvPdZd3YLcc9leHQrURRBkrolhFGqHfqJIHT5TII8ymtkA9vf91jaLmtzg7pfVuzTMj1C8zKvRMdH+nt5EI44Utb+KaRdw8QDuhwfrj6qgtr1piViuK4+4BUxgwyu/wAJB0KhJRnGq8excWYvv9LFQZHqgtO09zHHY/wn7V8fZ4WHxw55DuGuYqKi6o0+vJefeKdN46zB/vMfXmvRriiR3j3UNc1+O7YNoJPtgD6qXJaMPuUYyGBh1vaBrQI2TbTxFN4HLMIMtTbRaYBP/Ic/zutw1zAmMdSbv9L+Uwk9vbmduyvb20aAWjzCmjRDXn6ovNxrjUMICNc5XGnEieg3Qja72GFUtoA490NXsW5/hJOHl8hCD1qK6GuOGHRCa0L8bg4SK+suFLbTUnDEfugV26PqHQMvaV6jKN9O6ibbUJwU0tNQgwfQo1zkQCkrRUCxKW6iI3WKr80Xwg1SkQdlpVveAQcJwLUHkuN1pjajeEjPVayPVr3OBHuTlXUmmUouqu5W19QNKqaTokwQYJ65P1XS10z4jo3kTAkCe5P+nt9EtfByZRysVD/KBqLaIc/IyP7hE09OcTBVFYWAYI4QCOgMHt2Ee63tadM/q5Ok7zvgjG2PzCJfEBPc5nNXF9npo2RlW1a0LsKrR+++3bugru+BMCM+Y8sgY7+u+FUqJjX1FWTB7G0FaoRyCZ1qHC4MaY/hDUKppsPw+eS4j7D+fZfbSq4ulxLncyefP0UvJTr79xuwLje3tQBsu1SjC5U3nCNLeZ+qfxFaiLNxNdVTIB5oilkzPaEHqWXgDeceaY2Vtw78xz2nKTg27LGNpbnG4OCpfVq4buQOkqyqMkZPTzjn/Sg/FfC6syniYnIdHzGPORwg/vunZsQOrqYjSdoUC4l5ySfTzCfWOsVKIA/U0cjy8iiaWnNDdhIJAMHh4R16nfP9L5XpNAMAZ6gnk6J77eUqV/kdmM5Rlp/i1pMO+Xz285/mFSW2qSJXmd25tMHYmMYPMCeLkVz0fxb8J4hwdSP+mHFwJP8ApnHCOnb1TEwvVqYNXPX6F2Hc47ItlWcKO07WqdQDhIPUiZGOYOd+X2Ta11Uc/uiTMF0ximSPeFTmreEA+sLim7heNx/pcNvQ900GoDqiaF0n/wC3k1BBZdiIXWLgcjZM7JkckVXpgrlQfwnKRwCPGc7E46m/5hjqpm8bmVVX1txtdyPI58x5jGw/lSNtV+d9OoAHDMDimJIBBMYwJ/6SvOxlh3+4eNozs68jpsiH4+b82QluAB1MHYO3IP8ASIc8eknAnaBt03RYxWMEmCe4NcNJ5Dny/lTVLTTxOxsSq17Yn35xHXzz9EKKI5DflmdhG2J3+iDIgc6MNWqIDYuHJfBUIVhQsWkHijP8cpSq90wZIwp8njMosbhjIIubdujmsWnwiMLFLZ+4ep6GzoF8dicbrhT1NmwOOvL3Q19r9Bo/9jSegIJ9gvoWdALuRBTfUUeJNFbWqMqZ+XBAMcQ5T5GfdFafZNaDiJ91rRvDVyBDep3/AKR9V4aBnKlx5Odteo+q1NWWw4RPL3SDUKgZU4gd55dj+eiaXersbzUzf3gqu7DmhzZ1qljUTu58vL3psvmnUC53E7bG64/+IKhAExiU5t7MgicAbKMlmO9wwoEzUqsNgDH3WaWyQCuGoOD3AA4HRNNMpgAQn4rbJfqJc0KhtMYW9Z2F2Y5B35J+Vu5wFa+hJx3FFu8vriNmST64H7qlozGyHsNJbTk7uduf2HQJqxsDKV4+IqNw3a4o1W44GlxwACSonSLY3FZ1d22w/PL7lVXjF3/x3Abu4W+7h+yH0u0DGNaBsPzdKyG3hjqdTZAjZLLy2joqFwwprXr0MBc4wBueSaSoEEXcmdWtpwBnolNnpRaB2H/ad6Rd/wDkvLwDwsJGcE4Bn6pw+xlpIGP3QBmRSsePuTttTLecHsnui61ngeRPKTk/2ltw2ElqVh8UGduSQE/LOM9Ws7hrwTseiYW1ZeeWmuO2BhU+karxjJyNx/HZcmTgQDEukqhWWQCl9sZMk4R7GgbFeivzFmIOppLm4GR0/heYeI9YNvqRfwngADXNHMOG49x7L1U1AQkHiXwnSvGji+Wo39Lxv5Ec29vZL4i6OxDVqgenalRqGWVGunlkH2OUaR833/tQdbwtcUHcL2/L/vGW/wAg9jCstPuJptDtwIJ6915+Vgh4ykC9iGVBKY29ADkgKDpPb8hPbZuJKo8f5HUVkNQdlnO/mhL2gCcdP+04rNQVZqsZa1Eg3J12niVi7VrkcRXxecSv1H0Z5laUzxcI25jl6ql07TUfqXhptOpxsGCSSMnc8sYC7sPy5EfnNZlPJ+MNRQjHTK4Y0A7L7qF+wjfZJH1DG6S6nqbp4W5KDHkcDiBC4g7hF9ecToCM07SuLLtvuuOg6Xu9+Tz81RgHh+ULVQXZ/wCYZPqa2Nq0EiIHJdrtpAPRfLSmWnPM5XPXb0CmevZOUjgb1AbvUn7dw+KR0/dUFmOinNMsH8ReQc+/VVel0eq3x0I1E5DN6lUtXzR3/FqOJP6dvVbX4wivD9sGsnm4yfsqRjvIB6i71C6lOCt31cQiXNBKFuXANKblXhdGYpuSGsXxrXPwW/ppQXn/AJ/6Wz2BP4E60+lhJNFtADVcTJfUc4nz/CqGjUAavOxU2Qv6lDGhU0u63CCoPxbV+JSeDzIA9CD+ypNd1RrGmdjsOZPRI9Lt/jv43AEA4byHfzTMmT5CvRnY1mvg3RyyiA4fqJcZxvt9APdUF6WsZHumTKYDYACSa7z8lrtSlvube6mukaUyoziIBJyRg4kiPJJtZ/w8p8bqlNzmE7ieJvscj0Kb+DtTD+JkiaZgjnDjIP3Hoqa4o4PQrlBVbWwZhO5486nUo1A14joeRTK11B9N3E0+h5qk1vS/iDAE8p5eX5zUPqlWpQqcD2d2u5EdkK1m0O4ywBuXOm+KmmGuPCTyP8qpsrriheJ1q7niThWng/xL8oZUMEbEmJ/vsi4Ni3ev/kUyg7E9CfW6LpTcgrWs05lF0nJ1+5OROle2D2lpEykz7HgkRuqCmZXY24IghacP5RYmh+MVaZZiMg8SaGAIXJreDZfGVAfNcgCDj7nHe5uXwknifWm21AvOew3JPIJwTv2UdrVFt1ctpbtZ8zh9APXKF3oQlWTLLqrVHGA75s4mPRYvRaWlgNAGABAA2A5AL4kf6cxn5IW1nHtt5JVrekuLSQPmG3fsmNhe7I6rdNIiJT+GPInyO4PJlOhqeTahrAogh4h3MHB/Cl2h0XVXmoRHSfv+d16Lrvhuhcf+ymCeTv8AUN9iEBaaW2mOGIjAxj+ypWUqvFRs+/1HoQTZnKyoOwIwPqqG1Z8gA36pG5xa6GzB553/AGPbuimX8NzgzHPyys8Zhj/lDyixqfb6rwyp41jUqhu+T325LfVbp1R/C0HABJjYHl2ROn6cWObggjc9FhU5Hv1Fk8RH9vQaKcRlbMEBF0qLeHPr591yq0PReqRoVI7iu6uCSB3j3Ti2qECNkkvrb5mhvNwz67qkp0ZAHQIMaEkwr1OzaohT3iK/cxsN3djyCePpEBKPEDR8PlMj9kjyQeO4zH3F2m23yo6seELewpgNCH1m6axpcTAG5PLrKmxYeOPl7hE2ZM6y51V7GiYySPoD9/qmWkUDSA+p5Jdod0LlzyA4CSBggwCcnpO8dwnVbTKgIMy1v0PcQgK5AKo2I4FfuMTXiPukPiKsGtJO58vcps/AzMjz91CeN61R1J/AHAcyBy55HXb3TVBchT7MDQ3EvgzXgzUuIn5aoNMHzgsJ8y0f/Ze5AcdMO7Svy8C5jsggj0K9u8Cf4hsuabaNUxWAgjbijm3vGSPPkvXz4uIv1VSZWuVQtRMwgdU0JlVpD2tI7ic9unmm1Fw3GQiqrBGy8s4gRcaGqeQa34aNOeEY6fwktVnyr2XUdHbVELzvxT4Vq0i57RxMAkkbjrj64RJYNMYwEGSFh4xubV+Hl7J/Q8kt9Jy0+S9i8OeImXFJlRsw4Awdx2PdeNWOimsXOLZE4wYOQDHXfZVulMqUf0kjrgx5J3lcVooN+/3F8bO565a1Z2RZqKC0/wAROBh7SI55+vRVVDUQ4eS3Dn5LXuJZKMZDJXN9lmea1p1/z8+67sugR+e6euMMPlAsjqKNarVG0Xlg4ngYAGSpzwVZu+atU/U848h+fQKzqZQT6JmR+eaiyCmjlOoc1nmsQouX9R7LFRzX9wKMUset6N87jgbRn3QwqAjC50xBJUp/UpH7jpj5GY7j8/tB3ddoM84g85BP5/CDdVPMpVqF9Dhzhc+ZkW5ioCY0u2j227Ker38OkDYnnjJ2745/dE1NbaKZ4jk4A5/9oOw0x1U8UwOQSS5yEcY6gg3DbAwziIyDI6ydh5BObPaf9XXz6fnul9e0+GyZ2I/hMbPICsUkHjJXhtOqAO/Tkta1wVs2jJP56oG+qRIB2RuGAuKE0ZVl4HRObe8hRtnduNy1oyDM+UGT7wq5lrACzxyWBIhtQhVSvMKb1yuTVps5TPsnpbGUr1ugPiU3D8wk+UCVJMZjq4QHkARtEeYUl441AiiQB8xLRknI4iYEen4ArA1BwjKlPED2G4otkETJHcAx9SuLMCCDqbQn3wRo5oUIcIc6Tkzwgziev0+hVbavmSNwT5Zj35/2lVuYR9o6D91oyOzW0AgQmraNe2CB9vqPMn1SW90H5SAJOYPciP2CfNuO/wBFs2sDh0dlxJvuYDU/PHifSKlC4dx0yxrj8nMECJIIwf7Q9k0ghzTBGQRgyNl+jbzRaNZpbVY17TycJHmJ2PcKP13/AAmoOE25NF/YlzfUEyPQ+ivGfktNA6M28C+JjVp8FQzUZg9S3k7z5Hy7q2bVkYXgl9pl/pz+OpTMNOKrPmb0h0bA/wDIDdU/h7/FphhlwDT2HEMt83DcBTvgcbUWP1D5KZ6uyosubZrmoXT7tr2gghwIBEZEHmCNwjxtEYWLTDcw2DIS/wBCFOo57G7iHZxBOTHXv9N19o2YEGMwckzuSfzb6BWVxbh2ISt+iwcEgpPIr3uM0ZMXLOBsATuAN4mZ5bra11k0ztOSd9pA9+eEXe6c5p+bbqErqWJnGymbl2sKh7lNZ+IGuIBMEnnM+Q+vum1C47jr9AP2H5hec6tXFNsk8kV4a1WrwD4hLjkgncAnDT1hGufIotoJQHqeg/E5L4akJba6iDkrq65CLly+UDjWod8JYuDL0EbrFVxQwdyV8RXf/jVmub8zHAhzehBBkd8kR27ZEd4nadmn881SXem8TcgHscqa1HSRTdgYUThgepSpBE7u1AvyAlGqXoYDOSUUKoYATjspjU7wVHkiY2ErFTmflCY8RqcbKs6rcgH0HIbL0nTqZYFH+DtG4qvxHenl1XoT6AAEKwcb16ijcS6xc/paOZk+kfnoirV4gJPqvy1S4mQeq+2+pt2lS/lIc3MYSmbfcII+qSX93g53XCtdYmUDVq8RXZc5I4iAq7hWiOAqz2P7f2rizuQRChrb5arGjnv5wZVTQwq/FvGKnPuMLtwkeaS61c/5zG9ASmbRJCU6zS/zGu57eiX5RJQn9iHj7mlW5gHsvPr6/c+oXzkO+XtBwr3UbQ8G+8QvOJAcRMiTlKVTe4ZqpbaNrbazdwHc28+/omrLzO68vdVDcgx3GFytfEtzTqy0uqt5tcZHoeR/Mp4xlhqKM9gpXC6sdJ6KO0vxK2oJEtdza7ce2/on9veEjkpKJNGHVC4/ZWjYrq29zlJ2XXdbsqglOUm9QK+4/wCGm8ZAKjfFH+HFrcS/4YY8542fKZPMxg+oPNPmVwNlxZqxLuEgxP7Kk5+NX/6gjGT1JrwbQfZg0Hu+QPd8IkmQ0mQx0jcHiM855K6ZcgxCT6jYtqNIwVKPbXt3yx7oB/SZLSPLl6JD5GRiewYYAInpFPfZb1IS3RNYFamHbOjI+6PfkSE8MCuosijuBXlqHDKnb3TXtngHF0yq3hXGrb8x6qdlI2I0ETyi+02rUrj4rHNbiJiPphUdjYQPsqPU7AOGw5FKw7hMIWtyOXQ6/vN0OpjKK6hpC3ZU6LjVmVQFU+oEz4h7rF3bTd0+i+Jv+m/Rnco5qQQp3VqJc08McQ/TPVfViVnAoGYnch6um16zjxEN4ZHDOMTOyXXFoWbx6LFiBPQjG6uNPD3iNtOGczsI6c/ZVZ8QNc0ATnssWJWYcDr/ADcYmxuTXiKpUrVPh0h+jJyB9ykAuC0wTDvzosWJuNQVin7jKwu3uPDM/wAeqPo3BbUDXNgdcb+ixYkMgBuaJTaVRBfPRUFQDhXxYrUPwJi27mU3H9glGt1eEsB5n7BfFiRn/wC2TGJ/KKfEmsxSLGmHOaQ2Qd8TttglSthpXywcrFiSWNAfcIzS40IFdbbTQ3kFixY7tx7gCdX2o6BdLa9qMIg4HI5/tYsQBjUKM6OruJ6HondndfLmZKxYneOoJNzn6hjriFrTfmSsWKhlFwLoQ34uOiGuagfDSJ7rFiW46hJAxTfQJcyC0ZImE00fxYyoeCDPkvqxIRjjelmkBhuUEgiQuVQweyxYvSyABbk69waoMY2KDuNPBzGV9WKAC4+A1m8GFvZsWLF6XhkjyFAisn8DGTQsWLF9NIJ//9k="/>
          <p:cNvSpPr>
            <a:spLocks noChangeAspect="1" noChangeArrowheads="1"/>
          </p:cNvSpPr>
          <p:nvPr/>
        </p:nvSpPr>
        <p:spPr bwMode="auto">
          <a:xfrm>
            <a:off x="0" y="-830263"/>
            <a:ext cx="2619375" cy="1743076"/>
          </a:xfrm>
          <a:prstGeom prst="rect">
            <a:avLst/>
          </a:prstGeom>
          <a:noFill/>
          <a:ln w="9525">
            <a:noFill/>
            <a:miter lim="800000"/>
            <a:headEnd/>
            <a:tailEnd/>
          </a:ln>
        </p:spPr>
        <p:txBody>
          <a:bodyPr/>
          <a:lstStyle/>
          <a:p>
            <a:endParaRPr lang="en-US"/>
          </a:p>
        </p:txBody>
      </p:sp>
      <p:sp>
        <p:nvSpPr>
          <p:cNvPr id="29700" name="AutoShape 4" descr="data:image/jpeg;base64,/9j/4AAQSkZJRgABAQAAAQABAAD/2wCEAAkGBhMSERUTExQWFRUVGRgaFxcYGBgXFxwaGBgXGBYXFhwXHCYfGBokHBcUHy8gIycpLCwsFR4xNTAqNSYsLCkBCQoKDgwOGg8PGiokHyUpLCwsLCwsLCwsLCwsLCwsLCwpLCwsLCwsLCwsLCwsLCwsLCwsLCwsLCwsLCwsLCwsKf/AABEIALcBEwMBIgACEQEDEQH/xAAcAAADAAMBAQEAAAAAAAAAAAAEBQYAAgMHAQj/xAA5EAABAwMCBAQFBAAGAgMBAAABAAIRAwQhBTESQVFhBnGBkRMiobHwMsHR4QcjQlJi8RQzJJLCFv/EABoBAAMBAQEBAAAAAAAAAAAAAAIDBAEABQb/xAAtEQACAgICAgICAQMDBQAAAAABAgARAyESMQRBIlETYTKR0fAUI/EFM3Ghsf/aAAwDAQACEQMRAD8ArrzXQf0jKVPo1Hv+aY5LvpFCXKkpUR0Xw2PGcvycz2GYLoRfZaaGRjJ90zpWYX2q6QI3Cxl8IVaoiGJJJhHwQBtnqtDdNCEr6o0NMuU9qGuDZuT1W5PIVOpyoT3KWvqjYicdylt1rrW7uHv/AApKrWe4yUvvbkNBjcKX8+TIaEZwAlBfeLmZh30Uzf8AiZzp4SR3nKUcDnnOEdZaI55+Vpd9lUviD+Tn+sAv6EBNZzjzKYW1E+yaUvDFbA4I7mITez8Ltpj/ADKmTyaMos9KtLNSydzlSocDKfQzJ7oukQ4wNh9Vtd6eSyGy4D3XXSqTmiHtgd9+y8sKC2xL1b4zhUt/+M80Bwim9jm4JO37hV/A1wgDdI9W0N73gsG0/hT+HEWsEuDozuLmQstn8VQNJgHda0tMe0fMQT2n90Hc1TTqAnE49lrtrlEKN1LCnotOAIyea4O8Psby3Qmm65sCU6o3YdmVSrYsosdxbclMW3XhlhEQD5hJLjw+5h+TH51CuQ1aVGSNl2Xxlb9QVykdyGbeVqeCNvZN9P8AEk4fhN7rRmkbZSG98NkSWypThz4TaxoZHj6nqTXbFHtvMdVDt0+oMZ9URY6y6meF/LqmYvOdD8xX7gNhB6le565uAcdkNR1Zrm8giaFcES1XjIuToxPErMdZDBbifZL7ui4TiU2ZUWtUgrsmNHH1NR2UyWfaFzp6IpzYYOyc1bRvql1/ZkjHspxgOK5T+UZBUOs6stBXetsQhNJMCCiKmSenRVo9KJIy/KGWlQljZ6L6lvG4YGy+r6DHlx8RbDqee2JrNCRWivJlPGXgzPul50GrSktIdPoV0sbIiS8yTy5DsF8SBkT41/aeyQCbhFfU2tG6R19Re88LJk7AKhr6FRqN+ZgHdvyn3C4aXotOg4/DaRO5Li4ntJ5dkbYXauR/pBBAiKp4euCOJwx5yV2sNAc4/N8o7/mVaB0BLsl8nJTDgRaqZyJgFz4WHAeF8GNzt6pPpvhBn6qkvd5kN9Bv7qxrtJbEIe3TTjAI46g8vuKLvwpQIEUw2P8AaY9+oR1lYtbAAAHTkjqzkPQvBJgE9YH8rXGxZnAn1Cn24iNvJBHTxMjdEVNRb0djt/a4U9SaXRkeYS3KEi4Q5CF/+GHDK4N0+DhGud8q4suI5pjKmrghzOtGzgbLWrS5Lsy9HVaOqBxWlFr4mZyN7g1zbwD9FNahQFTiB6DPQ5gqmvX4U/StXPqktPygQ7z3CiZf9wfUeGNRPSa5uCU2tb9zV11LTv8ALMDIyErt6wUeVSj61GA8hcrrDVsZymVC7BUhZ3KZ0riCCFfjzPQJ3EMguVTYcuVWlKAtdSnB3RTbokr0BmRhJuBBnypYNIS640BjiCRPn/SfBc3gpmTCjDYnLkYSN1HQHNEsmOiE0/VX0jGYHLor80x5oetpzDkgKDJ/043yxmo9fIB0wiJniFp5wmFtdtdsUs1jw3Mup4PTr+dVOMvn0nQ4Fp7qU5M+FvmLjQquPjLs3WYWF0qXoeJmc9/dPdN12m4/sd0/H5IfTGoLYyvQjKlRlpkIW6smxzCNFy07Ie4JOArHK8fuJUtyip1u8bPdHmViY8QGCR7hYkUfuO5fqaXLjCX03CV9qXIOAUG+uGZJXOb3BAqMw6duXLzHn+QVoxpnfvsRj85IahfsIwfqlt9rvBjcjums+IKCYPFrlIWSN/z3/lD0HfMPP7fZJKHidrsEQ7puuNzqjzJAgf8ALA/srWz4qBUQQjXK2tdfKD6ef1wlb7wNdHny/PzzSpl68t5n0j99lta0HEyTufTshbyOdUJox13GNW4fUwBwjmTE+kIjThDo6LWk2P3lcHXXC5aSFPIzhvQhV60SSEnLsldrvVeLYR3QdzctayJyduqhzZFc2pj0BHc6f/0bBLHOyEvd4oaCYyOWYXey8NAkueOIu67DyXe88MsDSQNh0CWObgHc6lBgzfE9M7kgwCMde85MfmFtT8Tt4oaC6RMxAiY3/OWcqC15rg6Gkww4zz5p/wCD9HfXa2pUngGzTPzbmd9pO/NVhF4BoBoGU1gal1808LM8jMZ79t8qisdKbSHC0czknP8AX5shdPYKeCyGnmCSB3IPLKfU6A33B9R5/QJmHGoN1uJdzAK1nI2/Pf8AJCnNW0lgl2xPTaYB/feFXXFRrRnCh/E1057uGmM/QeaHyDjqq3CxcorZd8Dy2Z6d+fVMqWoBS9XS6k8TiSepXI6mW78lBwN/AyqvuXdG4B2R1vdZUFpXiEOdwyQe+3uqajqYIR2VNNqAVlXb6nGCUY27DtlFtvZ2RtvfkKhPLYa9RRxAyrbVJ25cuu39rPizt+d/zt1SinqgAyERSvWnnP5/a9AeXjIoyc4Whb6mPc+gnv8AyhbiyDpEAnIn82RtFgPJfalAe/5+wTiFZbIgglTI3U/CzX5A4SD+oD2BE5x9wlLrCpRcMk9CBIwATtyz0XoZtwh62ntO7VBk8VG6EqXOfclGao9onGY3xvkc07tbh7huAuF5oAeCOvmh6du+lgmR15jzSEw/jPRr/wAxnLkI3FJo7r6hWVARMrE3kv1A3PMrTxPUY/5TM9UZc6q+pk4UhYVpeAqW3pgFIzoE1GLud6VUhc7vUQ0TzR1TTyR8olbWnhYuIdV9Gjb1SQgB3OJgWlW1VxD+HHnB9lQ0LVziOPacBN7W0AbAAxha1WQU3fGBy3OtOkAIAWo+UrWnqDBgrjVuWnMphYVowaN7hNfU2jzQD7xrpwg7kdEuqXnCVI+XITREYoEPunwCg6FWXA9Eq1nWyWw3nuf47pp4eoGowOPQfZA+NiOQhBqMvNMqhzASt79mMCR+Sl9jQIG6KfX4BJV6MQtERbAE2J5tr+nRVIGeI9NiSq7S6QYxrRs0AD0wk19VFWq5wEgEZ9f5wnFsYhS5W4ECYdx2yoS2EbYl7RAyP9p//J/ZLraZwcJnRr9lXjybtokiI/E13XD2tawhp3eYI+iGp2UCck9eapq+e4QtW2gbSOv8oDitywMYHoVE1XT2vb3UZqOhONWI+WPmM8/yFd1Kga108kBpVM1HEEY39fyUl2pgB3KMexZkFqGkfDbxAGPzJSOp4guKTo4pb/yAP13Xsuo6O1wcI3Gy8o8U6ZwFwA/6T/Ha24ZQDObYsRroHib40AiHDeNv6VMb8Ac1K+AtH+Ez4z8uf+kRsP5O6tdR0cVaXxmYdzHIx+6RlVfyMuL1/mpg63OdHUw7cokV3NMhSRDmnsm1pqcCDlINH+X9RNr6lXp+uRg7pi3U5UONQBdnH5yTe0u53T8fkP8AxuLbGO5V0q4K6VKneO6RU7mEXSuZVyZ6+JiCkYCnK41bad/YrtQuAulRUkArcCyDEj9ME4CxNCsUZRY3m0/Pmj6a+q88H+n79Fb2vht/CHOI7iEdo+hMt2hrQfM7nuVQBstgJTn8rG4d8RAbCgGiES9c3vDUJdahiBhTlwgozeJO4wZc8IlAXWogpfVvSREpfcVks+Qx0sMIB3GNzchLqt2QuTXuK6NtifNLq2uboTcXzil949G1WwETZeHviZccbwnIrFqmXJG8HEQBzI+8L0zRLZrGNaBgAJVd6QB8tMZHNNtNpva0Bwk9lSrgnjAYe5RUqLRB3CG1OlLHQOS0p3wbvPdZd3YLcc9leHQrURRBkrolhFGqHfqJIHT5TII8ymtkA9vf91jaLmtzg7pfVuzTMj1C8zKvRMdH+nt5EI44Utb+KaRdw8QDuhwfrj6qgtr1piViuK4+4BUxgwyu/wAJB0KhJRnGq8excWYvv9LFQZHqgtO09zHHY/wn7V8fZ4WHxw55DuGuYqKi6o0+vJefeKdN46zB/vMfXmvRriiR3j3UNc1+O7YNoJPtgD6qXJaMPuUYyGBh1vaBrQI2TbTxFN4HLMIMtTbRaYBP/Ic/zutw1zAmMdSbv9L+Uwk9vbmduyvb20aAWjzCmjRDXn6ovNxrjUMICNc5XGnEieg3Qja72GFUtoA490NXsW5/hJOHl8hCD1qK6GuOGHRCa0L8bg4SK+suFLbTUnDEfugV26PqHQMvaV6jKN9O6ibbUJwU0tNQgwfQo1zkQCkrRUCxKW6iI3WKr80Xwg1SkQdlpVveAQcJwLUHkuN1pjajeEjPVayPVr3OBHuTlXUmmUouqu5W19QNKqaTokwQYJ65P1XS10z4jo3kTAkCe5P+nt9EtfByZRysVD/KBqLaIc/IyP7hE09OcTBVFYWAYI4QCOgMHt2Ee63tadM/q5Ok7zvgjG2PzCJfEBPc5nNXF9npo2RlW1a0LsKrR+++3bugru+BMCM+Y8sgY7+u+FUqJjX1FWTB7G0FaoRyCZ1qHC4MaY/hDUKppsPw+eS4j7D+fZfbSq4ulxLncyefP0UvJTr79xuwLje3tQBsu1SjC5U3nCNLeZ+qfxFaiLNxNdVTIB5oilkzPaEHqWXgDeceaY2Vtw78xz2nKTg27LGNpbnG4OCpfVq4buQOkqyqMkZPTzjn/Sg/FfC6syniYnIdHzGPORwg/vunZsQOrqYjSdoUC4l5ySfTzCfWOsVKIA/U0cjy8iiaWnNDdhIJAMHh4R16nfP9L5XpNAMAZ6gnk6J77eUqV/kdmM5Rlp/i1pMO+Xz285/mFSW2qSJXmd25tMHYmMYPMCeLkVz0fxb8J4hwdSP+mHFwJP8ApnHCOnb1TEwvVqYNXPX6F2Hc47ItlWcKO07WqdQDhIPUiZGOYOd+X2Ta11Uc/uiTMF0ximSPeFTmreEA+sLim7heNx/pcNvQ900GoDqiaF0n/wC3k1BBZdiIXWLgcjZM7JkckVXpgrlQfwnKRwCPGc7E46m/5hjqpm8bmVVX1txtdyPI58x5jGw/lSNtV+d9OoAHDMDimJIBBMYwJ/6SvOxlh3+4eNozs68jpsiH4+b82QluAB1MHYO3IP8ASIc8eknAnaBt03RYxWMEmCe4NcNJ5Dny/lTVLTTxOxsSq17Yn35xHXzz9EKKI5DflmdhG2J3+iDIgc6MNWqIDYuHJfBUIVhQsWkHijP8cpSq90wZIwp8njMosbhjIIubdujmsWnwiMLFLZ+4ep6GzoF8dicbrhT1NmwOOvL3Q19r9Bo/9jSegIJ9gvoWdALuRBTfUUeJNFbWqMqZ+XBAMcQ5T5GfdFafZNaDiJ91rRvDVyBDep3/AKR9V4aBnKlx5Odteo+q1NWWw4RPL3SDUKgZU4gd55dj+eiaXersbzUzf3gqu7DmhzZ1qljUTu58vL3psvmnUC53E7bG64/+IKhAExiU5t7MgicAbKMlmO9wwoEzUqsNgDH3WaWyQCuGoOD3AA4HRNNMpgAQn4rbJfqJc0KhtMYW9Z2F2Y5B35J+Vu5wFa+hJx3FFu8vriNmST64H7qlozGyHsNJbTk7uduf2HQJqxsDKV4+IqNw3a4o1W44GlxwACSonSLY3FZ1d22w/PL7lVXjF3/x3Abu4W+7h+yH0u0DGNaBsPzdKyG3hjqdTZAjZLLy2joqFwwprXr0MBc4wBueSaSoEEXcmdWtpwBnolNnpRaB2H/ad6Rd/wDkvLwDwsJGcE4Bn6pw+xlpIGP3QBmRSsePuTttTLecHsnui61ngeRPKTk/2ltw2ElqVh8UGduSQE/LOM9Ws7hrwTseiYW1ZeeWmuO2BhU+karxjJyNx/HZcmTgQDEukqhWWQCl9sZMk4R7GgbFeivzFmIOppLm4GR0/heYeI9YNvqRfwngADXNHMOG49x7L1U1AQkHiXwnSvGji+Wo39Lxv5Ec29vZL4i6OxDVqgenalRqGWVGunlkH2OUaR833/tQdbwtcUHcL2/L/vGW/wAg9jCstPuJptDtwIJ6915+Vgh4ykC9iGVBKY29ADkgKDpPb8hPbZuJKo8f5HUVkNQdlnO/mhL2gCcdP+04rNQVZqsZa1Eg3J12niVi7VrkcRXxecSv1H0Z5laUzxcI25jl6ql07TUfqXhptOpxsGCSSMnc8sYC7sPy5EfnNZlPJ+MNRQjHTK4Y0A7L7qF+wjfZJH1DG6S6nqbp4W5KDHkcDiBC4g7hF9ecToCM07SuLLtvuuOg6Xu9+Tz81RgHh+ULVQXZ/wCYZPqa2Nq0EiIHJdrtpAPRfLSmWnPM5XPXb0CmevZOUjgb1AbvUn7dw+KR0/dUFmOinNMsH8ReQc+/VVel0eq3x0I1E5DN6lUtXzR3/FqOJP6dvVbX4wivD9sGsnm4yfsqRjvIB6i71C6lOCt31cQiXNBKFuXANKblXhdGYpuSGsXxrXPwW/ppQXn/AJ/6Wz2BP4E60+lhJNFtADVcTJfUc4nz/CqGjUAavOxU2Qv6lDGhU0u63CCoPxbV+JSeDzIA9CD+ypNd1RrGmdjsOZPRI9Lt/jv43AEA4byHfzTMmT5CvRnY1mvg3RyyiA4fqJcZxvt9APdUF6WsZHumTKYDYACSa7z8lrtSlvube6mukaUyoziIBJyRg4kiPJJtZ/w8p8bqlNzmE7ieJvscj0Kb+DtTD+JkiaZgjnDjIP3Hoqa4o4PQrlBVbWwZhO5486nUo1A14joeRTK11B9N3E0+h5qk1vS/iDAE8p5eX5zUPqlWpQqcD2d2u5EdkK1m0O4ywBuXOm+KmmGuPCTyP8qpsrriheJ1q7niThWng/xL8oZUMEbEmJ/vsi4Ni3ev/kUyg7E9CfW6LpTcgrWs05lF0nJ1+5OROle2D2lpEykz7HgkRuqCmZXY24IghacP5RYmh+MVaZZiMg8SaGAIXJreDZfGVAfNcgCDj7nHe5uXwknifWm21AvOew3JPIJwTv2UdrVFt1ctpbtZ8zh9APXKF3oQlWTLLqrVHGA75s4mPRYvRaWlgNAGABAA2A5AL4kf6cxn5IW1nHtt5JVrekuLSQPmG3fsmNhe7I6rdNIiJT+GPInyO4PJlOhqeTahrAogh4h3MHB/Cl2h0XVXmoRHSfv+d16Lrvhuhcf+ymCeTv8AUN9iEBaaW2mOGIjAxj+ypWUqvFRs+/1HoQTZnKyoOwIwPqqG1Z8gA36pG5xa6GzB553/AGPbuimX8NzgzHPyys8Zhj/lDyixqfb6rwyp41jUqhu+T325LfVbp1R/C0HABJjYHl2ROn6cWObggjc9FhU5Hv1Fk8RH9vQaKcRlbMEBF0qLeHPr591yq0PReqRoVI7iu6uCSB3j3Ti2qECNkkvrb5mhvNwz67qkp0ZAHQIMaEkwr1OzaohT3iK/cxsN3djyCePpEBKPEDR8PlMj9kjyQeO4zH3F2m23yo6seELewpgNCH1m6axpcTAG5PLrKmxYeOPl7hE2ZM6y51V7GiYySPoD9/qmWkUDSA+p5Jdod0LlzyA4CSBggwCcnpO8dwnVbTKgIMy1v0PcQgK5AKo2I4FfuMTXiPukPiKsGtJO58vcps/AzMjz91CeN61R1J/AHAcyBy55HXb3TVBchT7MDQ3EvgzXgzUuIn5aoNMHzgsJ8y0f/Ze5AcdMO7Svy8C5jsggj0K9u8Cf4hsuabaNUxWAgjbijm3vGSPPkvXz4uIv1VSZWuVQtRMwgdU0JlVpD2tI7ic9unmm1Fw3GQiqrBGy8s4gRcaGqeQa34aNOeEY6fwktVnyr2XUdHbVELzvxT4Vq0i57RxMAkkbjrj64RJYNMYwEGSFh4xubV+Hl7J/Q8kt9Jy0+S9i8OeImXFJlRsw4Awdx2PdeNWOimsXOLZE4wYOQDHXfZVulMqUf0kjrgx5J3lcVooN+/3F8bO565a1Z2RZqKC0/wAROBh7SI55+vRVVDUQ4eS3Dn5LXuJZKMZDJXN9lmea1p1/z8+67sugR+e6euMMPlAsjqKNarVG0Xlg4ngYAGSpzwVZu+atU/U848h+fQKzqZQT6JmR+eaiyCmjlOoc1nmsQouX9R7LFRzX9wKMUset6N87jgbRn3QwqAjC50xBJUp/UpH7jpj5GY7j8/tB3ddoM84g85BP5/CDdVPMpVqF9Dhzhc+ZkW5ioCY0u2j227Ker38OkDYnnjJ2745/dE1NbaKZ4jk4A5/9oOw0x1U8UwOQSS5yEcY6gg3DbAwziIyDI6ydh5BObPaf9XXz6fnul9e0+GyZ2I/hMbPICsUkHjJXhtOqAO/Tkta1wVs2jJP56oG+qRIB2RuGAuKE0ZVl4HRObe8hRtnduNy1oyDM+UGT7wq5lrACzxyWBIhtQhVSvMKb1yuTVps5TPsnpbGUr1ugPiU3D8wk+UCVJMZjq4QHkARtEeYUl441AiiQB8xLRknI4iYEen4ArA1BwjKlPED2G4otkETJHcAx9SuLMCCDqbQn3wRo5oUIcIc6Tkzwgziev0+hVbavmSNwT5Zj35/2lVuYR9o6D91oyOzW0AgQmraNe2CB9vqPMn1SW90H5SAJOYPciP2CfNuO/wBFs2sDh0dlxJvuYDU/PHifSKlC4dx0yxrj8nMECJIIwf7Q9k0ghzTBGQRgyNl+jbzRaNZpbVY17TycJHmJ2PcKP13/AAmoOE25NF/YlzfUEyPQ+ivGfktNA6M28C+JjVp8FQzUZg9S3k7z5Hy7q2bVkYXgl9pl/pz+OpTMNOKrPmb0h0bA/wDIDdU/h7/FphhlwDT2HEMt83DcBTvgcbUWP1D5KZ6uyosubZrmoXT7tr2gghwIBEZEHmCNwjxtEYWLTDcw2DIS/wBCFOo57G7iHZxBOTHXv9N19o2YEGMwckzuSfzb6BWVxbh2ISt+iwcEgpPIr3uM0ZMXLOBsATuAN4mZ5bra11k0ztOSd9pA9+eEXe6c5p+bbqErqWJnGymbl2sKh7lNZ+IGuIBMEnnM+Q+vum1C47jr9AP2H5hec6tXFNsk8kV4a1WrwD4hLjkgncAnDT1hGufIotoJQHqeg/E5L4akJba6iDkrq65CLly+UDjWod8JYuDL0EbrFVxQwdyV8RXf/jVmub8zHAhzehBBkd8kR27ZEd4nadmn881SXem8TcgHscqa1HSRTdgYUThgepSpBE7u1AvyAlGqXoYDOSUUKoYATjspjU7wVHkiY2ErFTmflCY8RqcbKs6rcgH0HIbL0nTqZYFH+DtG4qvxHenl1XoT6AAEKwcb16ijcS6xc/paOZk+kfnoirV4gJPqvy1S4mQeq+2+pt2lS/lIc3MYSmbfcII+qSX93g53XCtdYmUDVq8RXZc5I4iAq7hWiOAqz2P7f2rizuQRChrb5arGjnv5wZVTQwq/FvGKnPuMLtwkeaS61c/5zG9ASmbRJCU6zS/zGu57eiX5RJQn9iHj7mlW5gHsvPr6/c+oXzkO+XtBwr3UbQ8G+8QvOJAcRMiTlKVTe4ZqpbaNrbazdwHc28+/omrLzO68vdVDcgx3GFytfEtzTqy0uqt5tcZHoeR/Mp4xlhqKM9gpXC6sdJ6KO0vxK2oJEtdza7ce2/on9veEjkpKJNGHVC4/ZWjYrq29zlJ2XXdbsqglOUm9QK+4/wCGm8ZAKjfFH+HFrcS/4YY8542fKZPMxg+oPNPmVwNlxZqxLuEgxP7Kk5+NX/6gjGT1JrwbQfZg0Hu+QPd8IkmQ0mQx0jcHiM855K6ZcgxCT6jYtqNIwVKPbXt3yx7oB/SZLSPLl6JD5GRiewYYAInpFPfZb1IS3RNYFamHbOjI+6PfkSE8MCuosijuBXlqHDKnb3TXtngHF0yq3hXGrb8x6qdlI2I0ETyi+02rUrj4rHNbiJiPphUdjYQPsqPU7AOGw5FKw7hMIWtyOXQ6/vN0OpjKK6hpC3ZU6LjVmVQFU+oEz4h7rF3bTd0+i+Jv+m/Rnco5qQQp3VqJc08McQ/TPVfViVnAoGYnch6um16zjxEN4ZHDOMTOyXXFoWbx6LFiBPQjG6uNPD3iNtOGczsI6c/ZVZ8QNc0ATnssWJWYcDr/ADcYmxuTXiKpUrVPh0h+jJyB9ykAuC0wTDvzosWJuNQVin7jKwu3uPDM/wAeqPo3BbUDXNgdcb+ixYkMgBuaJTaVRBfPRUFQDhXxYrUPwJi27mU3H9glGt1eEsB5n7BfFiRn/wC2TGJ/KKfEmsxSLGmHOaQ2Qd8TttglSthpXywcrFiSWNAfcIzS40IFdbbTQ3kFixY7tx7gCdX2o6BdLa9qMIg4HI5/tYsQBjUKM6OruJ6HondndfLmZKxYneOoJNzn6hjriFrTfmSsWKhlFwLoQ34uOiGuagfDSJ7rFiW46hJAxTfQJcyC0ZImE00fxYyoeCDPkvqxIRjjelmkBhuUEgiQuVQweyxYvSyABbk69waoMY2KDuNPBzGV9WKAC4+A1m8GFvZsWLF6XhkjyFAisn8DGTQsWLF9NIJ//9k="/>
          <p:cNvSpPr>
            <a:spLocks noChangeAspect="1" noChangeArrowheads="1"/>
          </p:cNvSpPr>
          <p:nvPr/>
        </p:nvSpPr>
        <p:spPr bwMode="auto">
          <a:xfrm>
            <a:off x="152400" y="-677863"/>
            <a:ext cx="2619375" cy="1743076"/>
          </a:xfrm>
          <a:prstGeom prst="rect">
            <a:avLst/>
          </a:prstGeom>
          <a:noFill/>
          <a:ln w="9525">
            <a:noFill/>
            <a:miter lim="800000"/>
            <a:headEnd/>
            <a:tailEnd/>
          </a:ln>
        </p:spPr>
        <p:txBody>
          <a:bodyPr/>
          <a:lstStyle/>
          <a:p>
            <a:endParaRPr lang="en-US"/>
          </a:p>
        </p:txBody>
      </p:sp>
      <p:sp>
        <p:nvSpPr>
          <p:cNvPr id="29701" name="AutoShape 6" descr="data:image/jpeg;base64,/9j/4AAQSkZJRgABAQAAAQABAAD/2wCEAAkGBhMSERUTExQWFRUVGRgaFxcYGBgXFxwaGBgXGBYXFhwXHCYfGBokHBcUHy8gIycpLCwsFR4xNTAqNSYsLCkBCQoKDgwOGg8PGiokHyUpLCwsLCwsLCwsLCwsLCwsLCwpLCwsLCwsLCwsLCwsLCwsLCwsLCwsLCwsLCwsLCwsKf/AABEIALcBEwMBIgACEQEDEQH/xAAcAAADAAMBAQEAAAAAAAAAAAAEBQYAAgMHAQj/xAA5EAABAwMCBAQFBAAGAgMBAAABAAIRAwQhBTESQVFhBnGBkRMiobHwMsHR4QcjQlJi8RQzJJLCFv/EABoBAAMBAQEBAAAAAAAAAAAAAAIDBAEABQb/xAAtEQACAgICAgICAQMDBQAAAAABAgARAyESMQRBIlETYTKR0fAUI/EFM3Ghsf/aAAwDAQACEQMRAD8ArrzXQf0jKVPo1Hv+aY5LvpFCXKkpUR0Xw2PGcvycz2GYLoRfZaaGRjJ90zpWYX2q6QI3Cxl8IVaoiGJJJhHwQBtnqtDdNCEr6o0NMuU9qGuDZuT1W5PIVOpyoT3KWvqjYicdylt1rrW7uHv/AApKrWe4yUvvbkNBjcKX8+TIaEZwAlBfeLmZh30Uzf8AiZzp4SR3nKUcDnnOEdZaI55+Vpd9lUviD+Tn+sAv6EBNZzjzKYW1E+yaUvDFbA4I7mITez8Ltpj/ADKmTyaMos9KtLNSydzlSocDKfQzJ7oukQ4wNh9Vtd6eSyGy4D3XXSqTmiHtgd9+y8sKC2xL1b4zhUt/+M80Bwim9jm4JO37hV/A1wgDdI9W0N73gsG0/hT+HEWsEuDozuLmQstn8VQNJgHda0tMe0fMQT2n90Hc1TTqAnE49lrtrlEKN1LCnotOAIyea4O8Psby3Qmm65sCU6o3YdmVSrYsosdxbclMW3XhlhEQD5hJLjw+5h+TH51CuQ1aVGSNl2Xxlb9QVykdyGbeVqeCNvZN9P8AEk4fhN7rRmkbZSG98NkSWypThz4TaxoZHj6nqTXbFHtvMdVDt0+oMZ9URY6y6meF/LqmYvOdD8xX7gNhB6le565uAcdkNR1Zrm8giaFcES1XjIuToxPErMdZDBbifZL7ui4TiU2ZUWtUgrsmNHH1NR2UyWfaFzp6IpzYYOyc1bRvql1/ZkjHspxgOK5T+UZBUOs6stBXetsQhNJMCCiKmSenRVo9KJIy/KGWlQljZ6L6lvG4YGy+r6DHlx8RbDqee2JrNCRWivJlPGXgzPul50GrSktIdPoV0sbIiS8yTy5DsF8SBkT41/aeyQCbhFfU2tG6R19Re88LJk7AKhr6FRqN+ZgHdvyn3C4aXotOg4/DaRO5Li4ntJ5dkbYXauR/pBBAiKp4euCOJwx5yV2sNAc4/N8o7/mVaB0BLsl8nJTDgRaqZyJgFz4WHAeF8GNzt6pPpvhBn6qkvd5kN9Bv7qxrtJbEIe3TTjAI46g8vuKLvwpQIEUw2P8AaY9+oR1lYtbAAAHTkjqzkPQvBJgE9YH8rXGxZnAn1Cn24iNvJBHTxMjdEVNRb0djt/a4U9SaXRkeYS3KEi4Q5CF/+GHDK4N0+DhGud8q4suI5pjKmrghzOtGzgbLWrS5Lsy9HVaOqBxWlFr4mZyN7g1zbwD9FNahQFTiB6DPQ5gqmvX4U/StXPqktPygQ7z3CiZf9wfUeGNRPSa5uCU2tb9zV11LTv8ALMDIyErt6wUeVSj61GA8hcrrDVsZymVC7BUhZ3KZ0riCCFfjzPQJ3EMguVTYcuVWlKAtdSnB3RTbokr0BmRhJuBBnypYNIS640BjiCRPn/SfBc3gpmTCjDYnLkYSN1HQHNEsmOiE0/VX0jGYHLor80x5oetpzDkgKDJ/043yxmo9fIB0wiJniFp5wmFtdtdsUs1jw3Mup4PTr+dVOMvn0nQ4Fp7qU5M+FvmLjQquPjLs3WYWF0qXoeJmc9/dPdN12m4/sd0/H5IfTGoLYyvQjKlRlpkIW6smxzCNFy07Ie4JOArHK8fuJUtyip1u8bPdHmViY8QGCR7hYkUfuO5fqaXLjCX03CV9qXIOAUG+uGZJXOb3BAqMw6duXLzHn+QVoxpnfvsRj85IahfsIwfqlt9rvBjcjums+IKCYPFrlIWSN/z3/lD0HfMPP7fZJKHidrsEQ7puuNzqjzJAgf8ALA/srWz4qBUQQjXK2tdfKD6ef1wlb7wNdHny/PzzSpl68t5n0j99lta0HEyTufTshbyOdUJox13GNW4fUwBwjmTE+kIjThDo6LWk2P3lcHXXC5aSFPIzhvQhV60SSEnLsldrvVeLYR3QdzctayJyduqhzZFc2pj0BHc6f/0bBLHOyEvd4oaCYyOWYXey8NAkueOIu67DyXe88MsDSQNh0CWObgHc6lBgzfE9M7kgwCMde85MfmFtT8Tt4oaC6RMxAiY3/OWcqC15rg6Gkww4zz5p/wCD9HfXa2pUngGzTPzbmd9pO/NVhF4BoBoGU1gal1808LM8jMZ79t8qisdKbSHC0czknP8AX5shdPYKeCyGnmCSB3IPLKfU6A33B9R5/QJmHGoN1uJdzAK1nI2/Pf8AJCnNW0lgl2xPTaYB/feFXXFRrRnCh/E1057uGmM/QeaHyDjqq3CxcorZd8Dy2Z6d+fVMqWoBS9XS6k8TiSepXI6mW78lBwN/AyqvuXdG4B2R1vdZUFpXiEOdwyQe+3uqajqYIR2VNNqAVlXb6nGCUY27DtlFtvZ2RtvfkKhPLYa9RRxAyrbVJ25cuu39rPizt+d/zt1SinqgAyERSvWnnP5/a9AeXjIoyc4Whb6mPc+gnv8AyhbiyDpEAnIn82RtFgPJfalAe/5+wTiFZbIgglTI3U/CzX5A4SD+oD2BE5x9wlLrCpRcMk9CBIwATtyz0XoZtwh62ntO7VBk8VG6EqXOfclGao9onGY3xvkc07tbh7huAuF5oAeCOvmh6du+lgmR15jzSEw/jPRr/wAxnLkI3FJo7r6hWVARMrE3kv1A3PMrTxPUY/5TM9UZc6q+pk4UhYVpeAqW3pgFIzoE1GLud6VUhc7vUQ0TzR1TTyR8olbWnhYuIdV9Gjb1SQgB3OJgWlW1VxD+HHnB9lQ0LVziOPacBN7W0AbAAxha1WQU3fGBy3OtOkAIAWo+UrWnqDBgrjVuWnMphYVowaN7hNfU2jzQD7xrpwg7kdEuqXnCVI+XITREYoEPunwCg6FWXA9Eq1nWyWw3nuf47pp4eoGowOPQfZA+NiOQhBqMvNMqhzASt79mMCR+Sl9jQIG6KfX4BJV6MQtERbAE2J5tr+nRVIGeI9NiSq7S6QYxrRs0AD0wk19VFWq5wEgEZ9f5wnFsYhS5W4ECYdx2yoS2EbYl7RAyP9p//J/ZLraZwcJnRr9lXjybtokiI/E13XD2tawhp3eYI+iGp2UCck9eapq+e4QtW2gbSOv8oDitywMYHoVE1XT2vb3UZqOhONWI+WPmM8/yFd1Kga108kBpVM1HEEY39fyUl2pgB3KMexZkFqGkfDbxAGPzJSOp4guKTo4pb/yAP13Xsuo6O1wcI3Gy8o8U6ZwFwA/6T/Ha24ZQDObYsRroHib40AiHDeNv6VMb8Ac1K+AtH+Ez4z8uf+kRsP5O6tdR0cVaXxmYdzHIx+6RlVfyMuL1/mpg63OdHUw7cokV3NMhSRDmnsm1pqcCDlINH+X9RNr6lXp+uRg7pi3U5UONQBdnH5yTe0u53T8fkP8AxuLbGO5V0q4K6VKneO6RU7mEXSuZVyZ6+JiCkYCnK41bad/YrtQuAulRUkArcCyDEj9ME4CxNCsUZRY3m0/Pmj6a+q88H+n79Fb2vht/CHOI7iEdo+hMt2hrQfM7nuVQBstgJTn8rG4d8RAbCgGiES9c3vDUJdahiBhTlwgozeJO4wZc8IlAXWogpfVvSREpfcVks+Qx0sMIB3GNzchLqt2QuTXuK6NtifNLq2uboTcXzil949G1WwETZeHviZccbwnIrFqmXJG8HEQBzI+8L0zRLZrGNaBgAJVd6QB8tMZHNNtNpva0Bwk9lSrgnjAYe5RUqLRB3CG1OlLHQOS0p3wbvPdZd3YLcc9leHQrURRBkrolhFGqHfqJIHT5TII8ymtkA9vf91jaLmtzg7pfVuzTMj1C8zKvRMdH+nt5EI44Utb+KaRdw8QDuhwfrj6qgtr1piViuK4+4BUxgwyu/wAJB0KhJRnGq8excWYvv9LFQZHqgtO09zHHY/wn7V8fZ4WHxw55DuGuYqKi6o0+vJefeKdN46zB/vMfXmvRriiR3j3UNc1+O7YNoJPtgD6qXJaMPuUYyGBh1vaBrQI2TbTxFN4HLMIMtTbRaYBP/Ic/zutw1zAmMdSbv9L+Uwk9vbmduyvb20aAWjzCmjRDXn6ovNxrjUMICNc5XGnEieg3Qja72GFUtoA490NXsW5/hJOHl8hCD1qK6GuOGHRCa0L8bg4SK+suFLbTUnDEfugV26PqHQMvaV6jKN9O6ibbUJwU0tNQgwfQo1zkQCkrRUCxKW6iI3WKr80Xwg1SkQdlpVveAQcJwLUHkuN1pjajeEjPVayPVr3OBHuTlXUmmUouqu5W19QNKqaTokwQYJ65P1XS10z4jo3kTAkCe5P+nt9EtfByZRysVD/KBqLaIc/IyP7hE09OcTBVFYWAYI4QCOgMHt2Ee63tadM/q5Ok7zvgjG2PzCJfEBPc5nNXF9npo2RlW1a0LsKrR+++3bugru+BMCM+Y8sgY7+u+FUqJjX1FWTB7G0FaoRyCZ1qHC4MaY/hDUKppsPw+eS4j7D+fZfbSq4ulxLncyefP0UvJTr79xuwLje3tQBsu1SjC5U3nCNLeZ+qfxFaiLNxNdVTIB5oilkzPaEHqWXgDeceaY2Vtw78xz2nKTg27LGNpbnG4OCpfVq4buQOkqyqMkZPTzjn/Sg/FfC6syniYnIdHzGPORwg/vunZsQOrqYjSdoUC4l5ySfTzCfWOsVKIA/U0cjy8iiaWnNDdhIJAMHh4R16nfP9L5XpNAMAZ6gnk6J77eUqV/kdmM5Rlp/i1pMO+Xz285/mFSW2qSJXmd25tMHYmMYPMCeLkVz0fxb8J4hwdSP+mHFwJP8ApnHCOnb1TEwvVqYNXPX6F2Hc47ItlWcKO07WqdQDhIPUiZGOYOd+X2Ta11Uc/uiTMF0ximSPeFTmreEA+sLim7heNx/pcNvQ900GoDqiaF0n/wC3k1BBZdiIXWLgcjZM7JkckVXpgrlQfwnKRwCPGc7E46m/5hjqpm8bmVVX1txtdyPI58x5jGw/lSNtV+d9OoAHDMDimJIBBMYwJ/6SvOxlh3+4eNozs68jpsiH4+b82QluAB1MHYO3IP8ASIc8eknAnaBt03RYxWMEmCe4NcNJ5Dny/lTVLTTxOxsSq17Yn35xHXzz9EKKI5DflmdhG2J3+iDIgc6MNWqIDYuHJfBUIVhQsWkHijP8cpSq90wZIwp8njMosbhjIIubdujmsWnwiMLFLZ+4ep6GzoF8dicbrhT1NmwOOvL3Q19r9Bo/9jSegIJ9gvoWdALuRBTfUUeJNFbWqMqZ+XBAMcQ5T5GfdFafZNaDiJ91rRvDVyBDep3/AKR9V4aBnKlx5Odteo+q1NWWw4RPL3SDUKgZU4gd55dj+eiaXersbzUzf3gqu7DmhzZ1qljUTu58vL3psvmnUC53E7bG64/+IKhAExiU5t7MgicAbKMlmO9wwoEzUqsNgDH3WaWyQCuGoOD3AA4HRNNMpgAQn4rbJfqJc0KhtMYW9Z2F2Y5B35J+Vu5wFa+hJx3FFu8vriNmST64H7qlozGyHsNJbTk7uduf2HQJqxsDKV4+IqNw3a4o1W44GlxwACSonSLY3FZ1d22w/PL7lVXjF3/x3Abu4W+7h+yH0u0DGNaBsPzdKyG3hjqdTZAjZLLy2joqFwwprXr0MBc4wBueSaSoEEXcmdWtpwBnolNnpRaB2H/ad6Rd/wDkvLwDwsJGcE4Bn6pw+xlpIGP3QBmRSsePuTttTLecHsnui61ngeRPKTk/2ltw2ElqVh8UGduSQE/LOM9Ws7hrwTseiYW1ZeeWmuO2BhU+karxjJyNx/HZcmTgQDEukqhWWQCl9sZMk4R7GgbFeivzFmIOppLm4GR0/heYeI9YNvqRfwngADXNHMOG49x7L1U1AQkHiXwnSvGji+Wo39Lxv5Ec29vZL4i6OxDVqgenalRqGWVGunlkH2OUaR833/tQdbwtcUHcL2/L/vGW/wAg9jCstPuJptDtwIJ6915+Vgh4ykC9iGVBKY29ADkgKDpPb8hPbZuJKo8f5HUVkNQdlnO/mhL2gCcdP+04rNQVZqsZa1Eg3J12niVi7VrkcRXxecSv1H0Z5laUzxcI25jl6ql07TUfqXhptOpxsGCSSMnc8sYC7sPy5EfnNZlPJ+MNRQjHTK4Y0A7L7qF+wjfZJH1DG6S6nqbp4W5KDHkcDiBC4g7hF9ecToCM07SuLLtvuuOg6Xu9+Tz81RgHh+ULVQXZ/wCYZPqa2Nq0EiIHJdrtpAPRfLSmWnPM5XPXb0CmevZOUjgb1AbvUn7dw+KR0/dUFmOinNMsH8ReQc+/VVel0eq3x0I1E5DN6lUtXzR3/FqOJP6dvVbX4wivD9sGsnm4yfsqRjvIB6i71C6lOCt31cQiXNBKFuXANKblXhdGYpuSGsXxrXPwW/ppQXn/AJ/6Wz2BP4E60+lhJNFtADVcTJfUc4nz/CqGjUAavOxU2Qv6lDGhU0u63CCoPxbV+JSeDzIA9CD+ypNd1RrGmdjsOZPRI9Lt/jv43AEA4byHfzTMmT5CvRnY1mvg3RyyiA4fqJcZxvt9APdUF6WsZHumTKYDYACSa7z8lrtSlvube6mukaUyoziIBJyRg4kiPJJtZ/w8p8bqlNzmE7ieJvscj0Kb+DtTD+JkiaZgjnDjIP3Hoqa4o4PQrlBVbWwZhO5486nUo1A14joeRTK11B9N3E0+h5qk1vS/iDAE8p5eX5zUPqlWpQqcD2d2u5EdkK1m0O4ywBuXOm+KmmGuPCTyP8qpsrriheJ1q7niThWng/xL8oZUMEbEmJ/vsi4Ni3ev/kUyg7E9CfW6LpTcgrWs05lF0nJ1+5OROle2D2lpEykz7HgkRuqCmZXY24IghacP5RYmh+MVaZZiMg8SaGAIXJreDZfGVAfNcgCDj7nHe5uXwknifWm21AvOew3JPIJwTv2UdrVFt1ctpbtZ8zh9APXKF3oQlWTLLqrVHGA75s4mPRYvRaWlgNAGABAA2A5AL4kf6cxn5IW1nHtt5JVrekuLSQPmG3fsmNhe7I6rdNIiJT+GPInyO4PJlOhqeTahrAogh4h3MHB/Cl2h0XVXmoRHSfv+d16Lrvhuhcf+ymCeTv8AUN9iEBaaW2mOGIjAxj+ypWUqvFRs+/1HoQTZnKyoOwIwPqqG1Z8gA36pG5xa6GzB553/AGPbuimX8NzgzHPyys8Zhj/lDyixqfb6rwyp41jUqhu+T325LfVbp1R/C0HABJjYHl2ROn6cWObggjc9FhU5Hv1Fk8RH9vQaKcRlbMEBF0qLeHPr591yq0PReqRoVI7iu6uCSB3j3Ti2qECNkkvrb5mhvNwz67qkp0ZAHQIMaEkwr1OzaohT3iK/cxsN3djyCePpEBKPEDR8PlMj9kjyQeO4zH3F2m23yo6seELewpgNCH1m6axpcTAG5PLrKmxYeOPl7hE2ZM6y51V7GiYySPoD9/qmWkUDSA+p5Jdod0LlzyA4CSBggwCcnpO8dwnVbTKgIMy1v0PcQgK5AKo2I4FfuMTXiPukPiKsGtJO58vcps/AzMjz91CeN61R1J/AHAcyBy55HXb3TVBchT7MDQ3EvgzXgzUuIn5aoNMHzgsJ8y0f/Ze5AcdMO7Svy8C5jsggj0K9u8Cf4hsuabaNUxWAgjbijm3vGSPPkvXz4uIv1VSZWuVQtRMwgdU0JlVpD2tI7ic9unmm1Fw3GQiqrBGy8s4gRcaGqeQa34aNOeEY6fwktVnyr2XUdHbVELzvxT4Vq0i57RxMAkkbjrj64RJYNMYwEGSFh4xubV+Hl7J/Q8kt9Jy0+S9i8OeImXFJlRsw4Awdx2PdeNWOimsXOLZE4wYOQDHXfZVulMqUf0kjrgx5J3lcVooN+/3F8bO565a1Z2RZqKC0/wAROBh7SI55+vRVVDUQ4eS3Dn5LXuJZKMZDJXN9lmea1p1/z8+67sugR+e6euMMPlAsjqKNarVG0Xlg4ngYAGSpzwVZu+atU/U848h+fQKzqZQT6JmR+eaiyCmjlOoc1nmsQouX9R7LFRzX9wKMUset6N87jgbRn3QwqAjC50xBJUp/UpH7jpj5GY7j8/tB3ddoM84g85BP5/CDdVPMpVqF9Dhzhc+ZkW5ioCY0u2j227Ker38OkDYnnjJ2745/dE1NbaKZ4jk4A5/9oOw0x1U8UwOQSS5yEcY6gg3DbAwziIyDI6ydh5BObPaf9XXz6fnul9e0+GyZ2I/hMbPICsUkHjJXhtOqAO/Tkta1wVs2jJP56oG+qRIB2RuGAuKE0ZVl4HRObe8hRtnduNy1oyDM+UGT7wq5lrACzxyWBIhtQhVSvMKb1yuTVps5TPsnpbGUr1ugPiU3D8wk+UCVJMZjq4QHkARtEeYUl441AiiQB8xLRknI4iYEen4ArA1BwjKlPED2G4otkETJHcAx9SuLMCCDqbQn3wRo5oUIcIc6Tkzwgziev0+hVbavmSNwT5Zj35/2lVuYR9o6D91oyOzW0AgQmraNe2CB9vqPMn1SW90H5SAJOYPciP2CfNuO/wBFs2sDh0dlxJvuYDU/PHifSKlC4dx0yxrj8nMECJIIwf7Q9k0ghzTBGQRgyNl+jbzRaNZpbVY17TycJHmJ2PcKP13/AAmoOE25NF/YlzfUEyPQ+ivGfktNA6M28C+JjVp8FQzUZg9S3k7z5Hy7q2bVkYXgl9pl/pz+OpTMNOKrPmb0h0bA/wDIDdU/h7/FphhlwDT2HEMt83DcBTvgcbUWP1D5KZ6uyosubZrmoXT7tr2gghwIBEZEHmCNwjxtEYWLTDcw2DIS/wBCFOo57G7iHZxBOTHXv9N19o2YEGMwckzuSfzb6BWVxbh2ISt+iwcEgpPIr3uM0ZMXLOBsATuAN4mZ5bra11k0ztOSd9pA9+eEXe6c5p+bbqErqWJnGymbl2sKh7lNZ+IGuIBMEnnM+Q+vum1C47jr9AP2H5hec6tXFNsk8kV4a1WrwD4hLjkgncAnDT1hGufIotoJQHqeg/E5L4akJba6iDkrq65CLly+UDjWod8JYuDL0EbrFVxQwdyV8RXf/jVmub8zHAhzehBBkd8kR27ZEd4nadmn881SXem8TcgHscqa1HSRTdgYUThgepSpBE7u1AvyAlGqXoYDOSUUKoYATjspjU7wVHkiY2ErFTmflCY8RqcbKs6rcgH0HIbL0nTqZYFH+DtG4qvxHenl1XoT6AAEKwcb16ijcS6xc/paOZk+kfnoirV4gJPqvy1S4mQeq+2+pt2lS/lIc3MYSmbfcII+qSX93g53XCtdYmUDVq8RXZc5I4iAq7hWiOAqz2P7f2rizuQRChrb5arGjnv5wZVTQwq/FvGKnPuMLtwkeaS61c/5zG9ASmbRJCU6zS/zGu57eiX5RJQn9iHj7mlW5gHsvPr6/c+oXzkO+XtBwr3UbQ8G+8QvOJAcRMiTlKVTe4ZqpbaNrbazdwHc28+/omrLzO68vdVDcgx3GFytfEtzTqy0uqt5tcZHoeR/Mp4xlhqKM9gpXC6sdJ6KO0vxK2oJEtdza7ce2/on9veEjkpKJNGHVC4/ZWjYrq29zlJ2XXdbsqglOUm9QK+4/wCGm8ZAKjfFH+HFrcS/4YY8542fKZPMxg+oPNPmVwNlxZqxLuEgxP7Kk5+NX/6gjGT1JrwbQfZg0Hu+QPd8IkmQ0mQx0jcHiM855K6ZcgxCT6jYtqNIwVKPbXt3yx7oB/SZLSPLl6JD5GRiewYYAInpFPfZb1IS3RNYFamHbOjI+6PfkSE8MCuosijuBXlqHDKnb3TXtngHF0yq3hXGrb8x6qdlI2I0ETyi+02rUrj4rHNbiJiPphUdjYQPsqPU7AOGw5FKw7hMIWtyOXQ6/vN0OpjKK6hpC3ZU6LjVmVQFU+oEz4h7rF3bTd0+i+Jv+m/Rnco5qQQp3VqJc08McQ/TPVfViVnAoGYnch6um16zjxEN4ZHDOMTOyXXFoWbx6LFiBPQjG6uNPD3iNtOGczsI6c/ZVZ8QNc0ATnssWJWYcDr/ADcYmxuTXiKpUrVPh0h+jJyB9ykAuC0wTDvzosWJuNQVin7jKwu3uPDM/wAeqPo3BbUDXNgdcb+ixYkMgBuaJTaVRBfPRUFQDhXxYrUPwJi27mU3H9glGt1eEsB5n7BfFiRn/wC2TGJ/KKfEmsxSLGmHOaQ2Qd8TttglSthpXywcrFiSWNAfcIzS40IFdbbTQ3kFixY7tx7gCdX2o6BdLa9qMIg4HI5/tYsQBjUKM6OruJ6HondndfLmZKxYneOoJNzn6hjriFrTfmSsWKhlFwLoQ34uOiGuagfDSJ7rFiW46hJAxTfQJcyC0ZImE00fxYyoeCDPkvqxIRjjelmkBhuUEgiQuVQweyxYvSyABbk69waoMY2KDuNPBzGV9WKAC4+A1m8GFvZsWLF6XhkjyFAisn8DGTQsWLF9NIJ//9k="/>
          <p:cNvSpPr>
            <a:spLocks noChangeAspect="1" noChangeArrowheads="1"/>
          </p:cNvSpPr>
          <p:nvPr/>
        </p:nvSpPr>
        <p:spPr bwMode="auto">
          <a:xfrm>
            <a:off x="304800" y="-525463"/>
            <a:ext cx="2619375" cy="1743076"/>
          </a:xfrm>
          <a:prstGeom prst="rect">
            <a:avLst/>
          </a:prstGeom>
          <a:noFill/>
          <a:ln w="9525">
            <a:noFill/>
            <a:miter lim="800000"/>
            <a:headEnd/>
            <a:tailEnd/>
          </a:ln>
        </p:spPr>
        <p:txBody>
          <a:bodyPr/>
          <a:lstStyle/>
          <a:p>
            <a:endParaRPr lang="en-US"/>
          </a:p>
        </p:txBody>
      </p:sp>
      <p:pic>
        <p:nvPicPr>
          <p:cNvPr id="29702" name="Picture 10" descr="http://t3.gstatic.com/images?q=tbn:ANd9GcTtwbwSjecAe6q-mWD7KJfdvQjON9KULg1NG53cV8j3aJoOi3qA"/>
          <p:cNvPicPr>
            <a:picLocks noChangeAspect="1" noChangeArrowheads="1"/>
          </p:cNvPicPr>
          <p:nvPr/>
        </p:nvPicPr>
        <p:blipFill>
          <a:blip r:embed="rId2" cstate="print"/>
          <a:srcRect/>
          <a:stretch>
            <a:fillRect/>
          </a:stretch>
        </p:blipFill>
        <p:spPr bwMode="auto">
          <a:xfrm>
            <a:off x="623888" y="1589088"/>
            <a:ext cx="2576512" cy="1839912"/>
          </a:xfrm>
          <a:prstGeom prst="rect">
            <a:avLst/>
          </a:prstGeom>
          <a:noFill/>
          <a:ln w="9525">
            <a:noFill/>
            <a:miter lim="800000"/>
            <a:headEnd/>
            <a:tailEnd/>
          </a:ln>
        </p:spPr>
      </p:pic>
      <p:pic>
        <p:nvPicPr>
          <p:cNvPr id="29703" name="Picture 12" descr="http://t3.gstatic.com/images?q=tbn:ANd9GcQpuh22oVsg1qBpjbhsRsKLfsytR7qJ78OPdIWW_k15vImyEiq3"/>
          <p:cNvPicPr>
            <a:picLocks noChangeAspect="1" noChangeArrowheads="1"/>
          </p:cNvPicPr>
          <p:nvPr/>
        </p:nvPicPr>
        <p:blipFill>
          <a:blip r:embed="rId3" cstate="print"/>
          <a:srcRect/>
          <a:stretch>
            <a:fillRect/>
          </a:stretch>
        </p:blipFill>
        <p:spPr bwMode="auto">
          <a:xfrm>
            <a:off x="3505200" y="1600200"/>
            <a:ext cx="2289175" cy="1724025"/>
          </a:xfrm>
          <a:prstGeom prst="rect">
            <a:avLst/>
          </a:prstGeom>
          <a:noFill/>
          <a:ln w="9525">
            <a:noFill/>
            <a:miter lim="800000"/>
            <a:headEnd/>
            <a:tailEnd/>
          </a:ln>
        </p:spPr>
      </p:pic>
      <p:pic>
        <p:nvPicPr>
          <p:cNvPr id="29704" name="Picture 14" descr="http://t2.gstatic.com/images?q=tbn:ANd9GcR8W0zQM2D1PPBTAp9jfR6UWI4kr44kaTKsltjxJ8RcTigpH9rXyg"/>
          <p:cNvPicPr>
            <a:picLocks noChangeAspect="1" noChangeArrowheads="1"/>
          </p:cNvPicPr>
          <p:nvPr/>
        </p:nvPicPr>
        <p:blipFill>
          <a:blip r:embed="rId4" cstate="print"/>
          <a:srcRect/>
          <a:stretch>
            <a:fillRect/>
          </a:stretch>
        </p:blipFill>
        <p:spPr bwMode="auto">
          <a:xfrm>
            <a:off x="6248400" y="1600200"/>
            <a:ext cx="2301875" cy="1724025"/>
          </a:xfrm>
          <a:prstGeom prst="rect">
            <a:avLst/>
          </a:prstGeom>
          <a:noFill/>
          <a:ln w="9525">
            <a:noFill/>
            <a:miter lim="800000"/>
            <a:headEnd/>
            <a:tailEnd/>
          </a:ln>
        </p:spPr>
      </p:pic>
      <p:sp>
        <p:nvSpPr>
          <p:cNvPr id="29705" name="AutoShape 16" descr="data:image/jpeg;base64,/9j/4AAQSkZJRgABAQAAAQABAAD/2wCEAAkGBhMSERQTEhQWFRUUFxoaGBgYGBcYHxcYGBgYGBodGxkYHCYeGBkjGhcXHy8gIycpLCwsFx4xNTAqNSYrLCkBCQoKDgwOGg8PGiwlHyQsLCwsLCwsLCwsLCwsLCwsLCwsLCwsLCwpLCwsLCwsLCwsLCwsLCwsLCwsLCwsLCwsLP/AABEIALcBEwMBIgACEQEDEQH/xAAcAAACAwEBAQEAAAAAAAAAAAAEBQIDBgABBwj/xAA7EAABAgQEAwUGBQQDAAMAAAABAhEAAyExBAUSQSJRYQYTcYGRMkKhscHRFCNS4fAHFZLxYnKiFjNT/8QAGAEAAwEBAAAAAAAAAAAAAAAAAQIDAAT/xAAmEQACAgIDAAIDAAIDAAAAAAAAAQIREiEDMUETUSIyYfDxBHGx/9oADAMBAAIRAxEAPwD4vHJSTaCEpS8W941oFhoHThFHpF8vBDcx4MS4LVb4DrEQeZjWai7SkWEeifyijVEwg+EAJ6uYTEdcWIkOdz4AmO7hTtpI8RBoFlNdo8Eo/sN402VdkJk0Aq4U9aOOkarL8kkSGIljV+o1+cGq7Bl9GQwHYidMAUsiWml7ny2jU4HsZhEpCSkLVuVCpMNVTC7s46bxTo1Es5fyaBl9G/7JYeVKTwlAZNAGsI8/BSVcJSltnApHkmUTRvjFpwBIqw+cZNo2hHnnZ6UoEBACmoQIyMvspiirT3R/7Ggj6SMMCHC9XSzR736vZWQ0azGDmdgsSPZ0K6amMJsdl8ySrTMSUn+bx9IWgAkB7x5j5aVpZYBpvX4wFIaj55gc6nyS8mdMlkfpUQP8bH0jYZP/AFmzCSwWUT0j9Y0q/wAk0/8AMZLN8Dom6ZYfVYCsFSOx+KUH7sAdS0Om/CcoRfaPruTf16wymGIlTJR5jjT/AOa+ojd5N22wmKH5M+WvoFBx4i4j83q7FzwnUCgnkDCfFYNctQ1pKSLH7GDlfYvx1+ro/YaZ4MSYGPyplHb/AB+GbusSsge7M/MH/qvoRG4yb+vk1LDE4cL/AOUosf8ABdP/AFG0D812rPtszDgxQrLxtGRyj+r2Xz2HfiUo+7NBRXoTQ+RjYYbMUrDpUFDmCD8oonJdM538bf5KimZg1AUJj82f1OyaZLx01S3OsuCeTM0fqHvxHyD+sGE7xaS1heOjhT5U4SBceKScXZ8L0GPCs84MxKGJgVSY45RxdHcn6NsKE0aaPAwylrp7afWMuERMJhKKKbHqc+SmzmAcTmC5l6DlA8uVSPVRTdAcmzyOiLx7GFG2H7JzOFU1QQlVwKqHTk8PcL2YwwKSrWtqHVYnq1PKGU7MgxchxZ2fn8okrMiOVhej8vhEnJIyTYRgZcvSSZYKVBm0gUB3b1i2bleHnFpkpJYBi1R0hYvMgFakhiqiub9ILkd5M0uCAKuaU8/GFU/EFw9Yiz3sHMQdWHYpZ2N36QhweUzFkhmINX2j6nJlLDglhsL1bnAGPyHUdZoauE70pFE1e0I7rsxOFw6pdQdNb0A/jQ47xOoKUUkgUardfGJ47DSwkywC6QOpHjC+bgZjApIYCg5xuR0vxNBW9jyRmJND4isUnM1IGq4Br0jPyM0UOEoWDz0knyhiqaFFMpSVgL3Yin0McijNs6Xigk9qNdEOVchV4a4TJ1KCVLmKS9SAbdC8C4PAy5KWl0D71J8TFi53/IgAU8esU0u9k++tDpaQAAkhmv1jwAlHGag0MKkziEuFCu0cMxSQxtDZp9gwYRLnpSpym+4MdNxaC/13gETRqajG3SLJmSzAQEqBSQ+o0HlAcpeBxXpZ35VRIEQw+WLUfzCyfiYPw2GTKHtJJ5xfNnA+1TqHYw6S9FbfgNhcqkoJZIBO9zHTZaUikym8VhyriPC7b+sXz8CkhwoeUZyvRqB5KwUkJMJu0eFeUpy4A8YNmTWU3Kg6xPEZUZqCCsIKg3P1hV2Mz5emZEwuPoCOwGGlhJXqWdzqI+Ao0Hf2jCqDdyKdLxTQh8y1QZl2bzpBeRNmSiP0KIH+PsnzEbfE9jMMovoUhxYEtTkLQnX2NQx0rJ5H7iNZqsZZP/WXHyWEzRPSP1DSr/JNP/MMM8/qbIxkshUtctfVlDyI+oj5pPllKik3BaIxaHNPjdpkJf8AH45eFuLQXJZx0rAhggTCI9UsG4BhJSydsslQMkx6DFxkjYt8YgZBHXwhQl8k0iuYYlLMVrMP4Y8eOiLx0AxuMLlE5bkgJv7RHwAfpF8vJ06gZi3YDdgb7wbISPeIu4O4Bt8fnBmEwZL6ShQFw1Ty8+sRxiO5yA5MmWg6UgJNwS59SqsXDFh3Yukswq4MdLRLDa1BxVreXjBkqRKKFlmI3YU9I2S6sGzi6tGhRHMHY7UgsY7SwWduW56wqlZ+kUJBAAruDBSs0lqDEEvtTbccjAyX2bF/Rdi8MiZYgKUKFr/eFOMy1aVADSKg3v4dYZoCFkabcuXmLQBmGTTZ6zqOlKfZUkkkddIvDdi9EFIDhJDHx2ijC4lCStJLqCjc/KGmFylEqW0xesluJdT8GgxeGlgJKZaCBUEbE38IVoKM9hihYNCCD1/1FeNIA4nA5mNTiMRoApQ9B/DC7G49BdMxIUCzAsYTFLT/APB7faMXmHabRwoGv5NvC/FZxOmcMsMDYDnDbNctSpToRpCaEM3pBGS5A51myajqYvHiWNk3yO6I9msLOTqXNfUPZ1bDm0ayTjlEsbCtBC+ZMJCgCBsSztAozEpLFXmKUjnc0nZZRbQ7l4hBcE+RAieNQ/skdK7wn/uCS4PlCXHdpBKDanCjQCpYb9IbJsGNB2Pxqg2oMRuDBWXYhcxkoBAHtE0EYw9oyoEKSWBcRt+z6wmUOEksFPXf6QkYPK2NKSqkN5MrQNSQFF2NjHmIxlGCd2i5KkljVi7tX/UUzTLFlOPkY6GyCRQqf7rPs383izCr0s72evKJyp7JBRbqzvCz+8gTGUX1G/IGJudFFCwzE4hSNQTTch7+EBjMEK9qh6UeCMegTANKmU4r0684+d5jm60rVLUG0LUCRvWh9I23uJlXTDO0WRq1qnIOpKrjdP3EIAY1OTzZ09GmWgqDtqNBDOd2BBCS5BoSB41iitrYkqT0YR4sRJJQViySAfOPouX5JKk6kpSa8w7+MWLyhBDaQx2byt5xrAfM3jwzId9p8q7tQUhNLFrUsYQvBMXJnxx0npFMdGs1Fnc9R8Y6K9RjoNmo+lYxZ1VDBqpenVyOXOPcMtSRQaXG1zZjyJrFCsaFaiwoKgdb2FYVDMFFkJ1E7AOS7sHawjmk7eiqiX5hQ0WS5Hlf4w2yqctaO7eocsfq8CysD70xLrewNBa4uSOpaNEnFy5iQxAUGBq0FRSZnJtUZhfZucpSgkaNyVWI3b5w7w/Z1KFBepS22LGoNTQVFRSCp89IBGqo5Vf15inrFc/FaSSkmtUuaB7v0g/iujXKQRh8SEparWolqj6/aPJGJSaahUkP1hXMzPi1lkqN26DbzF4slz0THqHVeu+3gaRvk+jYesPnK4dJKfGvw+8UTFlIJfT02aB04Fc3UlCglwGfrdvC8H4XJAkMomYGFCXajPQvX4RrbBpC5WbDuyHJbZr+DQlkYDFd8ZiZStKiw7wsEg/KNhhsMAFolBKCDYAi+71eORjlIT+YlRbe/nBtLsFN9CWdlswkGYpB62A6Dc+MNsBhkywWBoeftQSUJXpURawuP9iFGIOhZc0BpVrwZ8spKhY8aTsF7TkYdOsWUfdHOtYxOKzZZVwgM29YdZjmMydMXLCvy3ZqVA5mKZeTp0KuV8g9B15w0eNVbRnNrViaTip36iX6RWMGXr8Y0WHllJSdIIaqQGf1gg5cDxLIqWoPQEc4vDjJymIcLlRWdI+UajCJUDodmDOC9vlEMNhUJNFUNKQXh5ATUAuKB9xVo5ub9qRbi6thw1hIAVSlx5/OPJuLCkq1hKSC1N+rRcUsgauW/wAIyva/HKSlIlkB1M1zZ78oWmxrSHGaZp3SCm5Nm+cZL+4cZJJL+sLp2MmzC61k0bwESwWRTppeWhS2NSNt7+EF8VmXJRp5GbuRLlMpbUGwhhlnZdLmbPSlS1HURpfT/wBWi7s72YTh0uvT3iwxNzXYchDhKEJtQci/z8fnBSUVSEbyZcjCpSCAWBF2ZogpSwkEqqC12/jwSRqSGZwAzHrz5tASpSgpRDhJqDcClm8bQb9AiZm+6pnNaPbmDtFEyeEniLh9r1rEw9FqIrRqhi1oxfajOlommUlypJFTy0g+dx6Qds1IL7XLQZbBYSdifeG4jEokk7QYqYuZ7RdhBuX5UJxCbHchmbn4w1AsRkR5GvT2PlaXUS/Qs4ENMH2ckJBAloII95y/go8oD0E+ePHR9Hm9ncG9ZKR5dOlI6NaNTIyMsCZf5hKlkB0gPpNyA1x4w4y9KAg90kgv0bZ3pSM2M60qJQCGZzQnoIJ/vq1G4fpuDz8Ij8iXRT45MOxshExTqWUNfSR8dhERJEslIU6WBTZ6V+/lC0YkksOd+e1VRGXmLaUrqGLHw+rRO7d0PTSCp+ZFn5E+Y9LNT0i7CZNMxCErlqSE2IKiGFX22IFOvSFX9vmTFJUzSSNR1CprYC9RzaiocYDGCTwJQoIHugqUTqPu+8XrBca7MpX+oBislnhenulHi0ggULAl/wDqQCX8rwzwWSKHtaSaBnZj1hzKxyw4Zx/yLc79bRGayvaGkGgY0fnQVrDqkK3JkMTJ06VqNHZgTdugi78UEFTh0uK0sR4c4jg5CtDLVwqLE7vtTYPzrFeKSEgoYKBICVHTWg8K3Dwf6J7QfLWVkKls5GzAs/I3Ed+Lv3iWsDYt1ptekJJ7y0AgsxoADudz4x6vN1T5KkIYzAzB63p4UhFN5UPgqs8zTGolgDWGKrbgmtOe8D47BicgBerS4NaEuH5XEF5b2eSWXPTqW+oFQcJ8KtDlMwAMduTW2vWKRh6I5eCjLjLSEoEsJQRy1Od367vDT+0yXBCQPAt8LGORgkkcIABDhgX+fWLMPgiSCZinS9KC/wDLQ9yXQumD/wBtlE+yl+tK8ovRgEGhSnnyi6bpTpUoBVWehY2NIExi+6WDuSzA3BcvzpyjfI1uwYJgeP7MSHSNSpZNeBq83cHwi1PZ9KAAmYpv+TH7RKZmCQk1cBQApVL9Ts8eYrNGlqUqqRuzU8onllK32UxxWjJdpM3mSl90HeXVKiKKe/oIzM2VMnzCo1WfK0afN5qZwSsMoDd9jb6QqGHTUlXz+kXhFNWiUnugWTlgLAGpLF2dLdI3GSYmXLPdSyUsK0oTzJ3jG90al7Vh7IxZWlLIdgK2OzbxLm01Q/Grs18vEAk2SacQqHp0aJzMEhQZQrXoDzjLyZ6gknmoGpt5coYyM5OlSSQWAAo3D61hFyfY2H0FrwZlpZKSR1Liuw5HziWFZINCmvMGu4p9YsRiAE6iQXuCb06n+PEfxErSEg0IJrRvTyhlQHZRmmI4VaqcJbrvHzXG4gzl61XIA8gKRpO1GckLMpL1AU/6aMw9PjGcTLjoirJSdA5Q0aHKZakIBAZJrVwSWvFGUZcFr1KDgVHJ/T+PGnTIew0ioe4f1e8LPboaOtgisOSHar1HxehvEk4dQAKgqpLO4bbby8YImYNqhiblzvT4R4JJXUigckareQhGhkyxGFlkAlTEizmnrHRCZMU5ZJbaj02q9Y6MYySsQHT+m7/eKZ2MIBaztf4OG6mEErELBqX6GNFkeQatC5s1SEl1aClnPibgjwMT+L7KLk+gjs1glzVGYokS00seI0JA2brG3wWHkkOmUjUw9oAFQD2VvXrA2B0SkAJHAAAAnYCgu5rB03M0qGij7Bq1qGcVBtB0noRty7D9KNDNRgTY1HMK60hBmAR7QKk1ZmNTcB2Z2f0EFTccUhQUCVAg1boa3Bryi6TikTmcAFnqw4rfzzgZW6Zsa2KMLlIWpJQoqDajUghqVrW3zizE4LTV1lq3Ubf8SGPKLZCyklQWlmsHZxcDf/Ueys5CV8VqByN/GgIZ9oRqK8HuTCvwpUCZZ0JUAWqftpgXFzwAnWA8ssKhiXajGhpY9I6bi0UVLWeK1WvcfB2jM43MFz19xLKXY+2oJYA7Xq/1jJX0brsszHNiV9zJAVMJBtYPflY08ofZVgPwyUoCRqUOJQBJJ3LgHeAez2QDDoXMmqSqaTxLSnUNBAYAlmqD4w8VMTM9kzGuCztSzmjftD6joFthmFmEJAWtjuk1LxOapQVRCFJO7Fw+7kMfB4UykTCrUpJOl9IIACvUh2rBf49KksqWtKmBZLJIodv5YQudaZsbCpxXpUUqClA+yGdt2JioTSsgFwopDEWJBrUjhpAawm+s21NZRDWoP+rGlXoIhh8WouQp9DkEB3Fmfa7tGybCo0OpkwLdKksFA6TdqXPLaEGf45ggO7Ft6EjeCMRmSQgFRZRBuSx+FHe4hEl8RNUpLBADcTs4oHapO3pBe0aKpjGfjtWEDe2gnmeZBPQ0hPmGaa5apDd4skO4JYmobqDGgkdmkDTNKipIdkjelNRFfK3OGaJctysICVKASSA7hLsC12ct4wyjTTYrlapGIwfZSeCwlqFNywPrB6OySlJIUWUDtX+eMbCVLUBQ2Z928n3NfOKZ6N2JVRgasSQGe+/wir5qWiS47ezA/wDxgmZomkhxwlJo/I8/CPZc5SFd3MISrZi4Zx+9KRos9K1IGkJlrQX4jpNH4ac7PEUSUlBVoC1pS7lILu9K+Bjm5Jrk7LwjgB4aZqSX0u5ehH+uYMSxErWAHatSPh/OsLEY1yXfkGa1360gxU1iLgc32Ybjziad6KNVsNlTEo0SlFyag9HHmPMQNm2aCSAoWJNty/yIHhWE+bZgljXUskMxZh4irXhNMmKWQVkkig6eEdMIa2RlIIxOI71ZWd7DkIOyfLO+WxcJa7sB4lvlC6WjbnSNPgs07tAl6StKQbuRW7fa0VnPBEoxcmM1YAyU6QklIFWI0tQ1JqedjaB8HmlTV3VZiw3DPs3hDDvwEJdRSSkAD2Wars/KjRRiZaXCmdKVOFJU5HIkDbpaIuTKpFwKg6tNNykFRPltSkCzZAopCW5gXYjp0akHzBLUQEqDLBLClRu/7wvxcgo92hs1bDpeGsVA03GKBZiLXcm0dHkuZSiz5B46NkNRlco7OhaQuYSAWKQGqOrjfkIfLxBQWceLE06dYymCzQoGkk6dhy/aG0rM0AAKAJ2VUeo3aE5begcddj5OKS4SrUNNXAAIpR9m6Qzy3FpmyjLme0N6BTioLtSM4c/RKWO70qBABNS/g8Sk5hxu6Q5c8QtXbn1iW4/0rVmpxs5kslRckIY3Js4Atzhb+FCeFlqDcanru1Hc1EAnPQVJ5odKQ5LjmDzp9YjMz4FAUxChcFRF3JZr1LuRDZRYFGSDJWPSkBJJcGh0+yDUsGr53vBKcRNSk6ghWok+T7P0Y+cKJQXiFp0FISCy12ALPX3iWIYQ/mZdLlkAnvCoGhqk71BtQQYpsDozx1Yl5EgU1OZj/wD1Bi7tvsB1B2jTYDAplpCEpAMsAOqpVexY6h949kZslT6mDOA1KVuOdN4qxE9HCQUEmxLAgDkzMx5UiiqK0I029lOIUtQLVSXYattx039fOA1TVghwrQ9hRxQ+L/XnE1qGspUaEE6ur0JHrEschSDKQVJKqkEUCgACApRty8onKvCkQqSVcc5UzUgFhcEBhU9XO0LcRiwVI0qOpRYEOx5/NR8GgjBFKjrVLKXLgEAgNS24IJr1hL2jzQSlMmmzWr08iPSJpJqh1ph2PxXEooUNY4dKhdrMaULHnEsJmGhRQ7zF0SFM/N6XH3hJkmXTJq0zJ1EavZWC5oz6T/KCNvhcKJYBAqBRWkBr3Nd+ZiiiCUklQFg8i71X5nECQzHSAGI5+PrDJUlEskWrpapdqnbbkIvlz1haSqlCCFUc9BZ7VDPHsybqKwrRpVYOSRRnban1it+EXYLKxRS5SXA4g7+yWcvcD7QXh8x18RSU8yUivPkRtAWGxCEHSlD6R7bCxr5Ws0GpmuDqDKcKY8qO3wMTbHoZJnCgdrNdjvvCrO80EuSpRVoZQ1F3dyzxHEY0ICnKe7FXtpI5uG0vytCHtUFTpAUySgqfVqUOKrUsRuK8qQ8U5aEehJO7WomTStbEBgHF9gWO/WC8N2tQUzWJOgFgaaiXYA771hErLEGppzLH6Xg/DdmFFf5SNYuKEAjq7V6QfgSdi/LaoVYHHTUaguWpi5TQ0eod2JSKVERkzJnFqU+rbYVej2jS5Xlc6agpFUKZLq1cLbg/p2NxakFp7CzGYqSFAkMHNOe21YquOKFc5MycrC7ARJMkmNWvsg4SAWOkuaEFQI2uEs/w8xk9nyhKgVtNDsA2kjapD38LwXOKFxbFeXYATCdSiG2DA+qqdIfJxwlskJf0NACefhSMarMlpmBK0lC6er7XFfSNVhSgpLulRDuGPWwoB0pHPOcnIvGKSG68QjQl9JC604VAm7PSjt5wJLKUE6XKW3JYg+FPV4ikoKWAcgMQryNxt9zFmAmSytY0s1Eqf2fUudrXhbpqxq1oqCQ5URqTQlyQ3UNTzgzHYwpSnQFkuHf0elIX4h5a0km50jq92TZouViVjUlVdI3BBZ7jnQ9IFptmroNlTKCqE9GZvJo6KZE3hHEi3SOjZP8Az/YKPlC1RWonmYJlywTxFhzZ4h3cdJE8TiiAKVAu8Sl44vWPRhVfpUfBJ+0XjR3QDHXqJBozcucDFDKTRdLxM1QUmWXZi4BcdB4w/wCzvZ5cxHeYhStBLplhQGoD9RTUD7dYT5HgyqaCHZFf2jYJlvZTLTVqAW6m8Tl+PQyuXbDJWNSnWiWhAQU+zwhzzpvFYnhnQSGSdQsDU+tIqUEqY0BBrtWrl3rFU4DvApiQRWt0nzvCW+ylIOllBVwqSSwIArUM4ePJ+IPdlGkAM9uRY7VIG/SFS9zLOkg8FbgXZOxt6QMc5VSSp1LKmNHIHIDzvAyvsOIalQXVSgk0Y0Lu9fhaLJitclCEnUUahzvQHqbWbeCp2XpdKloIFAAQwLGxTyN+sNsZMSQgKAQW4SAwKacuTWhcF6bL6EEnKZ6i8tSglgCVPcXYcvrDD+xALXMbjYEv7o2IfruOQhwicqWNIANnDe0/IU84rxiOLWLAnUmpBFi5AoA9otSiTtt7Bl1GlCtRpRmLl6PzbbptEZWHmh0hyl2JHspJP2NqxTiJik6VIYAmhBBPhd6wRh8dMWoFKgCt3L0DM+3x8IRyV7HSaWi/GzCbhIVZ1JYkAAG9maBppmMQoBnqqxLOQxLVqKbNBmO1gJ0nStyVNVOhQLtysb3gNWLSSArVpDljWoFPD7CGb0BI8m4ZI06SdJBLHUG5VO1flF+DxSFJWVkABHtHZkta+3OIz5Z4dIdJAKgDcit9vAcoQZ3miu//AA5CAjS6it+IEOE8NuhPP1mlc9DN1HZTnGbS1S1y0rchIAqW4qKAUKOx+YgeRJmold0uaFAEkJ1AtZhUO9TBEjBy54KpcsB1VoxDMeEOxSQ4IbnGhOWgqCkoSTYuLaRyP8tHQmokGnICk5cuYB3x06SwbQXPNms/yhxhsQkniUNYFaMBXr1BbeJpwSVNZzfhqD06P8osGGkgguNNXAUanqDvCtuXoUkjzEzwK6FAJq4NCkM7AdT0i1A1gFLsGv7XMihFdohiJ5QdJLagzswDsHTSv7RKdhiQkhTkG5JsLBnhW9jVo9myiQWJdVrU+O8IM0naXUSzjd6Hk8PJp1pKS+tIvQnoaX84wHanFFc0ySQyFDUS4qfDyLwcckC8RNiJZnYlBJ7sqPte1VIJDgEXZofysUX0klqttXxjOKSmUt1cTb3B+saTJ5ktaAqZUKPCBTo/I/KE5E1Q8Gtl6FhQRqbSmoNOEmhFOdiIqmygFqALFgS4HwINmaG0rCSlJVL0aHq4Ivf+eMD4/s8pAVMlFUzcopqAb3T70LhaGyplWEx6kgazZw9bdfMbR2KzNSOJfEkC4q/IPtGTxE/FKW7FOl2SqlK+0Dcw6y5YUnRMAIPE6aHU1Xa8HCmrYrlfSEWLziaVqIUUh6B3YbbiOgeZikgkKDEE0OqOjoJg7RYqrUAYevjFmFnmn6RegPzuYlM0FdNQT1YmGJhX96mFIAZOncP8jAOgXJr4X84khESWlq8o1Gs0mFlCWgJ4RqD7mvjExi0IWaudwSPO+0ZnEZitei4KbjYnakDTklaipVyaxJwt7KKVLQ1xPae4QmrniZjZrRQntPM1pVoACQzAm2/nAUrCAkAkJHM2Ea/LOyspISqaCp7bA+XKDgkbNsVYbB4rFlKpSDLlpDOVaQS4djc/saxvcu7PpkoCpKQqYaLU1Tz3tFWFxEtKEIAAQAw3aCZWNY6pQ5u/MUp0gOvDb9LMdKZmQCCKK3B3vaPUZX3hQuag6UAsmwNuW8VTMxKkVYsd7gxbl3alLBC/Ov0icpRvY6jKtEsRO0zCxABFne4o/lSKO+SZQSwYklQcEgk+u3ygjGYZLJmSQ+ogEA+lNtrQJisxlpDTEaSelXDO7c4zmmZRByomoCTpoRpY9G9PjFCncaDQFVAAGSG338ni+RPE1BACgNWrwSHYDka/CClEMElXt2BDt5i2/pAaUkPbRZhlr4lLYghh4AH/AB5wMhOtRDNVzqLFhtX3resV5VPUFrRqCWLgkONO/WDxKSWUFBTU86dKUgR6M+yicgpkBS1CWPacWbfUecYqVJViVzF6yQD7a/0uwBYULMWjaqmpVKmSFqNQUhhZ+exhOcEMOQgJUQPaN9b70vWGg1GNrsVpylTCsswaZA0awQpiqlXuCzPTntDhEwjUEgKSKlTEktVmDl7wJL7RSSytI2Ao0NpeImKWFBPAORAJcNXZhGjNSYJRa7F6U6zrQuv/AOYYVpY0ajxJWFSSNWpJuQogXcM9/PpDLE4cEUQRS7b3u9YBm4BcwH8ximjKBtc1hsaMpWWGWopUiZtVNiCGqx5wPhF/mBCCWYvqLvbbnUxeJihwpLaOYu9oFRJ1aiBoUltTAX3Ho8K49BT7I4qaU6VCodyXANrdCIxGOnGZMXMI9ov5bfCNjmWLAllIYEF60cAfNoycwJUNSVB3Lp5R0cUabI8jsTYtmZovyrNOApI9k0r6NHYqXfeCMhyVMyYJ2nSgAgJVXUoOC77D5+ELzRtB4pUzU5I4DqASDsT8YZLne+HBAqWcGvL6iA5S2SQrSORd28uUVSpqkrdChazli3wEIlUSr27L8xyiViSVKdCm4ikAEgWYkPGGxU7SVJQ+l2CiQ7dQBd4+jSlLXxkQozfs8hespdK7tRn/AHiiSf7Ena6Pma5dS9Y8h1My1YJGgR0HQNgEyUUK6iJLm61OwHgGEMuGah/eEATMOQXA8RBoU9QiPVCJJMeajDCFZAiUwJfhdut/hEmDPvHkttQez18IUYc5Hg2HeHSTVnq30hxMzIkgLJtRtoXYASyyUkgCoreOTOSVLCyw2PQRCcmy8IjPAztRIVRjRjBs9Kw5AOlNf40JwsBIUkVsOvjDHL8TMSlXCQFXJ+MJHY8lRWuWVWDP/DSApmXlauHm77NDFIXqUuljcwTl0pn1cTJ/jQsoJ9jRm47Rblc6YQkNRNabNuX2jsdNlGYZi1FVXQBZ/rWAl4xUuZplOX2Nb1YReEujUpJUp3b9LU+8ZaVID7sLwyZpIUEgpWNRtw1ex3iGY6ypOpI0O5ahHlziWAxqQAovptzqR9IIODmLBmKU2pLV2BNCIpFaoVvdsXolIWSx0kuHF/3qYmvDmWlIKqtQpN+jc+sB41KpbB+IuCfkX2doBlqnzGUCe7Sb8zZ3uRCUr6Gv+jLFS9SQsLZVtO/jBEuQoBPvKTQk/wDKxvE8py8EEzHKjZVNuUW/hwSyXYb/AKvGKqJNyBpeA1fllQSQdVtz15QfgZ8yXwrKWq9Sf97RROy5jqCXcVqaeHWLlYUtrNLbvp5PzEHGuguVheAxCT+WFENcHfw5RPvEgrBBrTeu14WZhPPCVAAu2oesWYaaokBRLbnY8njX9gr0KlruwLpO5JdPjvWB1IPeFVib1dxzMMlYXhKkFyAaCMzPxHEdixFz/GgS/oFsB7TglSTtWoqKwsw8kkkJIB6kV+oNqwdPzVE4EOVMWoLVvCbFyUkOCCNiDccjHRF612Rl2Wqwjr0VcGrMzXu7xoMJg16QlAo1htGSw6lakpl1rUh/ME2pG3wMuWlgCdW9aRLkbbKQVI9lyFa20JYCzMD16GKcOhQJS6QH3v6wfjJamBSX8IXYmWg+0TXY/SM+tDL+h4CiCpgxOzxJClKBZnGxgfK8YmqAo9INlr4jTzEKmnsz1oy+Pwh7xTIUz7KbaOjSz8nStRU5rHRekRtnyXB4vSXh6UiYnULxkpUyGuXY4pPSFTC0GiSAXdhuIsm5p3iAgpACbERfOlhQ1p84qAloTwjUSXUDt0eGEAYgpUWT52ouwHQRRMtC2MG5dPAAqPCG2HEtRJYHx+MZFQgrC5mUN0iUo2WjI165RUkKlpOnl+0G/iwEISXL3hBgs/JdKKQ0w+N1hxQgV8on0x+0NctGpKnqolgDsOZirGomJOkEABhqHWKcOgo0rff+PE8ViHU5UKWjeAXYXlWBTrIKur7n7Q6w3Ckuqhfa0ZT8QDUKrelIFV2j0lium7wuVeDY36bJODlk8JZ+Vj5Ry8QAso1bBoxw7Xy0SydWpT0A+EZzMO1E2aosyQQR1r1hkm+0I6RpZeaCfMmpFJYdNfeahLm4dx5Q7y1wAE290UakI+yOXBMkFXECS3KH0rCJSoKKgwrpG0N0w9oIRi5gJCkpbkfpA7qTN0oUwbe0MsxwaVITMQwG45wOpaEggcLij1Y8ocVUWTZASNSDqJqQ7sN4Nwc4rBtbe4P2hRgpbgAEgqBDfeOwxMvU9035EwtvwNIYYfCgrUlQAB+B6GFS8wTLUtBTWwp8YlIzPSoqJcM/nEMwnJWpKruL8vGFlK0PFb2Mcoxuw3vCDtdgw4CHB1WfpWHOGlJSUKTR7jrC7tPiu6aYfYNCeRP0jcelsSe3oQYHAJTM4gHG1fmI0JTJ08KUcOzRmsuzDUtZFHqBtDcoYPqAKuUNOTbpAhFVsjIlp4zQAlwwa/OC8LPukt9xFEmYaBAHFQ/eJyUaS+8Kre2UpItViDLU6QWd2i/FT+9KSCA1aiJrXqSCpn6RSSErAPsqvFaondgq8uUD3iGZ4ZylKHCavEMVhe7S6FcJvAWFxJJJu1oWkmG20M04sgMXcR0LDmJNS8dBtC4nyaL5MyOjocQc5ZjyCxtDPE4duNNtxHR0OmK0A4nCe8mx25QJMSd46OgTVM0XaKJiIoKY9joQY8Ssixh52em94ohZNtt48joDSYybQXmudGV+UK/QQmxGdLU2zR0dAUUHJlMrNZqQwVs0DFzUx0dDALJcv4xfh8GVrCBclo6OjAPpuBwo7lKXYoFhaL+9QmrPqofCOjomyiCEYnQGFUbAwfLKJhSWY7jpHR0HrSA1asI7tGqgqIVY7hWomoNxHR0NegJbADJlmXaqS/jDOUEzJOnSAQzeAjo6Ip7KPoqVhgzbfIwuz/AzFSVJSyhuD+8dHQ60xG7RgsPjO6m1D7N1h2jGF6WuxjyOheX9kPxbQXJxZcEWO0GYQKJJMex0aI09BC2QCDEESgtJJctUR0dFGT8snKnEo5iBkEB2F49joRsNFrp5R0dHQMmCj//Z"/>
          <p:cNvSpPr>
            <a:spLocks noChangeAspect="1" noChangeArrowheads="1"/>
          </p:cNvSpPr>
          <p:nvPr/>
        </p:nvSpPr>
        <p:spPr bwMode="auto">
          <a:xfrm>
            <a:off x="457200" y="-373063"/>
            <a:ext cx="2619375" cy="1743076"/>
          </a:xfrm>
          <a:prstGeom prst="rect">
            <a:avLst/>
          </a:prstGeom>
          <a:noFill/>
          <a:ln w="9525">
            <a:noFill/>
            <a:miter lim="800000"/>
            <a:headEnd/>
            <a:tailEnd/>
          </a:ln>
        </p:spPr>
        <p:txBody>
          <a:bodyPr/>
          <a:lstStyle/>
          <a:p>
            <a:endParaRPr lang="en-US"/>
          </a:p>
        </p:txBody>
      </p:sp>
      <p:sp>
        <p:nvSpPr>
          <p:cNvPr id="29706" name="AutoShape 18" descr="data:image/jpeg;base64,/9j/4AAQSkZJRgABAQAAAQABAAD/2wCEAAkGBhMSERQTEhQWFRUUFxoaGBgYGBcYHxcYGBgYGBodGxkYHCYeGBkjGhcXHy8gIycpLCwsFx4xNTAqNSYrLCkBCQoKDgwOGg8PGiwlHyQsLCwsLCwsLCwsLCwsLCwsLCwsLCwsLCwpLCwsLCwsLCwsLCwsLCwsLCwsLCwsLCwsLP/AABEIALcBEwMBIgACEQEDEQH/xAAcAAACAwEBAQEAAAAAAAAAAAAEBQIDBgABBwj/xAA7EAABAgQEAwUGBQQDAAMAAAABAhEAAyExBAUSQSJRYQYTcYGRMkKhscHRFCNS4fAHFZLxYnKiFjNT/8QAGAEAAwEBAAAAAAAAAAAAAAAAAQIDAAT/xAAmEQACAgIDAAIDAAIDAAAAAAAAAQIREiEDMUETUSIyYfDxBHGx/9oADAMBAAIRAxEAPwD4vHJSTaCEpS8W941oFhoHThFHpF8vBDcx4MS4LVb4DrEQeZjWai7SkWEeifyijVEwg+EAJ6uYTEdcWIkOdz4AmO7hTtpI8RBoFlNdo8Eo/sN402VdkJk0Aq4U9aOOkarL8kkSGIljV+o1+cGq7Bl9GQwHYidMAUsiWml7ny2jU4HsZhEpCSkLVuVCpMNVTC7s46bxTo1Es5fyaBl9G/7JYeVKTwlAZNAGsI8/BSVcJSltnApHkmUTRvjFpwBIqw+cZNo2hHnnZ6UoEBACmoQIyMvspiirT3R/7Ggj6SMMCHC9XSzR736vZWQ0azGDmdgsSPZ0K6amMJsdl8ySrTMSUn+bx9IWgAkB7x5j5aVpZYBpvX4wFIaj55gc6nyS8mdMlkfpUQP8bH0jYZP/AFmzCSwWUT0j9Y0q/wAk0/8AMZLN8Dom6ZYfVYCsFSOx+KUH7sAdS0Om/CcoRfaPruTf16wymGIlTJR5jjT/AOa+ojd5N22wmKH5M+WvoFBx4i4j83q7FzwnUCgnkDCfFYNctQ1pKSLH7GDlfYvx1+ro/YaZ4MSYGPyplHb/AB+GbusSsge7M/MH/qvoRG4yb+vk1LDE4cL/AOUosf8ABdP/AFG0D812rPtszDgxQrLxtGRyj+r2Xz2HfiUo+7NBRXoTQ+RjYYbMUrDpUFDmCD8oonJdM538bf5KimZg1AUJj82f1OyaZLx01S3OsuCeTM0fqHvxHyD+sGE7xaS1heOjhT5U4SBceKScXZ8L0GPCs84MxKGJgVSY45RxdHcn6NsKE0aaPAwylrp7afWMuERMJhKKKbHqc+SmzmAcTmC5l6DlA8uVSPVRTdAcmzyOiLx7GFG2H7JzOFU1QQlVwKqHTk8PcL2YwwKSrWtqHVYnq1PKGU7MgxchxZ2fn8okrMiOVhej8vhEnJIyTYRgZcvSSZYKVBm0gUB3b1i2bleHnFpkpJYBi1R0hYvMgFakhiqiub9ILkd5M0uCAKuaU8/GFU/EFw9Yiz3sHMQdWHYpZ2N36QhweUzFkhmINX2j6nJlLDglhsL1bnAGPyHUdZoauE70pFE1e0I7rsxOFw6pdQdNb0A/jQ47xOoKUUkgUardfGJ47DSwkywC6QOpHjC+bgZjApIYCg5xuR0vxNBW9jyRmJND4isUnM1IGq4Br0jPyM0UOEoWDz0knyhiqaFFMpSVgL3Yin0McijNs6Xigk9qNdEOVchV4a4TJ1KCVLmKS9SAbdC8C4PAy5KWl0D71J8TFi53/IgAU8esU0u9k++tDpaQAAkhmv1jwAlHGag0MKkziEuFCu0cMxSQxtDZp9gwYRLnpSpym+4MdNxaC/13gETRqajG3SLJmSzAQEqBSQ+o0HlAcpeBxXpZ35VRIEQw+WLUfzCyfiYPw2GTKHtJJ5xfNnA+1TqHYw6S9FbfgNhcqkoJZIBO9zHTZaUikym8VhyriPC7b+sXz8CkhwoeUZyvRqB5KwUkJMJu0eFeUpy4A8YNmTWU3Kg6xPEZUZqCCsIKg3P1hV2Mz5emZEwuPoCOwGGlhJXqWdzqI+Ao0Hf2jCqDdyKdLxTQh8y1QZl2bzpBeRNmSiP0KIH+PsnzEbfE9jMMovoUhxYEtTkLQnX2NQx0rJ5H7iNZqsZZP/WXHyWEzRPSP1DSr/JNP/MMM8/qbIxkshUtctfVlDyI+oj5pPllKik3BaIxaHNPjdpkJf8AH45eFuLQXJZx0rAhggTCI9UsG4BhJSydsslQMkx6DFxkjYt8YgZBHXwhQl8k0iuYYlLMVrMP4Y8eOiLx0AxuMLlE5bkgJv7RHwAfpF8vJ06gZi3YDdgb7wbISPeIu4O4Bt8fnBmEwZL6ShQFw1Ty8+sRxiO5yA5MmWg6UgJNwS59SqsXDFh3Yukswq4MdLRLDa1BxVreXjBkqRKKFlmI3YU9I2S6sGzi6tGhRHMHY7UgsY7SwWduW56wqlZ+kUJBAAruDBSs0lqDEEvtTbccjAyX2bF/Rdi8MiZYgKUKFr/eFOMy1aVADSKg3v4dYZoCFkabcuXmLQBmGTTZ6zqOlKfZUkkkddIvDdi9EFIDhJDHx2ijC4lCStJLqCjc/KGmFylEqW0xesluJdT8GgxeGlgJKZaCBUEbE38IVoKM9hihYNCCD1/1FeNIA4nA5mNTiMRoApQ9B/DC7G49BdMxIUCzAsYTFLT/APB7faMXmHabRwoGv5NvC/FZxOmcMsMDYDnDbNctSpToRpCaEM3pBGS5A51myajqYvHiWNk3yO6I9msLOTqXNfUPZ1bDm0ayTjlEsbCtBC+ZMJCgCBsSztAozEpLFXmKUjnc0nZZRbQ7l4hBcE+RAieNQ/skdK7wn/uCS4PlCXHdpBKDanCjQCpYb9IbJsGNB2Pxqg2oMRuDBWXYhcxkoBAHtE0EYw9oyoEKSWBcRt+z6wmUOEksFPXf6QkYPK2NKSqkN5MrQNSQFF2NjHmIxlGCd2i5KkljVi7tX/UUzTLFlOPkY6GyCRQqf7rPs383izCr0s72evKJyp7JBRbqzvCz+8gTGUX1G/IGJudFFCwzE4hSNQTTch7+EBjMEK9qh6UeCMegTANKmU4r0684+d5jm60rVLUG0LUCRvWh9I23uJlXTDO0WRq1qnIOpKrjdP3EIAY1OTzZ09GmWgqDtqNBDOd2BBCS5BoSB41iitrYkqT0YR4sRJJQViySAfOPouX5JKk6kpSa8w7+MWLyhBDaQx2byt5xrAfM3jwzId9p8q7tQUhNLFrUsYQvBMXJnxx0npFMdGs1Fnc9R8Y6K9RjoNmo+lYxZ1VDBqpenVyOXOPcMtSRQaXG1zZjyJrFCsaFaiwoKgdb2FYVDMFFkJ1E7AOS7sHawjmk7eiqiX5hQ0WS5Hlf4w2yqctaO7eocsfq8CysD70xLrewNBa4uSOpaNEnFy5iQxAUGBq0FRSZnJtUZhfZucpSgkaNyVWI3b5w7w/Z1KFBepS22LGoNTQVFRSCp89IBGqo5Vf15inrFc/FaSSkmtUuaB7v0g/iujXKQRh8SEparWolqj6/aPJGJSaahUkP1hXMzPi1lkqN26DbzF4slz0THqHVeu+3gaRvk+jYesPnK4dJKfGvw+8UTFlIJfT02aB04Fc3UlCglwGfrdvC8H4XJAkMomYGFCXajPQvX4RrbBpC5WbDuyHJbZr+DQlkYDFd8ZiZStKiw7wsEg/KNhhsMAFolBKCDYAi+71eORjlIT+YlRbe/nBtLsFN9CWdlswkGYpB62A6Dc+MNsBhkywWBoeftQSUJXpURawuP9iFGIOhZc0BpVrwZ8spKhY8aTsF7TkYdOsWUfdHOtYxOKzZZVwgM29YdZjmMydMXLCvy3ZqVA5mKZeTp0KuV8g9B15w0eNVbRnNrViaTip36iX6RWMGXr8Y0WHllJSdIIaqQGf1gg5cDxLIqWoPQEc4vDjJymIcLlRWdI+UajCJUDodmDOC9vlEMNhUJNFUNKQXh5ATUAuKB9xVo5ub9qRbi6thw1hIAVSlx5/OPJuLCkq1hKSC1N+rRcUsgauW/wAIyva/HKSlIlkB1M1zZ78oWmxrSHGaZp3SCm5Nm+cZL+4cZJJL+sLp2MmzC61k0bwESwWRTppeWhS2NSNt7+EF8VmXJRp5GbuRLlMpbUGwhhlnZdLmbPSlS1HURpfT/wBWi7s72YTh0uvT3iwxNzXYchDhKEJtQci/z8fnBSUVSEbyZcjCpSCAWBF2ZogpSwkEqqC12/jwSRqSGZwAzHrz5tASpSgpRDhJqDcClm8bQb9AiZm+6pnNaPbmDtFEyeEniLh9r1rEw9FqIrRqhi1oxfajOlommUlypJFTy0g+dx6Qds1IL7XLQZbBYSdifeG4jEokk7QYqYuZ7RdhBuX5UJxCbHchmbn4w1AsRkR5GvT2PlaXUS/Qs4ENMH2ckJBAloII95y/go8oD0E+ePHR9Hm9ncG9ZKR5dOlI6NaNTIyMsCZf5hKlkB0gPpNyA1x4w4y9KAg90kgv0bZ3pSM2M60qJQCGZzQnoIJ/vq1G4fpuDz8Ij8iXRT45MOxshExTqWUNfSR8dhERJEslIU6WBTZ6V+/lC0YkksOd+e1VRGXmLaUrqGLHw+rRO7d0PTSCp+ZFn5E+Y9LNT0i7CZNMxCErlqSE2IKiGFX22IFOvSFX9vmTFJUzSSNR1CprYC9RzaiocYDGCTwJQoIHugqUTqPu+8XrBca7MpX+oBislnhenulHi0ggULAl/wDqQCX8rwzwWSKHtaSaBnZj1hzKxyw4Zx/yLc79bRGayvaGkGgY0fnQVrDqkK3JkMTJ06VqNHZgTdugi78UEFTh0uK0sR4c4jg5CtDLVwqLE7vtTYPzrFeKSEgoYKBICVHTWg8K3Dwf6J7QfLWVkKls5GzAs/I3Ed+Lv3iWsDYt1ptekJJ7y0AgsxoADudz4x6vN1T5KkIYzAzB63p4UhFN5UPgqs8zTGolgDWGKrbgmtOe8D47BicgBerS4NaEuH5XEF5b2eSWXPTqW+oFQcJ8KtDlMwAMduTW2vWKRh6I5eCjLjLSEoEsJQRy1Od367vDT+0yXBCQPAt8LGORgkkcIABDhgX+fWLMPgiSCZinS9KC/wDLQ9yXQumD/wBtlE+yl+tK8ovRgEGhSnnyi6bpTpUoBVWehY2NIExi+6WDuSzA3BcvzpyjfI1uwYJgeP7MSHSNSpZNeBq83cHwi1PZ9KAAmYpv+TH7RKZmCQk1cBQApVL9Ts8eYrNGlqUqqRuzU8onllK32UxxWjJdpM3mSl90HeXVKiKKe/oIzM2VMnzCo1WfK0afN5qZwSsMoDd9jb6QqGHTUlXz+kXhFNWiUnugWTlgLAGpLF2dLdI3GSYmXLPdSyUsK0oTzJ3jG90al7Vh7IxZWlLIdgK2OzbxLm01Q/Grs18vEAk2SacQqHp0aJzMEhQZQrXoDzjLyZ6gknmoGpt5coYyM5OlSSQWAAo3D61hFyfY2H0FrwZlpZKSR1Liuw5HziWFZINCmvMGu4p9YsRiAE6iQXuCb06n+PEfxErSEg0IJrRvTyhlQHZRmmI4VaqcJbrvHzXG4gzl61XIA8gKRpO1GckLMpL1AU/6aMw9PjGcTLjoirJSdA5Q0aHKZakIBAZJrVwSWvFGUZcFr1KDgVHJ/T+PGnTIew0ioe4f1e8LPboaOtgisOSHar1HxehvEk4dQAKgqpLO4bbby8YImYNqhiblzvT4R4JJXUigckareQhGhkyxGFlkAlTEizmnrHRCZMU5ZJbaj02q9Y6MYySsQHT+m7/eKZ2MIBaztf4OG6mEErELBqX6GNFkeQatC5s1SEl1aClnPibgjwMT+L7KLk+gjs1glzVGYokS00seI0JA2brG3wWHkkOmUjUw9oAFQD2VvXrA2B0SkAJHAAAAnYCgu5rB03M0qGij7Bq1qGcVBtB0noRty7D9KNDNRgTY1HMK60hBmAR7QKk1ZmNTcB2Z2f0EFTccUhQUCVAg1boa3Bryi6TikTmcAFnqw4rfzzgZW6Zsa2KMLlIWpJQoqDajUghqVrW3zizE4LTV1lq3Ubf8SGPKLZCyklQWlmsHZxcDf/Ueys5CV8VqByN/GgIZ9oRqK8HuTCvwpUCZZ0JUAWqftpgXFzwAnWA8ssKhiXajGhpY9I6bi0UVLWeK1WvcfB2jM43MFz19xLKXY+2oJYA7Xq/1jJX0brsszHNiV9zJAVMJBtYPflY08ofZVgPwyUoCRqUOJQBJJ3LgHeAez2QDDoXMmqSqaTxLSnUNBAYAlmqD4w8VMTM9kzGuCztSzmjftD6joFthmFmEJAWtjuk1LxOapQVRCFJO7Fw+7kMfB4UykTCrUpJOl9IIACvUh2rBf49KksqWtKmBZLJIodv5YQudaZsbCpxXpUUqClA+yGdt2JioTSsgFwopDEWJBrUjhpAawm+s21NZRDWoP+rGlXoIhh8WouQp9DkEB3Fmfa7tGybCo0OpkwLdKksFA6TdqXPLaEGf45ggO7Ft6EjeCMRmSQgFRZRBuSx+FHe4hEl8RNUpLBADcTs4oHapO3pBe0aKpjGfjtWEDe2gnmeZBPQ0hPmGaa5apDd4skO4JYmobqDGgkdmkDTNKipIdkjelNRFfK3OGaJctysICVKASSA7hLsC12ct4wyjTTYrlapGIwfZSeCwlqFNywPrB6OySlJIUWUDtX+eMbCVLUBQ2Z928n3NfOKZ6N2JVRgasSQGe+/wir5qWiS47ezA/wDxgmZomkhxwlJo/I8/CPZc5SFd3MISrZi4Zx+9KRos9K1IGkJlrQX4jpNH4ac7PEUSUlBVoC1pS7lILu9K+Bjm5Jrk7LwjgB4aZqSX0u5ehH+uYMSxErWAHatSPh/OsLEY1yXfkGa1360gxU1iLgc32Ybjziad6KNVsNlTEo0SlFyag9HHmPMQNm2aCSAoWJNty/yIHhWE+bZgljXUskMxZh4irXhNMmKWQVkkig6eEdMIa2RlIIxOI71ZWd7DkIOyfLO+WxcJa7sB4lvlC6WjbnSNPgs07tAl6StKQbuRW7fa0VnPBEoxcmM1YAyU6QklIFWI0tQ1JqedjaB8HmlTV3VZiw3DPs3hDDvwEJdRSSkAD2Wars/KjRRiZaXCmdKVOFJU5HIkDbpaIuTKpFwKg6tNNykFRPltSkCzZAopCW5gXYjp0akHzBLUQEqDLBLClRu/7wvxcgo92hs1bDpeGsVA03GKBZiLXcm0dHkuZSiz5B46NkNRlco7OhaQuYSAWKQGqOrjfkIfLxBQWceLE06dYymCzQoGkk6dhy/aG0rM0AAKAJ2VUeo3aE5begcddj5OKS4SrUNNXAAIpR9m6Qzy3FpmyjLme0N6BTioLtSM4c/RKWO70qBABNS/g8Sk5hxu6Q5c8QtXbn1iW4/0rVmpxs5kslRckIY3Js4Atzhb+FCeFlqDcanru1Hc1EAnPQVJ5odKQ5LjmDzp9YjMz4FAUxChcFRF3JZr1LuRDZRYFGSDJWPSkBJJcGh0+yDUsGr53vBKcRNSk6ghWok+T7P0Y+cKJQXiFp0FISCy12ALPX3iWIYQ/mZdLlkAnvCoGhqk71BtQQYpsDozx1Yl5EgU1OZj/wD1Bi7tvsB1B2jTYDAplpCEpAMsAOqpVexY6h949kZslT6mDOA1KVuOdN4qxE9HCQUEmxLAgDkzMx5UiiqK0I029lOIUtQLVSXYattx039fOA1TVghwrQ9hRxQ+L/XnE1qGspUaEE6ur0JHrEschSDKQVJKqkEUCgACApRty8onKvCkQqSVcc5UzUgFhcEBhU9XO0LcRiwVI0qOpRYEOx5/NR8GgjBFKjrVLKXLgEAgNS24IJr1hL2jzQSlMmmzWr08iPSJpJqh1ph2PxXEooUNY4dKhdrMaULHnEsJmGhRQ7zF0SFM/N6XH3hJkmXTJq0zJ1EavZWC5oz6T/KCNvhcKJYBAqBRWkBr3Nd+ZiiiCUklQFg8i71X5nECQzHSAGI5+PrDJUlEskWrpapdqnbbkIvlz1haSqlCCFUc9BZ7VDPHsybqKwrRpVYOSRRnban1it+EXYLKxRS5SXA4g7+yWcvcD7QXh8x18RSU8yUivPkRtAWGxCEHSlD6R7bCxr5Ws0GpmuDqDKcKY8qO3wMTbHoZJnCgdrNdjvvCrO80EuSpRVoZQ1F3dyzxHEY0ICnKe7FXtpI5uG0vytCHtUFTpAUySgqfVqUOKrUsRuK8qQ8U5aEehJO7WomTStbEBgHF9gWO/WC8N2tQUzWJOgFgaaiXYA771hErLEGppzLH6Xg/DdmFFf5SNYuKEAjq7V6QfgSdi/LaoVYHHTUaguWpi5TQ0eod2JSKVERkzJnFqU+rbYVej2jS5Xlc6agpFUKZLq1cLbg/p2NxakFp7CzGYqSFAkMHNOe21YquOKFc5MycrC7ARJMkmNWvsg4SAWOkuaEFQI2uEs/w8xk9nyhKgVtNDsA2kjapD38LwXOKFxbFeXYATCdSiG2DA+qqdIfJxwlskJf0NACefhSMarMlpmBK0lC6er7XFfSNVhSgpLulRDuGPWwoB0pHPOcnIvGKSG68QjQl9JC604VAm7PSjt5wJLKUE6XKW3JYg+FPV4ikoKWAcgMQryNxt9zFmAmSytY0s1Eqf2fUudrXhbpqxq1oqCQ5URqTQlyQ3UNTzgzHYwpSnQFkuHf0elIX4h5a0km50jq92TZouViVjUlVdI3BBZ7jnQ9IFptmroNlTKCqE9GZvJo6KZE3hHEi3SOjZP8Az/YKPlC1RWonmYJlywTxFhzZ4h3cdJE8TiiAKVAu8Sl44vWPRhVfpUfBJ+0XjR3QDHXqJBozcucDFDKTRdLxM1QUmWXZi4BcdB4w/wCzvZ5cxHeYhStBLplhQGoD9RTUD7dYT5HgyqaCHZFf2jYJlvZTLTVqAW6m8Tl+PQyuXbDJWNSnWiWhAQU+zwhzzpvFYnhnQSGSdQsDU+tIqUEqY0BBrtWrl3rFU4DvApiQRWt0nzvCW+ylIOllBVwqSSwIArUM4ePJ+IPdlGkAM9uRY7VIG/SFS9zLOkg8FbgXZOxt6QMc5VSSp1LKmNHIHIDzvAyvsOIalQXVSgk0Y0Lu9fhaLJitclCEnUUahzvQHqbWbeCp2XpdKloIFAAQwLGxTyN+sNsZMSQgKAQW4SAwKacuTWhcF6bL6EEnKZ6i8tSglgCVPcXYcvrDD+xALXMbjYEv7o2IfruOQhwicqWNIANnDe0/IU84rxiOLWLAnUmpBFi5AoA9otSiTtt7Bl1GlCtRpRmLl6PzbbptEZWHmh0hyl2JHspJP2NqxTiJik6VIYAmhBBPhd6wRh8dMWoFKgCt3L0DM+3x8IRyV7HSaWi/GzCbhIVZ1JYkAAG9maBppmMQoBnqqxLOQxLVqKbNBmO1gJ0nStyVNVOhQLtysb3gNWLSSArVpDljWoFPD7CGb0BI8m4ZI06SdJBLHUG5VO1flF+DxSFJWVkABHtHZkta+3OIz5Z4dIdJAKgDcit9vAcoQZ3miu//AA5CAjS6it+IEOE8NuhPP1mlc9DN1HZTnGbS1S1y0rchIAqW4qKAUKOx+YgeRJmold0uaFAEkJ1AtZhUO9TBEjBy54KpcsB1VoxDMeEOxSQ4IbnGhOWgqCkoSTYuLaRyP8tHQmokGnICk5cuYB3x06SwbQXPNms/yhxhsQkniUNYFaMBXr1BbeJpwSVNZzfhqD06P8osGGkgguNNXAUanqDvCtuXoUkjzEzwK6FAJq4NCkM7AdT0i1A1gFLsGv7XMihFdohiJ5QdJLagzswDsHTSv7RKdhiQkhTkG5JsLBnhW9jVo9myiQWJdVrU+O8IM0naXUSzjd6Hk8PJp1pKS+tIvQnoaX84wHanFFc0ySQyFDUS4qfDyLwcckC8RNiJZnYlBJ7sqPte1VIJDgEXZofysUX0klqttXxjOKSmUt1cTb3B+saTJ5ktaAqZUKPCBTo/I/KE5E1Q8Gtl6FhQRqbSmoNOEmhFOdiIqmygFqALFgS4HwINmaG0rCSlJVL0aHq4Ivf+eMD4/s8pAVMlFUzcopqAb3T70LhaGyplWEx6kgazZw9bdfMbR2KzNSOJfEkC4q/IPtGTxE/FKW7FOl2SqlK+0Dcw6y5YUnRMAIPE6aHU1Xa8HCmrYrlfSEWLziaVqIUUh6B3YbbiOgeZikgkKDEE0OqOjoJg7RYqrUAYevjFmFnmn6RegPzuYlM0FdNQT1YmGJhX96mFIAZOncP8jAOgXJr4X84khESWlq8o1Gs0mFlCWgJ4RqD7mvjExi0IWaudwSPO+0ZnEZitei4KbjYnakDTklaipVyaxJwt7KKVLQ1xPae4QmrniZjZrRQntPM1pVoACQzAm2/nAUrCAkAkJHM2Ea/LOyspISqaCp7bA+XKDgkbNsVYbB4rFlKpSDLlpDOVaQS4djc/saxvcu7PpkoCpKQqYaLU1Tz3tFWFxEtKEIAAQAw3aCZWNY6pQ5u/MUp0gOvDb9LMdKZmQCCKK3B3vaPUZX3hQuag6UAsmwNuW8VTMxKkVYsd7gxbl3alLBC/Ov0icpRvY6jKtEsRO0zCxABFne4o/lSKO+SZQSwYklQcEgk+u3ygjGYZLJmSQ+ogEA+lNtrQJisxlpDTEaSelXDO7c4zmmZRByomoCTpoRpY9G9PjFCncaDQFVAAGSG338ni+RPE1BACgNWrwSHYDka/CClEMElXt2BDt5i2/pAaUkPbRZhlr4lLYghh4AH/AB5wMhOtRDNVzqLFhtX3resV5VPUFrRqCWLgkONO/WDxKSWUFBTU86dKUgR6M+yicgpkBS1CWPacWbfUecYqVJViVzF6yQD7a/0uwBYULMWjaqmpVKmSFqNQUhhZ+exhOcEMOQgJUQPaN9b70vWGg1GNrsVpylTCsswaZA0awQpiqlXuCzPTntDhEwjUEgKSKlTEktVmDl7wJL7RSSytI2Ao0NpeImKWFBPAORAJcNXZhGjNSYJRa7F6U6zrQuv/AOYYVpY0ajxJWFSSNWpJuQogXcM9/PpDLE4cEUQRS7b3u9YBm4BcwH8ximjKBtc1hsaMpWWGWopUiZtVNiCGqx5wPhF/mBCCWYvqLvbbnUxeJihwpLaOYu9oFRJ1aiBoUltTAX3Ho8K49BT7I4qaU6VCodyXANrdCIxGOnGZMXMI9ov5bfCNjmWLAllIYEF60cAfNoycwJUNSVB3Lp5R0cUabI8jsTYtmZovyrNOApI9k0r6NHYqXfeCMhyVMyYJ2nSgAgJVXUoOC77D5+ELzRtB4pUzU5I4DqASDsT8YZLne+HBAqWcGvL6iA5S2SQrSORd28uUVSpqkrdChazli3wEIlUSr27L8xyiViSVKdCm4ikAEgWYkPGGxU7SVJQ+l2CiQ7dQBd4+jSlLXxkQozfs8hespdK7tRn/AHiiSf7Ena6Pma5dS9Y8h1My1YJGgR0HQNgEyUUK6iJLm61OwHgGEMuGah/eEATMOQXA8RBoU9QiPVCJJMeajDCFZAiUwJfhdut/hEmDPvHkttQez18IUYc5Hg2HeHSTVnq30hxMzIkgLJtRtoXYASyyUkgCoreOTOSVLCyw2PQRCcmy8IjPAztRIVRjRjBs9Kw5AOlNf40JwsBIUkVsOvjDHL8TMSlXCQFXJ+MJHY8lRWuWVWDP/DSApmXlauHm77NDFIXqUuljcwTl0pn1cTJ/jQsoJ9jRm47Rblc6YQkNRNabNuX2jsdNlGYZi1FVXQBZ/rWAl4xUuZplOX2Nb1YReEujUpJUp3b9LU+8ZaVID7sLwyZpIUEgpWNRtw1ex3iGY6ypOpI0O5ahHlziWAxqQAovptzqR9IIODmLBmKU2pLV2BNCIpFaoVvdsXolIWSx0kuHF/3qYmvDmWlIKqtQpN+jc+sB41KpbB+IuCfkX2doBlqnzGUCe7Sb8zZ3uRCUr6Gv+jLFS9SQsLZVtO/jBEuQoBPvKTQk/wDKxvE8py8EEzHKjZVNuUW/hwSyXYb/AKvGKqJNyBpeA1fllQSQdVtz15QfgZ8yXwrKWq9Sf97RROy5jqCXcVqaeHWLlYUtrNLbvp5PzEHGuguVheAxCT+WFENcHfw5RPvEgrBBrTeu14WZhPPCVAAu2oesWYaaokBRLbnY8njX9gr0KlruwLpO5JdPjvWB1IPeFVib1dxzMMlYXhKkFyAaCMzPxHEdixFz/GgS/oFsB7TglSTtWoqKwsw8kkkJIB6kV+oNqwdPzVE4EOVMWoLVvCbFyUkOCCNiDccjHRF612Rl2Wqwjr0VcGrMzXu7xoMJg16QlAo1htGSw6lakpl1rUh/ME2pG3wMuWlgCdW9aRLkbbKQVI9lyFa20JYCzMD16GKcOhQJS6QH3v6wfjJamBSX8IXYmWg+0TXY/SM+tDL+h4CiCpgxOzxJClKBZnGxgfK8YmqAo9INlr4jTzEKmnsz1oy+Pwh7xTIUz7KbaOjSz8nStRU5rHRekRtnyXB4vSXh6UiYnULxkpUyGuXY4pPSFTC0GiSAXdhuIsm5p3iAgpACbERfOlhQ1p84qAloTwjUSXUDt0eGEAYgpUWT52ouwHQRRMtC2MG5dPAAqPCG2HEtRJYHx+MZFQgrC5mUN0iUo2WjI165RUkKlpOnl+0G/iwEISXL3hBgs/JdKKQ0w+N1hxQgV8on0x+0NctGpKnqolgDsOZirGomJOkEABhqHWKcOgo0rff+PE8ViHU5UKWjeAXYXlWBTrIKur7n7Q6w3Ckuqhfa0ZT8QDUKrelIFV2j0lium7wuVeDY36bJODlk8JZ+Vj5Ry8QAso1bBoxw7Xy0SydWpT0A+EZzMO1E2aosyQQR1r1hkm+0I6RpZeaCfMmpFJYdNfeahLm4dx5Q7y1wAE290UakI+yOXBMkFXECS3KH0rCJSoKKgwrpG0N0w9oIRi5gJCkpbkfpA7qTN0oUwbe0MsxwaVITMQwG45wOpaEggcLij1Y8ocVUWTZASNSDqJqQ7sN4Nwc4rBtbe4P2hRgpbgAEgqBDfeOwxMvU9035EwtvwNIYYfCgrUlQAB+B6GFS8wTLUtBTWwp8YlIzPSoqJcM/nEMwnJWpKruL8vGFlK0PFb2Mcoxuw3vCDtdgw4CHB1WfpWHOGlJSUKTR7jrC7tPiu6aYfYNCeRP0jcelsSe3oQYHAJTM4gHG1fmI0JTJ08KUcOzRmsuzDUtZFHqBtDcoYPqAKuUNOTbpAhFVsjIlp4zQAlwwa/OC8LPukt9xFEmYaBAHFQ/eJyUaS+8Kre2UpItViDLU6QWd2i/FT+9KSCA1aiJrXqSCpn6RSSErAPsqvFaondgq8uUD3iGZ4ZylKHCavEMVhe7S6FcJvAWFxJJJu1oWkmG20M04sgMXcR0LDmJNS8dBtC4nyaL5MyOjocQc5ZjyCxtDPE4duNNtxHR0OmK0A4nCe8mx25QJMSd46OgTVM0XaKJiIoKY9joQY8Ssixh52em94ohZNtt48joDSYybQXmudGV+UK/QQmxGdLU2zR0dAUUHJlMrNZqQwVs0DFzUx0dDALJcv4xfh8GVrCBclo6OjAPpuBwo7lKXYoFhaL+9QmrPqofCOjomyiCEYnQGFUbAwfLKJhSWY7jpHR0HrSA1asI7tGqgqIVY7hWomoNxHR0NegJbADJlmXaqS/jDOUEzJOnSAQzeAjo6Ip7KPoqVhgzbfIwuz/AzFSVJSyhuD+8dHQ60xG7RgsPjO6m1D7N1h2jGF6WuxjyOheX9kPxbQXJxZcEWO0GYQKJJMex0aI09BC2QCDEESgtJJctUR0dFGT8snKnEo5iBkEB2F49joRsNFrp5R0dHQMmCj//Z"/>
          <p:cNvSpPr>
            <a:spLocks noChangeAspect="1" noChangeArrowheads="1"/>
          </p:cNvSpPr>
          <p:nvPr/>
        </p:nvSpPr>
        <p:spPr bwMode="auto">
          <a:xfrm>
            <a:off x="609600" y="-220663"/>
            <a:ext cx="2619375" cy="1743076"/>
          </a:xfrm>
          <a:prstGeom prst="rect">
            <a:avLst/>
          </a:prstGeom>
          <a:noFill/>
          <a:ln w="9525">
            <a:noFill/>
            <a:miter lim="800000"/>
            <a:headEnd/>
            <a:tailEnd/>
          </a:ln>
        </p:spPr>
        <p:txBody>
          <a:bodyPr/>
          <a:lstStyle/>
          <a:p>
            <a:endParaRPr lang="en-US"/>
          </a:p>
        </p:txBody>
      </p:sp>
      <p:sp>
        <p:nvSpPr>
          <p:cNvPr id="29707" name="Content Placeholder 2"/>
          <p:cNvSpPr>
            <a:spLocks noGrp="1"/>
          </p:cNvSpPr>
          <p:nvPr>
            <p:ph sz="quarter" idx="1"/>
          </p:nvPr>
        </p:nvSpPr>
        <p:spPr>
          <a:xfrm>
            <a:off x="609600" y="3505200"/>
            <a:ext cx="8077200" cy="1447800"/>
          </a:xfrm>
        </p:spPr>
        <p:txBody>
          <a:bodyPr/>
          <a:lstStyle/>
          <a:p>
            <a:pPr marL="0" indent="0">
              <a:buFont typeface="Wingdings" pitchFamily="2" charset="2"/>
              <a:buNone/>
            </a:pPr>
            <a:r>
              <a:rPr lang="en-US" sz="2400" smtClean="0"/>
              <a:t>Some frozen potatoes are pre-fried (like French fries, hash browns, and tater tots). Even when you bake these foods to finish cooking or reheat them, they are still fried. </a:t>
            </a:r>
          </a:p>
          <a:p>
            <a:pPr marL="0" indent="0">
              <a:buFont typeface="Wingdings" pitchFamily="2" charset="2"/>
              <a:buNone/>
            </a:pPr>
            <a:endParaRPr lang="en-US" smtClean="0"/>
          </a:p>
        </p:txBody>
      </p:sp>
      <p:pic>
        <p:nvPicPr>
          <p:cNvPr id="29708" name="Picture 26" descr="http://t0.gstatic.com/images?q=tbn:ANd9GcRd2V-U_5KImc9VkRf5iWhJOTkHJVEYF9esTFKVAbKI23k5UifO"/>
          <p:cNvPicPr>
            <a:picLocks noChangeAspect="1" noChangeArrowheads="1"/>
          </p:cNvPicPr>
          <p:nvPr/>
        </p:nvPicPr>
        <p:blipFill>
          <a:blip r:embed="rId5" cstate="print"/>
          <a:srcRect/>
          <a:stretch>
            <a:fillRect/>
          </a:stretch>
        </p:blipFill>
        <p:spPr bwMode="auto">
          <a:xfrm>
            <a:off x="762000" y="5003800"/>
            <a:ext cx="2271713" cy="1701800"/>
          </a:xfrm>
          <a:prstGeom prst="rect">
            <a:avLst/>
          </a:prstGeom>
          <a:noFill/>
          <a:ln w="9525">
            <a:noFill/>
            <a:miter lim="800000"/>
            <a:headEnd/>
            <a:tailEnd/>
          </a:ln>
        </p:spPr>
      </p:pic>
      <p:pic>
        <p:nvPicPr>
          <p:cNvPr id="29709" name="Picture 28" descr="http://t2.gstatic.com/images?q=tbn:ANd9GcTkxHF1WW_OmwiEftZU4WmU8J8VU2YXkQpl_a9uRMceI1XOHXn0"/>
          <p:cNvPicPr>
            <a:picLocks noChangeAspect="1" noChangeArrowheads="1"/>
          </p:cNvPicPr>
          <p:nvPr/>
        </p:nvPicPr>
        <p:blipFill>
          <a:blip r:embed="rId6" cstate="print"/>
          <a:srcRect/>
          <a:stretch>
            <a:fillRect/>
          </a:stretch>
        </p:blipFill>
        <p:spPr bwMode="auto">
          <a:xfrm>
            <a:off x="3352800" y="5003800"/>
            <a:ext cx="2743200" cy="1666875"/>
          </a:xfrm>
          <a:prstGeom prst="rect">
            <a:avLst/>
          </a:prstGeom>
          <a:noFill/>
          <a:ln w="9525">
            <a:noFill/>
            <a:miter lim="800000"/>
            <a:headEnd/>
            <a:tailEnd/>
          </a:ln>
        </p:spPr>
      </p:pic>
      <p:sp>
        <p:nvSpPr>
          <p:cNvPr id="29710" name="AutoShape 30" descr="data:image/jpeg;base64,/9j/4AAQSkZJRgABAQAAAQABAAD/2wCEAAkGBhMSERQUExMWFBUWGBoYGBgYGRwaHRgcHBoaFxgdGhoaHCYfGBwjGhcYHy8gIycpLCwsHB8xNTAqNSYrLCkBCQoKDgwOGg8PGiwkHyQpLC8sLC8sLCw0LywsLCwsLCwsLCwsLCwsLCwsLCwsLCwsKiwsLCwsLCwsLCwsLCwsLP/AABEIAMIBAwMBIgACEQEDEQH/xAAcAAACAwEBAQEAAAAAAAAAAAAEBQIDBgABBwj/xAA9EAABAgQEBAQFAgUDAwUAAAABAhEAAyExBAUSQSJRYXEGE4GRobHB0fAyQhQjUuHxBxUWM2JyJHOCg7L/xAAaAQADAQEBAQAAAAAAAAAAAAACAwQBAAUG/8QAMBEAAgIBAwIDBwQCAwAAAAAAAQIAEQMSITETQSJRYQQycYGRobEUI0LwM/FSwdH/2gAMAwEAAhEDEQA/ADcXinQBo0LoSSAdXQOLHnC9eOXqOpyDYbCm3KDfEuOlTRLKJhUlH6gCXDjcXi3BYWSsEqXUCgs/pHzZxtqq/tPeVl02RFI1yyTd2LXBB6wHm+Sgp85IVpo9y3T35Rpp2WI0gpmCgqN/Z6xmczxE2XRKyZerVpCmr1p8IpQaWpYxXDDaBYOVrUlNDb9XxPtF+PQpK0qQWABBGmhHp8zElYpJZYl6SD+1/laL1ZvcBSWuTBEMN689p1bwWYsLTpYCoPaCZeUJLE1IFusAzp4YrSz8ufWJzMW6QUK0LSBTn9+UYEcrQ2m0BLMxwFQFJ0g2e/pAUvLgmx9eYg3B+KCoCXNSCtNixcvZiYYZRIlFKgskPUJVVq/tUflG+PEKMXrscRNLwcslmLnfV89oYyFhEsiXKCikhgL9YIXk6SXQqh529xHHK5ksE6DW6gb8qQo5bPi3hkKRQirDZkpM4DRoCnd1AM1S9Yhl2LClKvpHM+8Xz8uVMUUBID7n7tSJyMmXLBAA9CIeTjryuZRBq5dh84Rh1atKlKJoQzj3DGCsepMwiYQB3+cAYjClI1EBk1ANbe0Ljmipv7dITQdeQ6QIxBqIgEKDGmIw8mjq1KNtIJqOopHmGeWtKgJumuoaDXkXMC5NnGIkpCNIIBO1v7Q3/wCTqSxVTYnS8G4ZTVX84CgsLgMzEeaXEpSkj5xGVLUlR/kH12gxOBK1apcwp1OogFgT2gpcmYCNZpuQ1onLiqX8mU3RiqZPYgnDpfm9e3aLUZ6kM+GI7EQ4mZOuq0qCkcuY3gaRg5a0kBBCikjjsXspJ+8bqX+YmEgixAv95QQ6gpCTsEg+/SKJ0tLcJACjRWmrO4tblBP/ABOYwQCkglndtJ21A19o7NsjmYZKQVBfJnHpDSFA8M5St1chLyzUCDp52I+QiH8ChJZRSAORN/WkMZcoJlgrDKKa33izBKCnF0gAsaiJ2zC6Fzr2uB5ShM2bpeiQ79Azw2xWCkS1lQmjU1Em6j27QOjAoSrWh0FrbVoYDzCcHA0OWPFcjpSMU7ivrFkajtxL8u8QpE8BY4auTt1jZL0T5XmSVCYOhBttHzhOC4uMO9LRsvDhThkpCBwijfm8OORaqKz46IKy6TNOllJbmDHqJbuA6gP2m/odx0hticwkTBxDQTZ94BkgBw9rGDChgN5IXI7QJUpL/rI6R5B2t+XqBHQnpn+/7jOrFmJxMghgEg3cUHxjMzEaV/y3UNwN/rEsyxCdJSFPTkx9DzgHAZeVDSlbcJ3q25PYQwCxZl6JpHMaSsck8x9IvVgpSw6gT8PeA8DJQnTqUS/7gDZncg/SDxIURwLQuxYnSQDakLZ9PFfOCa+Ehi8UgSDJlywl7qYkkd3v1jJ/wS3qw7b+8azG4eaA3lizumsJMwwygQFEAvvHY8uW6MYipF61JSCBWjNA0jt7mHn+1J0lx2IrWCshwSFSlJWCCC7jsaPFAfSeZhYEGJ/9r8xIOrSdlWgRc3ESypJBUrZnII9PysNJstSUlA1EJVw1CqHe4IaGuGzZUjSZkvUU8OojVQ7Uq3WGkk8gGJda3Fgwbw95ikEzFKQt6gNUdQflDvFTMQlI0jXzYMW7WtAk1YnK1yRqemndJ3fpB+X4sK4XYgF0nbtEh/cO6iYQV3iqdjgtWlaSgsw1Bj72gdSlS6BTtQbxrZmULYLUETOEBj+XhJj8vwS1aFFchZ9Ug9WqA4hq4hdDb0gjJ6f38zLZxmaihSSHDCod3exEU4SYNIOgoBpX8rDib4aXoKpShOQ7akEkitaGqXiuZlChcKUzMOX48OfQF0gTcZN2DGuXTknkaCm/W9YbqlS56NKAkLB4j3+cZVGICRxypuoWbSw5G8FZHmUvWVLmaLO9K9YhfHkB3EbSkWDxK8flmJwygqTYvcOCN7Xi3LfMmcEwCWrYsWPTpGnXiEzpbhaS1BUdrA1tGTzfCkkHzlqL8ITQP6QRYMNLfWChJs94zmFUpJTqYvV9vu8UJnaA5LqIoH2v9YpxuL80BCVHWkpKmANORfnB6pCZSP6lU9Og6ROQoFmGPWDnGLWrWdKR1PL4+8FJmrmUPGBaj2qLwuMsKqVVNwNo2XhZQSljp9bg9O8bjXqvpupmVxjW6iOZgjqTrICd92gORj0qNrE7XAN43eJTLNVAHewrGexqUrJZILbMK+sFmXpbA3EY8obkQdcvWm2ziEKsMtykJdJL2h/kkhXmaDVyT2D2feDM5kAKIDMB79IxbVb9Y1clNpiTBytR6pBhlLmCWaj1BBHbpFOFlauNtNWIdx0I5RyBpWZaiX2f77wobQX3MdzsMiehxfpUiF+GnaTpVTb7RZg8vTJWpctOkrqsB6/GPM1lCYtKPLWFkPqag5V2tFLKQdS8iTLRGk8QoIjoXkzU00ktvHQXVHkZnTaZkTFLmKBBmJGxqzvytEJ6UImlCWA0cVbEgKp7WEMMuysoFX1g+jcoAzbJVKKjpPFUkFz945cyg1PQFXVwCXwTNGskhXCDyLlw9NxBqs4JKkzJSVEfuFH6horl4JUpiCFMLGpUN/Z6RBKBiXSFpStDGhqd9L8iNocxDG+3nMsDmNcDnaCWeaklqUWKfgpBma5f5pExQRqahUFB+W/Uxk5OI8uYlViDVx7uI2GZ5wNAltQhwWd63fZzE7DQLW5jrTCoIMMlQAKEhb3QH52ZTpeCUSEIBZczqCKsRyV94HyPBpWVOGLjv6/Aw1zvIlypaZkpSknTxVdx2MFobRruKdlD6IkmZcKkLCtQcOGMBHKJhSQFFPUKYnoXNYUzMfM1FXCqoozVFNoMkYtkrWpJCg2kAuk1qCTZha8GqsptTKCpreMsLhNKgWMsgMCku9Olxe8U46YQvUCyx+4fuH5tFczPkOohKi3IP02teIqzNJKtRIIFXBYb7coxuqTbCcoC8x1kfiIhJ81VU721DanOAsVmCZyitaKKfazwpkzkTVHSUXuGrv6CC8amYlFAkUuSWN6mBZWJobGCFUHUIww2ClolqWDMdjoILAqpRRFet4CGdCSf5kxlKqylaiLC/KxrEZXmKAowZi3xverQKrIhMqpClqBd3Ap2tB3q2c/SYU7iHS0rJ82XNdNSxLgvWkKszw65pchk0dKXq3zNrw0lyigBkmnNrdfhHmZ45UxISpIBQSQAAmvX+8amVwbhaLFTPzMOqXKBTKKDqYniJL7jcF4NwuJnyzxkki1mI+9IaYXG8LAgaqlmf0eKsZgtbca1HkbDtDTnVtnAgdIqdoRlk+WolekKDjUxq+71pWkaQnClNZa3PW3xfrGIwmX4iUVFKkspn1pBdrW7GNPgs1OkBaNPNzbtyFHiXLpU2CCD8zMIY7kfeeTsNJfhAJ727xBS5qEny2D7c/Uwzl4NCnOpJLCgckb8oJw2XS66r7Uf4RMEyar/AO4LZRW8y6DPWplTFKSf22Y2oQaipoYaYWWZaQHoKVr8b+8M/wCClJoks11H72EZ3H5cFksdT7vSCLG6YzV0v6R1hM+w8gkrmoC7APX4Vic7xNh1K/6iSOxP0jDJ8L6K2Ng2/PvDfKssC6AJBsa2O0UvoChRv8pgwgeJjNGnxBhiQhJKidwGA5Pqbls8W+IMI4lzkMQoOW57/D5QolZKxIsYpxqAiTNkzXWHCgxUmhUA4NtQ5D6wsHUdNQdCg2huaPKswGn+YaJZjDCdmkpaAtBCk8+vKMZlmJCklCCoKSwIU+rffe1+kOJEooGkpfcilfeGJmYeAiTZMSjxAx0jEySA66/+PpvWOihOBQR+mOikavT7yex6zNYKfMUSFm1PT7NDFWG6/X3a0FSpSVi7t+fSCsHKCC4HcRC2GpacgJ4md/g1amSEuauelaFr0gT/AIroX5qS2r9SRzarFqPUt7Rr8ZlJmcUpTKuUtcNbp3+cKJuaCSSiYkuRVL8TWcc6tBoCBoPf6Qg5JtZl8dkCCrgUxvUs46RTMxCkhIWrUonSUJBNANQU4oQ/q4MEYnNJYKtIXQfoUA7NsXaIompnhykoJ5s/sIJGZB4xK9zIhE1BSpExiwqPcgOK8quzRpsv8VjESzJW/mU0kAHX0GwptGUm54uUpaEpQoniDgig2B5H13hlisp1S/MSWdiCDYirU/LQ5zpNN7piGp+eYln5SqWsqQQXYlLAMS9Cm4PPnUx6vFgookavh1YuIbZRn7EpxAEyrORxDrat+8X4nww7CVPTMGxCeY6ktyPeNO+7C4wEDY7TI5fPJXqSpKSOZZ25c3gyXglkaRV7m3Ru1RFmPyQSVAkMb0+1eUNcpkkpJLEBLpDjiPQiAOQjdeIwkAWYHLyVCQST1bn6xQM3lpppKtNmrQ9D1ic2bNVcClKWvRoBxeBVLSJjai9Eg0BLgP6x2MaveO/xnNYFx1JTNmJGg6UXFwPTcwPoVKbjUL0f5C7w4wOMeUgL2Fvy9YpxmJQAQU6tqigHPatjE2oKd5qsW2qDSMctwFXZyOf5QwtxmV6lFRNy/Co0sKvT2Z4NXj0hBKUKV2DmvS8X5XgEzOJQUU3s3o0cuYqbE4hO8Fy4SgWoOr1+EabBYZBFm5nlBOFyKQBw0Lbi3w57wHilrRM0A6ksHIBI+wtAZLU2Nx8ohnGTgyONQT/0wKfuP0EZjGYkz3lhI/UC7Fw3UjeNVMxKUhjc9Hv+NAJkB+EEQCOuOmHM1W20tJZVM8tCtSmNG6bNGmy/MZSkspgeex3jKyspSZmpRr3t6QbKy5AUyQAK2AZ+UNw5yp84nMqsY3xnk1OtJYPpBBf4xmF5yQVEI3oCanuwIHvDOZlL1CaBnO4cA29QIXKwCkTdOhSkq/cSGG9jVrB44tqJaoSKijczxOaeYCNCg4587s3rBuVYMJCbsGuXPO8F4LKtadQDB6dW3pasSnSlIBZoF8b+925mdRfdEe4bDImAqBYwsx+FBul2sdhA8nNykFKQ7/D12gadmYuo6jyFh94HLmUgBRvBx4XBvtJyg7MmopSHeDwZNTGflT5iyCCybsKQ9k4wtzgvZQLt4HtAPaGaO8dAJxKo6PQ6y+Uk6ZgwkpAJc0tBWGmGhB1Afl4RDGncAg8j9IowniCYh9SNBBYcQIUNusT42/5Ss4X7TU/xZDkHSr5wDj8uTjNIWdMxH6Cbdfg8CpzPzXcaB/5VfpBUhMrUAZjNxB1tUWsRz+MK6lvtxCCFPjMzjMuMqapMxBIDMs2NxRxXZ4rx2BTpJAbehoa0Ozc3jaYrFSp6DLWavwqYU+8KxlRQAVgLlg0UK6TyNqP/AJhoYs2x2/HxjlzbeLn8zIIxASsakvt6ben0hxgc4UseVJkyUgzAl32fcFuJQIY7e0WYvJpawoJdC2e+pJFu4IfrA+RSDh1OsOkXJ2rRvhGM6cQ3AYWOYDnuTTZU2odKjRnJfkwF+UMMHm6RLBCVamAcbG1vS0bjF4KXNSZqf5igHASpnIHCHsOkfOs3yhaB/wCnUXWsjiLhJeocih1PDAVGx+USuTWN+0j4gnzcQQqWwI9H7t8t4YeHzKSGWKiunYFtoW4TJlSS0z9Tmuo0e/wpDWRIBoQRyPWlz+bRjMt6b49PzG14fj6yOaKCiFIA0v8Apao3cEUu8LMySJmgpWBxJDEk6TxAhhQAi78hDLFFcvywJYUXeYRRhSqU2Z33PwiGYS0qcIpSmqrEjf1gMZOMncUZopqHlJ5GJYWUrD3YvTdqxssL4ekTBxJoQ36iO28YeSngJWACBRqa7uxa+3pDPA5gyAlJN3dz94DWie8BAzIx3UkR1jvBklB/lqIH9Kq/G8Uy8MEFiAPUNBGEzJZACq9d+kCY2aVuUl0uADZ+e9R6C0LyOK1KKiVDHZjKv+TyklQVLmJSGCVlNFElv03A/wC40hVg80XOUp0BCf2m7h6UuKRDHiVKCiE6iXJbdw5r1aC8nnHTqRZQqnmdqsDSvvAO2pd1r1/vnGjHpFyvEkBUCY3MFSwCA7/GjluzO8M5uHWoHUAgkbCo7cozniTEaWlhyUMSSAb7B92IgsGC3A7TtQ+MIwufldFoZ24hXrR69KPDjCOpKtJqGuHBqdnG2+0ZOWgomBS3eoSANrkm3Jo0mWBZCzZDAUFXJBDv0BihgqNYHIgutjbzhIUEr/UoNQsfnDErSfWEiJJBpVzzam/eGsmQwJIIIFmcgW2tE+PLRNiC6cSnH5rNlpSJaEqAa6ync6rCvSsCzsWs1VwJ/p39eQg9SSx0BLMGpUEbubXgBGXm6v8AMKdy4FxyBUgitaiwonpSC8Pg9m+sFypRpwsDzvDDDYcb7QK4yxoTMmfaV4bCQciRsItwhQqygQNh+VivF4w2lo9T9o9BUXGmq5ASWaounSlajUx0SVhZpLlanPKOjzzZPeWBgByItXJClUYNFa8kWsJb9xYPz7vSGqsOqUQVp1opUCogzGNMlpVLZkVYfNucVJiO+ozDnZa0xIPC8wfqEMsLkMiWeMKKwAVAWHtU3NYb4icdi9Hd3eA8wnaUvVwOV/apjmCY1Lcn1gDNkyGifpEeJwISr+Whg5IAJizIs9VJ4ZqdaFVJuR1g7BTtaXFQeYYjne0d5ISlmqN4Rjy6G13RjSwI0MLkMzkoWNcsIElTgqKmrsK2MIJ6dChLWyguo1J0l2dn3tcQZnmV+bIUlIUon9oG7vQbighngsqCsGgOTNQgOOgUWZ70SfwxYyK6WOav/U0NoAviWeGleU6TY1D8r1PSpi7PMvOIZGtKUdBV6EcT9OULcPMALGhB5QN4lwpKCXeWWdFKuW9fwwpDQA7QNBL33nn+7MfLmJCyAQFhm2b6l4MGFSXWD2aop6xksPgkJSlKAoBJJFbA1Keo+UP0TSmVrSAVW7/Y9YU1M2kG48oVAh0rDFRJewr2u1YsxWFQoUTy20uN/V4n4bnrWomYQRyNC9K2/HgrMZI1KIUAOpYdow4z0rHFxJenoxBMwBSohI4f6SN/nFv8Nelq7OOY6isQm+JJaE0Zah+1PLmTYDbc9IXYvxkNI0SeJnqXAN6M3uW5ttDU9lcrYh9Rr4jOQglatZJAFBVnO9KuKwVKm3D8LWJA3EYnE5yqapRWVJKh+1VCQS3xr6wdgsNMWBxEigOpT+1+3rBvg6QBZoYTVvwI7XhZAUdS9RGwFA+zmnwg/D41KEjQCk8nv3ML5eX8IdTkfGJngGrYOGpe9/y8RblrG3rNam25nmapGICklSk6h+w19xCTB4SRhlBCysqV+klyw2qA35tGzwObYY01MeRAT6VLGsIPEM6StSVSyknXUpINmfchqWu8eiEpaLWPSIQHVRFQLFy0KC+JgLtYfY1tDTJ8tUZYVegr2DQtmMtxsSKEfOrGHuTI0SiNhbuXJ+8TWpbSYzLartKpxTLSVGw5B/gIdYOWEsXv/mBZUvf8/HhlmGCCNJq4FS9C96C9t4BDpBcdpKxsgRdLlfzF6iQl3oKj7xbisXKlFITKWtweNgw5OCXqeQjyVOrQesXCS97bsD9KxuPIf4jn7Tmq/FA5kwrOponMw5UgsbDYRaZI/qb4dK9XierlbrvD1Xami9VGxEGXYhUmbWqFX+8aYLQqzV35wMvAp0KYAPenyao2heZi5VUiju0CGOGlI2jXrKdQ5jkyjHkLjnBP7Ve0eQerF6xPTfyh+WpUZJTMOpJDDmOsAqlmU7b0HX0izD4phDbC5cTpUob0HIRcfZxkIqI6hXmRzLBqQyZKU6thYVvb1MV5xglulRADhiL1Zr/eHspDzgfWPc1A39PWNzeyqyn4zEzlYglYUCWLAwkxM1Wpgl+ZpDvHnTuwAgKVgdVdQD1/DHm5fZ9TgAcSlMm1mC4SaoU0n3hmjEKWUiqdixsK2YxZhcoKEVXqZg5AJ9a3ghGEmAvQp5lJB+ZilcQWtVwWcE7QXNPC/wDKSpJKlpABUP3MLkbn4wkwywr+XNFw3K9+vOveNcMaUIUAXNfQ84z2IydU3UNTsNVbu2xal4Xn0DINPJlGFiykNBMVkXlHTp4KaVBjq7b/AHjv4cyk6izN7jf1jssxipIMuaVFAJHGSWfYEl6QxOMppSApJehvt+PCSmO9oZZ15mVxviFaSkytL9a27UEZjNsfiZytSlEk1ewHJtktW0b/ABmUvVUsJAq4a4tWAcDhJay6pYDktqDGhZ2uBDl9oGAUF+sZSOL/ABMnh8sVp1EkJAav7ixoHo0XoyxLalK0J5Wv6/nz10vLxMSUKepHoQ4De5HKPZ3hRZTqTp1JNA/w/tBdbIy3NGTGux2mdweXpBYo9ecPJGHAAY+0O5GRIlyzq4iWcsA17cv7QFhiZa2UOAOdRZqcztErqwb9zv8AOAc+v3Z2GKku16g02tA+LwgU41Eg101DAUoRvWCJ2dLUsjSwe4FIEmz9Shwn1FD2PpCdYIIS4aKwNmKcd4fcgyy1R+qwG7Nc0+ceyMjXLSz6nBNNlGm+zQ9CE0Yguxrtel4tWhSGseohgz5NPn94ZcgxTI8PmW5AKQTqtue1nLw4w2AUEinN4MwfEkbQVoZ2hyY1c6/OSZcpO0CAD6d2c+7APB8yeokOadO0DzZIUp1Dty/LRFSVdGg2QKvhk92ZTiaF2MVYTM1JCQsAlqlIYX5EvaGeMlhUsLUoaiOJm2Pwo0JllA/eh+4+8T5FfFuveNQBxvGEnFoKi6XB/KRBeJD0TTvAKZyUvV6UaPFLOrpy/Lwr9TkCw+iIZMxmzfH+0VIn9KciYilD7x06SrTQE9AD7xq5cj8/iYVQbSC5of8AQPeOgRWp/wBJjoAlvKHpEYZXI1qBNhUw6n+aSChRAO1GHw7CBcCry+HfeDgixSWI/N4+jKErsZ5qsAdxKlZuuUtlhK3B/wC3lzNbxCb4jTMoQUEbK35EGIYzChYAUAogunoWZwdrmFWYYICtCAfcO9WtEOTJlTv/AH4ytMeJ/jGC3WecTn0TyYU/N7QBgsUqWDpYsGIL+4I6bVi3+JCwNSwgvQFhcsLnflCWbUNuTOGMqd+Jfg84qQTpUOdXtVoa/wC4lSa29vgYzOJw7Gtx3gzCSFJFXPWp6994D9U9UBNfCg8QheLm6a0flygaTmDF3HL0tBSsLqAJItQCpgebkyTMRM1FJSGp+4VofeFjFl1ahNDJVGV5xgjNHBTqQ97vz7fWEakqkTE6lJS5AA+942PmACpYfPpGfxeWy1K1Fyp7VLb/AD+UHloHc/iMw5b2PEYYjG60AFNCLHetDAIkAnZxv3Y/aJieAADYc6NX70iw4Ms4py3bt+fSJspOXmavg24k8ClMpZmL1FwwAa/qR+dhBGLw6tCjoK0kghiHF9nELp+JY+Wo129epF+kEZYtaX0mn9J5fSCx5SP2yNprY9tXeSw+aJWkoqSKVBBcC9RXuIl/BJMoJmNMLJKiwFRWgPXbpHmOxGlSCZAW5YkFikGr1vtaLMTjJSU3WlWzgEDpf8eKgbG/IiSlG1guJSAFUGo26Pf1gbDyFaOjselHeLVgEPrvahr+fWKhnKZQVLbWSxpQOxudvznCMaeK7jVLcAQZEviO0Ey5ykvxfV/f6Qlx0yYNS0l7lk/Bqt7mOkY+aCElDoaiqdy72L973hONCLNyp1uaHLsXrS+ljuLEfeGUvi39DCrBS3YpJ7Wp+GGmgC3sYrxAkWZ52Wr2gXiLzBIWuXQhJZjaoDh+lY+e4fP8UlAPmK0m3JhcAixA+u8fRMdL1oWl2dJDmoDhrQhyvwpKlIGpWsjm7CuyT8y9gYemXCitYs3OUsCLirDr85BJLqF9V7V63+sckF6V62EaXRhwrZRFw/zAiteNCf0S0AdohyHVLRn9IvwaJpP6XG2kF+r7Q4k4ItUe8BzczmKaoEVfxCv6vjGLjFxLuTHUpCUPqKQ/WLf4lB/eD6xnysmLJMxt4txll2FVJWAO5jnzpe6jHsJjiOsdDNT+kDSJbgpq0XVq6FvncwevPdIqke7QLOlUdJ/NoR5uvgrzEVC0WrgE6zc2+V41Mw22fnFeYhL9rdIReFMwSJZSqhGwu1/nFszGhU17Akj3hOXJ7qnvNRDZI7S8CWL8QZth784oVIsBWtvwR5i5d4qy6YdQBtv06wpsNmqjlzHkxlhZIV+r0hmo+WL067c4SY3MjImpSLr+RLAgG8MJUhUypNHqeZ6CAGML4VHi7zGugx4PEKwhclSW59T6wfhZYNVb7RThpaUfpBJ5kv8AC0XY2W6eJX9ooDBF8zE1qMExSQ5qNuXyhPmcqYtJEpZQSbgBRYXFQe0M9crTqCh3p6+sVJzSUkOHWHbhGoirGgqYg063smpTZUbCJcPKmypXlqdf/csVINaluLuYtQCuhWBRmc1Hb1jQ4vQscKtUK1ZYHFeloLN7PTaruame+RBBhlh66gKlzqHLe9IXYdc2XVAUkf0qDAE1Iu71Ma7CYVSQxUT3v8PrBC0FOwV6f5hmP2bUu3/sL9Tp2IuYPPcVPmpACgEvUWtZ6V94U5dk6qKVMqAWeoDhj6tSN7iVy10VKBNaNFWHwcpZ4UaVHY3H0jdGS9IaGvtIC1piBOHWlSX4ku9Ljn9KRDydKvcP7+94eZhhAhwABtCifMNqno0SZHKHSY9MmreWSEhQp1o19vvBmDyNUwA66b7m9vSKMvkm4atxDWVOWlgw0gF7u/TaCx47XxROTKboGWzjLkppVhR6mFCc5Up9INyKuA/1EEz5RUovC9GWFCVBIYu4fbnfpHMrEbwEKyZnqNzWPUJUrm0JDhFiaFAuN+vRoe4GZtvGYsYJqHm8HBuDpyQBZWASohr2A+UXTEpSkgjianL5Vhslainl2pFc5AI+cegcQG4+8j6pJ3iaWkEB77xxkDnHmJlaOoMQEk0WdQFuhhQXsRCLXK5qGjx4guc5ipa3hiqIJMmZ4/BHRVSOg9Jg3K8j8SpmJBQoKHxHQjYw1xSUYgMOHd+o/wAfGPh+TZqrDzUrTayhzG8fYMDMTNQlUsuVBweYMVtjK7ciJ1d4uzef/DALUWAIrYH/ADD3LJ8vEyhOkngdnOxG3OKMTgET5KkLAULEH8/Giz/T3IzIlTpRLy/M1AksagBiOjGtoWMCZD4uYfUZRtGU+cySSxZJJPNg8B+HcdrWkqTpBPN6C+3RoH8R5gnDyTMUCpLpSWFtRAJ7AfQbxHKJ4JlrlspJZmN+Yfrf1gwBquDvU12OQF8RAGkO/Id4jl2JIoGKXv3G0Z3PvEKZU1KSkTEpqtOqhJ/SCdyKlm3HKD8B40lKA0jQf6eW214BguomdTaY+m4siwP2hNmsxc2ilKCeQLfKJqzkTLEHm31iJLwg4g3ENXKyOWZMNPCGSObn5w6kZXLlg6iOf3hdLzLy5bAVNqE/2hdiMctVyYFcSLyIRdmmgOYJFEsBFOHzBAUSXjOHEx4qbBF+wEwLNNO8QAWEDHPyqlusZ8zDHgnxwyMODD0LHYxWq5ghJDvCRGJEdPUdJYkHZjGnzmVG2MOtyS8CjDCFOGxswtxEvzrDVGKIIBDvCtAbeptkbQiRIYjaG+IkDQDuPlC9MwC8Xy5hUWB9vrDQAgqoBJJk0JRuW9IQ+IsYvQUyklNW1NU0NvWjw9BDsfz1iRkhTDaNK6hQm48mhrO8zYwPlS5YN9NYqlrYwxzaWrzCD6doqw2CTvXvCTitqWMbJe5jDL8YCCkprz+/WLpmFcFr37xPDyg1IJUjkGi/peGjJC+9iIErKi2l+4tEs5B8lPMEW7GGhUHL2hXmOdywCgDVS8JTFoBswy9nYREnCrO0U4iSoGoIhphMwlqUEuATsaP2hlOkgpZQcGHJgUjYwS5BmTKRHkNJmQFzpVTZ46B6LzdY858J8qNB4b8Vrw3Ap1S+W6TzH2hUiV2iuZLiw7xU+tZfnqJwCpSgTuOfcXBh7lGZhAUo0BNjbf5R8Ekz1IU6FFJG4MbHI/HIcDED/wCSRQ9x9REz42BtY1SODNf4jnJxUtcoKKQp7We6X6BQB6tCfwD4Pmlc4KnrQlKXSJZoSTU1DAgVtGkWmWtKVpZQNAWH4YJyPEeUpQH7gPz5QnCClhzYh5GDe7tPmviPDYzDT1StSZrGigBUGocbFiKfOEU3H4kmoUOyP7R9czfAypqypSQSb/5EU4Tw7LB1Bxuz0HWGqw8hBvbkz59hMrxkpCcTLmK1Bjpq7HmLK2cNz5R9I8OZ7MmS0megIXzH6T9u1e8MTkRUkgMXpFKct8vhJ7OGgvETvBsRkhWq0UzpOp2FWeFf8UqWS1uUSlZ3pXxDSOb/ADgDR2M0XJlUeyMItROgO2zt84Jw+GmTjMJKVJd5ag1msW5c4c5fkplgmqnbbl/mOXDqO/E5n0zOTEqQoJWkpJ579o9EuNZmEkKlKRV9nqxFT2tGRxGtFkEn4e8C2LRNV9UulYfUWEF/7cW4Vg9LRTIn6DWDkYhJbSa8jGjGKnFjBMLl+ksUs34O8FSsNxDuIYpNKx0mSl6837QQxjiAXkMTI5R7KyZSgzs8GiXUEFiILSo6WB9Yb01JswNZETTMqTh5HliYpSgCApRcvCrAZopDIWFK5rH2P3h1i8ApR/UCesAqy5Y2B7f3ifLjJYFRUemQBSG3hmMQlaAoF2Pz2/tA8tHIRKVJVY0g3DhIhqYolmkZTjaAcccR+1QA5AN8S8MZk5IJqPeBpuJEOK7cwAZmcVPUlysn1hUZ7vzMarEBK6EA94Am5SG4Q3KJjjPaODTPLwxJc0jXZNitcvSqqh8RtGdWgpPF6f5gnL8ZpmJPOh9aQeIFDAfxCPVhiRHRcpUdFcVc/PxTyipUuC1HnFKkd4C42AqRHjQSUR4ZcdOjPw74qVheAjVLJdtxzb7R9EyrNJeISVSlWvWo9I+SLkwXl2MmSFapZYm42MLbGGNzbn1yXLJ/vSCsKkhqj8+EYXBf6nKQAJkoEte4rej2hhK/1Fw5bUlufCfpCTj08TbufT8IGSCDRud4W58HTrB/SDq7X+fzjD5f/qDl8gEIStId9KUqYvehpEsZ/qzhpiSgS5gChpKmAZ9zVz2hj6iNoIG8boSqfLUEadaQ6SbPyO7E7xiMw8ZYiQtUqdK4g1KW27jqDGky/MQgBeHKDqLqVeos4cfUxX/qZlfnYaXPQ2pB4iaHSoU6nib37wtdJ5jSCOJ74C/1DkAqlziJP7gpTBPUd9x+PtMP4/wxmeVKnpmKI1cNQBT91nrYfSPzi8bfwfK0ywsEUq3W1ef0h2Q9NNoAXW0+xz88ToUs6lAAlkhyd6B6mEWX+M8HiVaZUw6/6VJUk/aAcFmRKYqXMCSSAEuXJDCvM8z1iRc98wjjAh2c1QrQQTC7JsPN81B1kpDFQNQO0Lsf4pky7zEuNgXPsILyPxUicnVL2/Uk0I69owk+8eIXapuNdOsWSFquWpCnB5og1JNNoc4bHYc7Gt/wCKlIbe4ggieIzEO28H6SzxDDHDg8LA9oMWygWLwxVPcwCYumzW3gU4s84sxsltqcxCjEaUoVx1uK7wlmIMYACIwVmEQOY9IzasxVzgnDBaqksI4ZCeJxWobiMTC9ePKTDzC4MM9/jA2a5IZgK5Z4gG0/1NYdDHMDVzAw4gOGzEE1p12hrKXq6xiDjlB3U2x2iUjxQZR2UB/Uaf2jUappUzT5hkq51Uq0aeI0d+kYnH51pogs11R9EwWcy14QzUcSVhkEeoI7gu/aPiPjbKlyZruTLU5S+3MekNKg8TFPnPtMnE6kpLuCAR6hxHQFl6v5UtzXQl++kR0EGFRU+QYocRgf8+UdHQI4lHeQH3jyOjo6Z3kVXi1P0jyOjZkHnioihG/pHR0FMg25iW0dHR06H5DOUJqWUQ5qxZ+8fUvFX/QQNiS47CkdHRHm/wAg/vlHYp8jx6QJiwAwc2h34QmEKmAEswo/eOjobm/xmYnvxh4nxkxARpWpLu7KIe3KM7muKWtXEtSqC5J+cdHRmAeAfObl96AbiCcvnKTNQUkpLs4LfKOjooPBihPrGWl2flBuGUdRr+NHR0eLj5MqftGeAmHUan3h9gll7mOjo9DHzJWjLMU1jB54GUwoHMdHRubmYkAQKiKvEE1Q0hyxFQ9DHR0KXvGjtNH4RWThUuSeJd//ACgnxCsjCLYkWtTcR0dDOwi/5/OfNsWajsYz3iRRCEjYmsdHQePmMfibrwUo/wC24cPR5tP/ALFxT4slg4aY4Bazi1R9zHR0PiBzH2VqPkSv/bR/+RHR0dEsGf/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US"/>
          </a:p>
        </p:txBody>
      </p:sp>
      <p:sp>
        <p:nvSpPr>
          <p:cNvPr id="29711" name="AutoShape 32" descr="data:image/jpeg;base64,/9j/4AAQSkZJRgABAQAAAQABAAD/2wCEAAkGBhMSERQUExMWFBUWGBoYGBgYGRwaHRgcHBoaFxgdGhoaHCYfGBwjGhcYHy8gIycpLCwsHB8xNTAqNSYrLCkBCQoKDgwOGg8PGiwkHyQpLC8sLC8sLCw0LywsLCwsLCwsLCwsLCwsLCwsLCwsLCwsKiwsLCwsLCwsLCwsLCwsLP/AABEIAMIBAwMBIgACEQEDEQH/xAAcAAACAwEBAQEAAAAAAAAAAAAEBQIDBgABBwj/xAA9EAABAgQEBAQFAgUDAwUAAAABAhEAAyExBAUSQSJRYXEGE4GRobHB0fAyQhQjUuHxBxUWM2JyJHOCg7L/xAAaAQADAQEBAQAAAAAAAAAAAAACAwQBAAUG/8QAMBEAAgIBAwIDBwQCAwAAAAAAAQIAEQMSITETQSJRYQQycYGRobEUI0LwM/FSwdH/2gAMAwEAAhEDEQA/ADcXinQBo0LoSSAdXQOLHnC9eOXqOpyDYbCm3KDfEuOlTRLKJhUlH6gCXDjcXi3BYWSsEqXUCgs/pHzZxtqq/tPeVl02RFI1yyTd2LXBB6wHm+Sgp85IVpo9y3T35Rpp2WI0gpmCgqN/Z6xmczxE2XRKyZerVpCmr1p8IpQaWpYxXDDaBYOVrUlNDb9XxPtF+PQpK0qQWABBGmhHp8zElYpJZYl6SD+1/laL1ZvcBSWuTBEMN689p1bwWYsLTpYCoPaCZeUJLE1IFusAzp4YrSz8ufWJzMW6QUK0LSBTn9+UYEcrQ2m0BLMxwFQFJ0g2e/pAUvLgmx9eYg3B+KCoCXNSCtNixcvZiYYZRIlFKgskPUJVVq/tUflG+PEKMXrscRNLwcslmLnfV89oYyFhEsiXKCikhgL9YIXk6SXQqh529xHHK5ksE6DW6gb8qQo5bPi3hkKRQirDZkpM4DRoCnd1AM1S9Yhl2LClKvpHM+8Xz8uVMUUBID7n7tSJyMmXLBAA9CIeTjryuZRBq5dh84Rh1atKlKJoQzj3DGCsepMwiYQB3+cAYjClI1EBk1ANbe0Ljmipv7dITQdeQ6QIxBqIgEKDGmIw8mjq1KNtIJqOopHmGeWtKgJumuoaDXkXMC5NnGIkpCNIIBO1v7Q3/wCTqSxVTYnS8G4ZTVX84CgsLgMzEeaXEpSkj5xGVLUlR/kH12gxOBK1apcwp1OogFgT2gpcmYCNZpuQ1onLiqX8mU3RiqZPYgnDpfm9e3aLUZ6kM+GI7EQ4mZOuq0qCkcuY3gaRg5a0kBBCikjjsXspJ+8bqX+YmEgixAv95QQ6gpCTsEg+/SKJ0tLcJACjRWmrO4tblBP/ABOYwQCkglndtJ21A19o7NsjmYZKQVBfJnHpDSFA8M5St1chLyzUCDp52I+QiH8ChJZRSAORN/WkMZcoJlgrDKKa33izBKCnF0gAsaiJ2zC6Fzr2uB5ShM2bpeiQ79Azw2xWCkS1lQmjU1Em6j27QOjAoSrWh0FrbVoYDzCcHA0OWPFcjpSMU7ivrFkajtxL8u8QpE8BY4auTt1jZL0T5XmSVCYOhBttHzhOC4uMO9LRsvDhThkpCBwijfm8OORaqKz46IKy6TNOllJbmDHqJbuA6gP2m/odx0hticwkTBxDQTZ94BkgBw9rGDChgN5IXI7QJUpL/rI6R5B2t+XqBHQnpn+/7jOrFmJxMghgEg3cUHxjMzEaV/y3UNwN/rEsyxCdJSFPTkx9DzgHAZeVDSlbcJ3q25PYQwCxZl6JpHMaSsck8x9IvVgpSw6gT8PeA8DJQnTqUS/7gDZncg/SDxIURwLQuxYnSQDakLZ9PFfOCa+Ehi8UgSDJlywl7qYkkd3v1jJ/wS3qw7b+8azG4eaA3lizumsJMwwygQFEAvvHY8uW6MYipF61JSCBWjNA0jt7mHn+1J0lx2IrWCshwSFSlJWCCC7jsaPFAfSeZhYEGJ/9r8xIOrSdlWgRc3ESypJBUrZnII9PysNJstSUlA1EJVw1CqHe4IaGuGzZUjSZkvUU8OojVQ7Uq3WGkk8gGJda3Fgwbw95ikEzFKQt6gNUdQflDvFTMQlI0jXzYMW7WtAk1YnK1yRqemndJ3fpB+X4sK4XYgF0nbtEh/cO6iYQV3iqdjgtWlaSgsw1Bj72gdSlS6BTtQbxrZmULYLUETOEBj+XhJj8vwS1aFFchZ9Ug9WqA4hq4hdDb0gjJ6f38zLZxmaihSSHDCod3exEU4SYNIOgoBpX8rDib4aXoKpShOQ7akEkitaGqXiuZlChcKUzMOX48OfQF0gTcZN2DGuXTknkaCm/W9YbqlS56NKAkLB4j3+cZVGICRxypuoWbSw5G8FZHmUvWVLmaLO9K9YhfHkB3EbSkWDxK8flmJwygqTYvcOCN7Xi3LfMmcEwCWrYsWPTpGnXiEzpbhaS1BUdrA1tGTzfCkkHzlqL8ITQP6QRYMNLfWChJs94zmFUpJTqYvV9vu8UJnaA5LqIoH2v9YpxuL80BCVHWkpKmANORfnB6pCZSP6lU9Og6ROQoFmGPWDnGLWrWdKR1PL4+8FJmrmUPGBaj2qLwuMsKqVVNwNo2XhZQSljp9bg9O8bjXqvpupmVxjW6iOZgjqTrICd92gORj0qNrE7XAN43eJTLNVAHewrGexqUrJZILbMK+sFmXpbA3EY8obkQdcvWm2ziEKsMtykJdJL2h/kkhXmaDVyT2D2feDM5kAKIDMB79IxbVb9Y1clNpiTBytR6pBhlLmCWaj1BBHbpFOFlauNtNWIdx0I5RyBpWZaiX2f77wobQX3MdzsMiehxfpUiF+GnaTpVTb7RZg8vTJWpctOkrqsB6/GPM1lCYtKPLWFkPqag5V2tFLKQdS8iTLRGk8QoIjoXkzU00ktvHQXVHkZnTaZkTFLmKBBmJGxqzvytEJ6UImlCWA0cVbEgKp7WEMMuysoFX1g+jcoAzbJVKKjpPFUkFz945cyg1PQFXVwCXwTNGskhXCDyLlw9NxBqs4JKkzJSVEfuFH6horl4JUpiCFMLGpUN/Z6RBKBiXSFpStDGhqd9L8iNocxDG+3nMsDmNcDnaCWeaklqUWKfgpBma5f5pExQRqahUFB+W/Uxk5OI8uYlViDVx7uI2GZ5wNAltQhwWd63fZzE7DQLW5jrTCoIMMlQAKEhb3QH52ZTpeCUSEIBZczqCKsRyV94HyPBpWVOGLjv6/Aw1zvIlypaZkpSknTxVdx2MFobRruKdlD6IkmZcKkLCtQcOGMBHKJhSQFFPUKYnoXNYUzMfM1FXCqoozVFNoMkYtkrWpJCg2kAuk1qCTZha8GqsptTKCpreMsLhNKgWMsgMCku9Olxe8U46YQvUCyx+4fuH5tFczPkOohKi3IP02teIqzNJKtRIIFXBYb7coxuqTbCcoC8x1kfiIhJ81VU721DanOAsVmCZyitaKKfazwpkzkTVHSUXuGrv6CC8amYlFAkUuSWN6mBZWJobGCFUHUIww2ClolqWDMdjoILAqpRRFet4CGdCSf5kxlKqylaiLC/KxrEZXmKAowZi3xverQKrIhMqpClqBd3Ap2tB3q2c/SYU7iHS0rJ82XNdNSxLgvWkKszw65pchk0dKXq3zNrw0lyigBkmnNrdfhHmZ45UxISpIBQSQAAmvX+8amVwbhaLFTPzMOqXKBTKKDqYniJL7jcF4NwuJnyzxkki1mI+9IaYXG8LAgaqlmf0eKsZgtbca1HkbDtDTnVtnAgdIqdoRlk+WolekKDjUxq+71pWkaQnClNZa3PW3xfrGIwmX4iUVFKkspn1pBdrW7GNPgs1OkBaNPNzbtyFHiXLpU2CCD8zMIY7kfeeTsNJfhAJ727xBS5qEny2D7c/Uwzl4NCnOpJLCgckb8oJw2XS66r7Uf4RMEyar/AO4LZRW8y6DPWplTFKSf22Y2oQaipoYaYWWZaQHoKVr8b+8M/wCClJoks11H72EZ3H5cFksdT7vSCLG6YzV0v6R1hM+w8gkrmoC7APX4Vic7xNh1K/6iSOxP0jDJ8L6K2Ng2/PvDfKssC6AJBsa2O0UvoChRv8pgwgeJjNGnxBhiQhJKidwGA5Pqbls8W+IMI4lzkMQoOW57/D5QolZKxIsYpxqAiTNkzXWHCgxUmhUA4NtQ5D6wsHUdNQdCg2huaPKswGn+YaJZjDCdmkpaAtBCk8+vKMZlmJCklCCoKSwIU+rffe1+kOJEooGkpfcilfeGJmYeAiTZMSjxAx0jEySA66/+PpvWOihOBQR+mOikavT7yex6zNYKfMUSFm1PT7NDFWG6/X3a0FSpSVi7t+fSCsHKCC4HcRC2GpacgJ4md/g1amSEuauelaFr0gT/AIroX5qS2r9SRzarFqPUt7Rr8ZlJmcUpTKuUtcNbp3+cKJuaCSSiYkuRVL8TWcc6tBoCBoPf6Qg5JtZl8dkCCrgUxvUs46RTMxCkhIWrUonSUJBNANQU4oQ/q4MEYnNJYKtIXQfoUA7NsXaIompnhykoJ5s/sIJGZB4xK9zIhE1BSpExiwqPcgOK8quzRpsv8VjESzJW/mU0kAHX0GwptGUm54uUpaEpQoniDgig2B5H13hlisp1S/MSWdiCDYirU/LQ5zpNN7piGp+eYln5SqWsqQQXYlLAMS9Cm4PPnUx6vFgookavh1YuIbZRn7EpxAEyrORxDrat+8X4nww7CVPTMGxCeY6ktyPeNO+7C4wEDY7TI5fPJXqSpKSOZZ25c3gyXglkaRV7m3Ru1RFmPyQSVAkMb0+1eUNcpkkpJLEBLpDjiPQiAOQjdeIwkAWYHLyVCQST1bn6xQM3lpppKtNmrQ9D1ic2bNVcClKWvRoBxeBVLSJjai9Eg0BLgP6x2MaveO/xnNYFx1JTNmJGg6UXFwPTcwPoVKbjUL0f5C7w4wOMeUgL2Fvy9YpxmJQAQU6tqigHPatjE2oKd5qsW2qDSMctwFXZyOf5QwtxmV6lFRNy/Co0sKvT2Z4NXj0hBKUKV2DmvS8X5XgEzOJQUU3s3o0cuYqbE4hO8Fy4SgWoOr1+EabBYZBFm5nlBOFyKQBw0Lbi3w57wHilrRM0A6ksHIBI+wtAZLU2Nx8ohnGTgyONQT/0wKfuP0EZjGYkz3lhI/UC7Fw3UjeNVMxKUhjc9Hv+NAJkB+EEQCOuOmHM1W20tJZVM8tCtSmNG6bNGmy/MZSkspgeex3jKyspSZmpRr3t6QbKy5AUyQAK2AZ+UNw5yp84nMqsY3xnk1OtJYPpBBf4xmF5yQVEI3oCanuwIHvDOZlL1CaBnO4cA29QIXKwCkTdOhSkq/cSGG9jVrB44tqJaoSKijczxOaeYCNCg4587s3rBuVYMJCbsGuXPO8F4LKtadQDB6dW3pasSnSlIBZoF8b+925mdRfdEe4bDImAqBYwsx+FBul2sdhA8nNykFKQ7/D12gadmYuo6jyFh94HLmUgBRvBx4XBvtJyg7MmopSHeDwZNTGflT5iyCCybsKQ9k4wtzgvZQLt4HtAPaGaO8dAJxKo6PQ6y+Uk6ZgwkpAJc0tBWGmGhB1Afl4RDGncAg8j9IowniCYh9SNBBYcQIUNusT42/5Ss4X7TU/xZDkHSr5wDj8uTjNIWdMxH6Cbdfg8CpzPzXcaB/5VfpBUhMrUAZjNxB1tUWsRz+MK6lvtxCCFPjMzjMuMqapMxBIDMs2NxRxXZ4rx2BTpJAbehoa0Ozc3jaYrFSp6DLWavwqYU+8KxlRQAVgLlg0UK6TyNqP/AJhoYs2x2/HxjlzbeLn8zIIxASsakvt6ben0hxgc4UseVJkyUgzAl32fcFuJQIY7e0WYvJpawoJdC2e+pJFu4IfrA+RSDh1OsOkXJ2rRvhGM6cQ3AYWOYDnuTTZU2odKjRnJfkwF+UMMHm6RLBCVamAcbG1vS0bjF4KXNSZqf5igHASpnIHCHsOkfOs3yhaB/wCnUXWsjiLhJeocih1PDAVGx+USuTWN+0j4gnzcQQqWwI9H7t8t4YeHzKSGWKiunYFtoW4TJlSS0z9Tmuo0e/wpDWRIBoQRyPWlz+bRjMt6b49PzG14fj6yOaKCiFIA0v8Apao3cEUu8LMySJmgpWBxJDEk6TxAhhQAi78hDLFFcvywJYUXeYRRhSqU2Z33PwiGYS0qcIpSmqrEjf1gMZOMncUZopqHlJ5GJYWUrD3YvTdqxssL4ekTBxJoQ36iO28YeSngJWACBRqa7uxa+3pDPA5gyAlJN3dz94DWie8BAzIx3UkR1jvBklB/lqIH9Kq/G8Uy8MEFiAPUNBGEzJZACq9d+kCY2aVuUl0uADZ+e9R6C0LyOK1KKiVDHZjKv+TyklQVLmJSGCVlNFElv03A/wC40hVg80XOUp0BCf2m7h6UuKRDHiVKCiE6iXJbdw5r1aC8nnHTqRZQqnmdqsDSvvAO2pd1r1/vnGjHpFyvEkBUCY3MFSwCA7/GjluzO8M5uHWoHUAgkbCo7cozniTEaWlhyUMSSAb7B92IgsGC3A7TtQ+MIwufldFoZ24hXrR69KPDjCOpKtJqGuHBqdnG2+0ZOWgomBS3eoSANrkm3Jo0mWBZCzZDAUFXJBDv0BihgqNYHIgutjbzhIUEr/UoNQsfnDErSfWEiJJBpVzzam/eGsmQwJIIIFmcgW2tE+PLRNiC6cSnH5rNlpSJaEqAa6ync6rCvSsCzsWs1VwJ/p39eQg9SSx0BLMGpUEbubXgBGXm6v8AMKdy4FxyBUgitaiwonpSC8Pg9m+sFypRpwsDzvDDDYcb7QK4yxoTMmfaV4bCQciRsItwhQqygQNh+VivF4w2lo9T9o9BUXGmq5ASWaounSlajUx0SVhZpLlanPKOjzzZPeWBgByItXJClUYNFa8kWsJb9xYPz7vSGqsOqUQVp1opUCogzGNMlpVLZkVYfNucVJiO+ozDnZa0xIPC8wfqEMsLkMiWeMKKwAVAWHtU3NYb4icdi9Hd3eA8wnaUvVwOV/apjmCY1Lcn1gDNkyGifpEeJwISr+Whg5IAJizIs9VJ4ZqdaFVJuR1g7BTtaXFQeYYjne0d5ISlmqN4Rjy6G13RjSwI0MLkMzkoWNcsIElTgqKmrsK2MIJ6dChLWyguo1J0l2dn3tcQZnmV+bIUlIUon9oG7vQbighngsqCsGgOTNQgOOgUWZ70SfwxYyK6WOav/U0NoAviWeGleU6TY1D8r1PSpi7PMvOIZGtKUdBV6EcT9OULcPMALGhB5QN4lwpKCXeWWdFKuW9fwwpDQA7QNBL33nn+7MfLmJCyAQFhm2b6l4MGFSXWD2aop6xksPgkJSlKAoBJJFbA1Keo+UP0TSmVrSAVW7/Y9YU1M2kG48oVAh0rDFRJewr2u1YsxWFQoUTy20uN/V4n4bnrWomYQRyNC9K2/HgrMZI1KIUAOpYdow4z0rHFxJenoxBMwBSohI4f6SN/nFv8Nelq7OOY6isQm+JJaE0Zah+1PLmTYDbc9IXYvxkNI0SeJnqXAN6M3uW5ttDU9lcrYh9Rr4jOQglatZJAFBVnO9KuKwVKm3D8LWJA3EYnE5yqapRWVJKh+1VCQS3xr6wdgsNMWBxEigOpT+1+3rBvg6QBZoYTVvwI7XhZAUdS9RGwFA+zmnwg/D41KEjQCk8nv3ML5eX8IdTkfGJngGrYOGpe9/y8RblrG3rNam25nmapGICklSk6h+w19xCTB4SRhlBCysqV+klyw2qA35tGzwObYY01MeRAT6VLGsIPEM6StSVSyknXUpINmfchqWu8eiEpaLWPSIQHVRFQLFy0KC+JgLtYfY1tDTJ8tUZYVegr2DQtmMtxsSKEfOrGHuTI0SiNhbuXJ+8TWpbSYzLartKpxTLSVGw5B/gIdYOWEsXv/mBZUvf8/HhlmGCCNJq4FS9C96C9t4BDpBcdpKxsgRdLlfzF6iQl3oKj7xbisXKlFITKWtweNgw5OCXqeQjyVOrQesXCS97bsD9KxuPIf4jn7Tmq/FA5kwrOponMw5UgsbDYRaZI/qb4dK9XierlbrvD1Xami9VGxEGXYhUmbWqFX+8aYLQqzV35wMvAp0KYAPenyao2heZi5VUiju0CGOGlI2jXrKdQ5jkyjHkLjnBP7Ve0eQerF6xPTfyh+WpUZJTMOpJDDmOsAqlmU7b0HX0izD4phDbC5cTpUob0HIRcfZxkIqI6hXmRzLBqQyZKU6thYVvb1MV5xglulRADhiL1Zr/eHspDzgfWPc1A39PWNzeyqyn4zEzlYglYUCWLAwkxM1Wpgl+ZpDvHnTuwAgKVgdVdQD1/DHm5fZ9TgAcSlMm1mC4SaoU0n3hmjEKWUiqdixsK2YxZhcoKEVXqZg5AJ9a3ghGEmAvQp5lJB+ZilcQWtVwWcE7QXNPC/wDKSpJKlpABUP3MLkbn4wkwywr+XNFw3K9+vOveNcMaUIUAXNfQ84z2IydU3UNTsNVbu2xal4Xn0DINPJlGFiykNBMVkXlHTp4KaVBjq7b/AHjv4cyk6izN7jf1jssxipIMuaVFAJHGSWfYEl6QxOMppSApJehvt+PCSmO9oZZ15mVxviFaSkytL9a27UEZjNsfiZytSlEk1ewHJtktW0b/ABmUvVUsJAq4a4tWAcDhJay6pYDktqDGhZ2uBDl9oGAUF+sZSOL/ABMnh8sVp1EkJAav7ixoHo0XoyxLalK0J5Wv6/nz10vLxMSUKepHoQ4De5HKPZ3hRZTqTp1JNA/w/tBdbIy3NGTGux2mdweXpBYo9ecPJGHAAY+0O5GRIlyzq4iWcsA17cv7QFhiZa2UOAOdRZqcztErqwb9zv8AOAc+v3Z2GKku16g02tA+LwgU41Eg101DAUoRvWCJ2dLUsjSwe4FIEmz9Shwn1FD2PpCdYIIS4aKwNmKcd4fcgyy1R+qwG7Nc0+ceyMjXLSz6nBNNlGm+zQ9CE0Yguxrtel4tWhSGseohgz5NPn94ZcgxTI8PmW5AKQTqtue1nLw4w2AUEinN4MwfEkbQVoZ2hyY1c6/OSZcpO0CAD6d2c+7APB8yeokOadO0DzZIUp1Dty/LRFSVdGg2QKvhk92ZTiaF2MVYTM1JCQsAlqlIYX5EvaGeMlhUsLUoaiOJm2Pwo0JllA/eh+4+8T5FfFuveNQBxvGEnFoKi6XB/KRBeJD0TTvAKZyUvV6UaPFLOrpy/Lwr9TkCw+iIZMxmzfH+0VIn9KciYilD7x06SrTQE9AD7xq5cj8/iYVQbSC5of8AQPeOgRWp/wBJjoAlvKHpEYZXI1qBNhUw6n+aSChRAO1GHw7CBcCry+HfeDgixSWI/N4+jKErsZ5qsAdxKlZuuUtlhK3B/wC3lzNbxCb4jTMoQUEbK35EGIYzChYAUAogunoWZwdrmFWYYICtCAfcO9WtEOTJlTv/AH4ytMeJ/jGC3WecTn0TyYU/N7QBgsUqWDpYsGIL+4I6bVi3+JCwNSwgvQFhcsLnflCWbUNuTOGMqd+Jfg84qQTpUOdXtVoa/wC4lSa29vgYzOJw7Gtx3gzCSFJFXPWp6994D9U9UBNfCg8QheLm6a0flygaTmDF3HL0tBSsLqAJItQCpgebkyTMRM1FJSGp+4VofeFjFl1ahNDJVGV5xgjNHBTqQ97vz7fWEakqkTE6lJS5AA+942PmACpYfPpGfxeWy1K1Fyp7VLb/AD+UHloHc/iMw5b2PEYYjG60AFNCLHetDAIkAnZxv3Y/aJieAADYc6NX70iw4Ms4py3bt+fSJspOXmavg24k8ClMpZmL1FwwAa/qR+dhBGLw6tCjoK0kghiHF9nELp+JY+Wo129epF+kEZYtaX0mn9J5fSCx5SP2yNprY9tXeSw+aJWkoqSKVBBcC9RXuIl/BJMoJmNMLJKiwFRWgPXbpHmOxGlSCZAW5YkFikGr1vtaLMTjJSU3WlWzgEDpf8eKgbG/IiSlG1guJSAFUGo26Pf1gbDyFaOjselHeLVgEPrvahr+fWKhnKZQVLbWSxpQOxudvznCMaeK7jVLcAQZEviO0Ey5ykvxfV/f6Qlx0yYNS0l7lk/Bqt7mOkY+aCElDoaiqdy72L973hONCLNyp1uaHLsXrS+ljuLEfeGUvi39DCrBS3YpJ7Wp+GGmgC3sYrxAkWZ52Wr2gXiLzBIWuXQhJZjaoDh+lY+e4fP8UlAPmK0m3JhcAixA+u8fRMdL1oWl2dJDmoDhrQhyvwpKlIGpWsjm7CuyT8y9gYemXCitYs3OUsCLirDr85BJLqF9V7V63+sckF6V62EaXRhwrZRFw/zAiteNCf0S0AdohyHVLRn9IvwaJpP6XG2kF+r7Q4k4ItUe8BzczmKaoEVfxCv6vjGLjFxLuTHUpCUPqKQ/WLf4lB/eD6xnysmLJMxt4txll2FVJWAO5jnzpe6jHsJjiOsdDNT+kDSJbgpq0XVq6FvncwevPdIqke7QLOlUdJ/NoR5uvgrzEVC0WrgE6zc2+V41Mw22fnFeYhL9rdIReFMwSJZSqhGwu1/nFszGhU17Akj3hOXJ7qnvNRDZI7S8CWL8QZth784oVIsBWtvwR5i5d4qy6YdQBtv06wpsNmqjlzHkxlhZIV+r0hmo+WL067c4SY3MjImpSLr+RLAgG8MJUhUypNHqeZ6CAGML4VHi7zGugx4PEKwhclSW59T6wfhZYNVb7RThpaUfpBJ5kv8AC0XY2W6eJX9ooDBF8zE1qMExSQ5qNuXyhPmcqYtJEpZQSbgBRYXFQe0M9crTqCh3p6+sVJzSUkOHWHbhGoirGgqYg063smpTZUbCJcPKmypXlqdf/csVINaluLuYtQCuhWBRmc1Hb1jQ4vQscKtUK1ZYHFeloLN7PTaruame+RBBhlh66gKlzqHLe9IXYdc2XVAUkf0qDAE1Iu71Ma7CYVSQxUT3v8PrBC0FOwV6f5hmP2bUu3/sL9Tp2IuYPPcVPmpACgEvUWtZ6V94U5dk6qKVMqAWeoDhj6tSN7iVy10VKBNaNFWHwcpZ4UaVHY3H0jdGS9IaGvtIC1piBOHWlSX4ku9Ljn9KRDydKvcP7+94eZhhAhwABtCifMNqno0SZHKHSY9MmreWSEhQp1o19vvBmDyNUwA66b7m9vSKMvkm4atxDWVOWlgw0gF7u/TaCx47XxROTKboGWzjLkppVhR6mFCc5Up9INyKuA/1EEz5RUovC9GWFCVBIYu4fbnfpHMrEbwEKyZnqNzWPUJUrm0JDhFiaFAuN+vRoe4GZtvGYsYJqHm8HBuDpyQBZWASohr2A+UXTEpSkgjianL5Vhslainl2pFc5AI+cegcQG4+8j6pJ3iaWkEB77xxkDnHmJlaOoMQEk0WdQFuhhQXsRCLXK5qGjx4guc5ipa3hiqIJMmZ4/BHRVSOg9Jg3K8j8SpmJBQoKHxHQjYw1xSUYgMOHd+o/wAfGPh+TZqrDzUrTayhzG8fYMDMTNQlUsuVBweYMVtjK7ciJ1d4uzef/DALUWAIrYH/ADD3LJ8vEyhOkngdnOxG3OKMTgET5KkLAULEH8/Giz/T3IzIlTpRLy/M1AksagBiOjGtoWMCZD4uYfUZRtGU+cySSxZJJPNg8B+HcdrWkqTpBPN6C+3RoH8R5gnDyTMUCpLpSWFtRAJ7AfQbxHKJ4JlrlspJZmN+Yfrf1gwBquDvU12OQF8RAGkO/Id4jl2JIoGKXv3G0Z3PvEKZU1KSkTEpqtOqhJ/SCdyKlm3HKD8B40lKA0jQf6eW214BguomdTaY+m4siwP2hNmsxc2ilKCeQLfKJqzkTLEHm31iJLwg4g3ENXKyOWZMNPCGSObn5w6kZXLlg6iOf3hdLzLy5bAVNqE/2hdiMctVyYFcSLyIRdmmgOYJFEsBFOHzBAUSXjOHEx4qbBF+wEwLNNO8QAWEDHPyqlusZ8zDHgnxwyMODD0LHYxWq5ghJDvCRGJEdPUdJYkHZjGnzmVG2MOtyS8CjDCFOGxswtxEvzrDVGKIIBDvCtAbeptkbQiRIYjaG+IkDQDuPlC9MwC8Xy5hUWB9vrDQAgqoBJJk0JRuW9IQ+IsYvQUyklNW1NU0NvWjw9BDsfz1iRkhTDaNK6hQm48mhrO8zYwPlS5YN9NYqlrYwxzaWrzCD6doqw2CTvXvCTitqWMbJe5jDL8YCCkprz+/WLpmFcFr37xPDyg1IJUjkGi/peGjJC+9iIErKi2l+4tEs5B8lPMEW7GGhUHL2hXmOdywCgDVS8JTFoBswy9nYREnCrO0U4iSoGoIhphMwlqUEuATsaP2hlOkgpZQcGHJgUjYwS5BmTKRHkNJmQFzpVTZ46B6LzdY858J8qNB4b8Vrw3Ap1S+W6TzH2hUiV2iuZLiw7xU+tZfnqJwCpSgTuOfcXBh7lGZhAUo0BNjbf5R8Ekz1IU6FFJG4MbHI/HIcDED/wCSRQ9x9REz42BtY1SODNf4jnJxUtcoKKQp7We6X6BQB6tCfwD4Pmlc4KnrQlKXSJZoSTU1DAgVtGkWmWtKVpZQNAWH4YJyPEeUpQH7gPz5QnCClhzYh5GDe7tPmviPDYzDT1StSZrGigBUGocbFiKfOEU3H4kmoUOyP7R9czfAypqypSQSb/5EU4Tw7LB1Bxuz0HWGqw8hBvbkz59hMrxkpCcTLmK1Bjpq7HmLK2cNz5R9I8OZ7MmS0megIXzH6T9u1e8MTkRUkgMXpFKct8vhJ7OGgvETvBsRkhWq0UzpOp2FWeFf8UqWS1uUSlZ3pXxDSOb/ADgDR2M0XJlUeyMItROgO2zt84Jw+GmTjMJKVJd5ag1msW5c4c5fkplgmqnbbl/mOXDqO/E5n0zOTEqQoJWkpJ579o9EuNZmEkKlKRV9nqxFT2tGRxGtFkEn4e8C2LRNV9UulYfUWEF/7cW4Vg9LRTIn6DWDkYhJbSa8jGjGKnFjBMLl+ksUs34O8FSsNxDuIYpNKx0mSl6837QQxjiAXkMTI5R7KyZSgzs8GiXUEFiILSo6WB9Yb01JswNZETTMqTh5HliYpSgCApRcvCrAZopDIWFK5rH2P3h1i8ApR/UCesAqy5Y2B7f3ifLjJYFRUemQBSG3hmMQlaAoF2Pz2/tA8tHIRKVJVY0g3DhIhqYolmkZTjaAcccR+1QA5AN8S8MZk5IJqPeBpuJEOK7cwAZmcVPUlysn1hUZ7vzMarEBK6EA94Am5SG4Q3KJjjPaODTPLwxJc0jXZNitcvSqqh8RtGdWgpPF6f5gnL8ZpmJPOh9aQeIFDAfxCPVhiRHRcpUdFcVc/PxTyipUuC1HnFKkd4C42AqRHjQSUR4ZcdOjPw74qVheAjVLJdtxzb7R9EyrNJeISVSlWvWo9I+SLkwXl2MmSFapZYm42MLbGGNzbn1yXLJ/vSCsKkhqj8+EYXBf6nKQAJkoEte4rej2hhK/1Fw5bUlufCfpCTj08TbufT8IGSCDRud4W58HTrB/SDq7X+fzjD5f/qDl8gEIStId9KUqYvehpEsZ/qzhpiSgS5gChpKmAZ9zVz2hj6iNoIG8boSqfLUEadaQ6SbPyO7E7xiMw8ZYiQtUqdK4g1KW27jqDGky/MQgBeHKDqLqVeos4cfUxX/qZlfnYaXPQ2pB4iaHSoU6nib37wtdJ5jSCOJ74C/1DkAqlziJP7gpTBPUd9x+PtMP4/wxmeVKnpmKI1cNQBT91nrYfSPzi8bfwfK0ywsEUq3W1ef0h2Q9NNoAXW0+xz88ToUs6lAAlkhyd6B6mEWX+M8HiVaZUw6/6VJUk/aAcFmRKYqXMCSSAEuXJDCvM8z1iRc98wjjAh2c1QrQQTC7JsPN81B1kpDFQNQO0Lsf4pky7zEuNgXPsILyPxUicnVL2/Uk0I69owk+8eIXapuNdOsWSFquWpCnB5og1JNNoc4bHYc7Gt/wCKlIbe4ggieIzEO28H6SzxDDHDg8LA9oMWygWLwxVPcwCYumzW3gU4s84sxsltqcxCjEaUoVx1uK7wlmIMYACIwVmEQOY9IzasxVzgnDBaqksI4ZCeJxWobiMTC9ePKTDzC4MM9/jA2a5IZgK5Z4gG0/1NYdDHMDVzAw4gOGzEE1p12hrKXq6xiDjlB3U2x2iUjxQZR2UB/Uaf2jUappUzT5hkq51Uq0aeI0d+kYnH51pogs11R9EwWcy14QzUcSVhkEeoI7gu/aPiPjbKlyZruTLU5S+3MekNKg8TFPnPtMnE6kpLuCAR6hxHQFl6v5UtzXQl++kR0EGFRU+QYocRgf8+UdHQI4lHeQH3jyOjo6Z3kVXi1P0jyOjZkHnioihG/pHR0FMg25iW0dHR06H5DOUJqWUQ5qxZ+8fUvFX/QQNiS47CkdHRHm/wAg/vlHYp8jx6QJiwAwc2h34QmEKmAEswo/eOjobm/xmYnvxh4nxkxARpWpLu7KIe3KM7muKWtXEtSqC5J+cdHRmAeAfObl96AbiCcvnKTNQUkpLs4LfKOjooPBihPrGWl2flBuGUdRr+NHR0eLj5MqftGeAmHUan3h9gll7mOjo9DHzJWjLMU1jB54GUwoHMdHRubmYkAQKiKvEE1Q0hyxFQ9DHR0KXvGjtNH4RWThUuSeJd//ACgnxCsjCLYkWtTcR0dDOwi/5/OfNsWajsYz3iRRCEjYmsdHQePmMfibrwUo/wC24cPR5tP/ALFxT4slg4aY4Bazi1R9zHR0PiBzH2VqPkSv/bR/+RHR0dEsGf/Z"/>
          <p:cNvSpPr>
            <a:spLocks noChangeAspect="1" noChangeArrowheads="1"/>
          </p:cNvSpPr>
          <p:nvPr/>
        </p:nvSpPr>
        <p:spPr bwMode="auto">
          <a:xfrm>
            <a:off x="152400" y="7938"/>
            <a:ext cx="304800" cy="304800"/>
          </a:xfrm>
          <a:prstGeom prst="rect">
            <a:avLst/>
          </a:prstGeom>
          <a:noFill/>
          <a:ln w="9525">
            <a:noFill/>
            <a:miter lim="800000"/>
            <a:headEnd/>
            <a:tailEnd/>
          </a:ln>
        </p:spPr>
        <p:txBody>
          <a:bodyPr/>
          <a:lstStyle/>
          <a:p>
            <a:endParaRPr lang="en-US"/>
          </a:p>
        </p:txBody>
      </p:sp>
      <p:sp>
        <p:nvSpPr>
          <p:cNvPr id="29712" name="AutoShape 2" descr="data:image/jpeg;base64,/9j/4AAQSkZJRgABAQAAAQABAAD/2wCEAAkGBhMSERQUExMWFBUWGBoYGBgYGRwaHRgcHBoaFxgdGhoaHCYfGBwjGhcYHy8gIycpLCwsHB8xNTAqNSYrLCkBCQoKDgwOGg8PGiwkHyQpLC8sLC8sLCw0LywsLCwsLCwsLCwsLCwsLCwsLCwsLCwsKiwsLCwsLCwsLCwsLCwsLP/AABEIAMIBAwMBIgACEQEDEQH/xAAcAAACAwEBAQEAAAAAAAAAAAAEBQIDBgABBwj/xAA9EAABAgQEBAQFAgUDAwUAAAABAhEAAyExBAUSQSJRYXEGE4GRobHB0fAyQhQjUuHxBxUWM2JyJHOCg7L/xAAaAQADAQEBAQAAAAAAAAAAAAACAwQBAAUG/8QAMBEAAgIBAwIDBwQCAwAAAAAAAQIAEQMSITETQSJRYQQycYGRobEUI0LwM/FSwdH/2gAMAwEAAhEDEQA/ADcXinQBo0LoSSAdXQOLHnC9eOXqOpyDYbCm3KDfEuOlTRLKJhUlH6gCXDjcXi3BYWSsEqXUCgs/pHzZxtqq/tPeVl02RFI1yyTd2LXBB6wHm+Sgp85IVpo9y3T35Rpp2WI0gpmCgqN/Z6xmczxE2XRKyZerVpCmr1p8IpQaWpYxXDDaBYOVrUlNDb9XxPtF+PQpK0qQWABBGmhHp8zElYpJZYl6SD+1/laL1ZvcBSWuTBEMN689p1bwWYsLTpYCoPaCZeUJLE1IFusAzp4YrSz8ufWJzMW6QUK0LSBTn9+UYEcrQ2m0BLMxwFQFJ0g2e/pAUvLgmx9eYg3B+KCoCXNSCtNixcvZiYYZRIlFKgskPUJVVq/tUflG+PEKMXrscRNLwcslmLnfV89oYyFhEsiXKCikhgL9YIXk6SXQqh529xHHK5ksE6DW6gb8qQo5bPi3hkKRQirDZkpM4DRoCnd1AM1S9Yhl2LClKvpHM+8Xz8uVMUUBID7n7tSJyMmXLBAA9CIeTjryuZRBq5dh84Rh1atKlKJoQzj3DGCsepMwiYQB3+cAYjClI1EBk1ANbe0Ljmipv7dITQdeQ6QIxBqIgEKDGmIw8mjq1KNtIJqOopHmGeWtKgJumuoaDXkXMC5NnGIkpCNIIBO1v7Q3/wCTqSxVTYnS8G4ZTVX84CgsLgMzEeaXEpSkj5xGVLUlR/kH12gxOBK1apcwp1OogFgT2gpcmYCNZpuQ1onLiqX8mU3RiqZPYgnDpfm9e3aLUZ6kM+GI7EQ4mZOuq0qCkcuY3gaRg5a0kBBCikjjsXspJ+8bqX+YmEgixAv95QQ6gpCTsEg+/SKJ0tLcJACjRWmrO4tblBP/ABOYwQCkglndtJ21A19o7NsjmYZKQVBfJnHpDSFA8M5St1chLyzUCDp52I+QiH8ChJZRSAORN/WkMZcoJlgrDKKa33izBKCnF0gAsaiJ2zC6Fzr2uB5ShM2bpeiQ79Azw2xWCkS1lQmjU1Em6j27QOjAoSrWh0FrbVoYDzCcHA0OWPFcjpSMU7ivrFkajtxL8u8QpE8BY4auTt1jZL0T5XmSVCYOhBttHzhOC4uMO9LRsvDhThkpCBwijfm8OORaqKz46IKy6TNOllJbmDHqJbuA6gP2m/odx0hticwkTBxDQTZ94BkgBw9rGDChgN5IXI7QJUpL/rI6R5B2t+XqBHQnpn+/7jOrFmJxMghgEg3cUHxjMzEaV/y3UNwN/rEsyxCdJSFPTkx9DzgHAZeVDSlbcJ3q25PYQwCxZl6JpHMaSsck8x9IvVgpSw6gT8PeA8DJQnTqUS/7gDZncg/SDxIURwLQuxYnSQDakLZ9PFfOCa+Ehi8UgSDJlywl7qYkkd3v1jJ/wS3qw7b+8azG4eaA3lizumsJMwwygQFEAvvHY8uW6MYipF61JSCBWjNA0jt7mHn+1J0lx2IrWCshwSFSlJWCCC7jsaPFAfSeZhYEGJ/9r8xIOrSdlWgRc3ESypJBUrZnII9PysNJstSUlA1EJVw1CqHe4IaGuGzZUjSZkvUU8OojVQ7Uq3WGkk8gGJda3Fgwbw95ikEzFKQt6gNUdQflDvFTMQlI0jXzYMW7WtAk1YnK1yRqemndJ3fpB+X4sK4XYgF0nbtEh/cO6iYQV3iqdjgtWlaSgsw1Bj72gdSlS6BTtQbxrZmULYLUETOEBj+XhJj8vwS1aFFchZ9Ug9WqA4hq4hdDb0gjJ6f38zLZxmaihSSHDCod3exEU4SYNIOgoBpX8rDib4aXoKpShOQ7akEkitaGqXiuZlChcKUzMOX48OfQF0gTcZN2DGuXTknkaCm/W9YbqlS56NKAkLB4j3+cZVGICRxypuoWbSw5G8FZHmUvWVLmaLO9K9YhfHkB3EbSkWDxK8flmJwygqTYvcOCN7Xi3LfMmcEwCWrYsWPTpGnXiEzpbhaS1BUdrA1tGTzfCkkHzlqL8ITQP6QRYMNLfWChJs94zmFUpJTqYvV9vu8UJnaA5LqIoH2v9YpxuL80BCVHWkpKmANORfnB6pCZSP6lU9Og6ROQoFmGPWDnGLWrWdKR1PL4+8FJmrmUPGBaj2qLwuMsKqVVNwNo2XhZQSljp9bg9O8bjXqvpupmVxjW6iOZgjqTrICd92gORj0qNrE7XAN43eJTLNVAHewrGexqUrJZILbMK+sFmXpbA3EY8obkQdcvWm2ziEKsMtykJdJL2h/kkhXmaDVyT2D2feDM5kAKIDMB79IxbVb9Y1clNpiTBytR6pBhlLmCWaj1BBHbpFOFlauNtNWIdx0I5RyBpWZaiX2f77wobQX3MdzsMiehxfpUiF+GnaTpVTb7RZg8vTJWpctOkrqsB6/GPM1lCYtKPLWFkPqag5V2tFLKQdS8iTLRGk8QoIjoXkzU00ktvHQXVHkZnTaZkTFLmKBBmJGxqzvytEJ6UImlCWA0cVbEgKp7WEMMuysoFX1g+jcoAzbJVKKjpPFUkFz945cyg1PQFXVwCXwTNGskhXCDyLlw9NxBqs4JKkzJSVEfuFH6horl4JUpiCFMLGpUN/Z6RBKBiXSFpStDGhqd9L8iNocxDG+3nMsDmNcDnaCWeaklqUWKfgpBma5f5pExQRqahUFB+W/Uxk5OI8uYlViDVx7uI2GZ5wNAltQhwWd63fZzE7DQLW5jrTCoIMMlQAKEhb3QH52ZTpeCUSEIBZczqCKsRyV94HyPBpWVOGLjv6/Aw1zvIlypaZkpSknTxVdx2MFobRruKdlD6IkmZcKkLCtQcOGMBHKJhSQFFPUKYnoXNYUzMfM1FXCqoozVFNoMkYtkrWpJCg2kAuk1qCTZha8GqsptTKCpreMsLhNKgWMsgMCku9Olxe8U46YQvUCyx+4fuH5tFczPkOohKi3IP02teIqzNJKtRIIFXBYb7coxuqTbCcoC8x1kfiIhJ81VU721DanOAsVmCZyitaKKfazwpkzkTVHSUXuGrv6CC8amYlFAkUuSWN6mBZWJobGCFUHUIww2ClolqWDMdjoILAqpRRFet4CGdCSf5kxlKqylaiLC/KxrEZXmKAowZi3xverQKrIhMqpClqBd3Ap2tB3q2c/SYU7iHS0rJ82XNdNSxLgvWkKszw65pchk0dKXq3zNrw0lyigBkmnNrdfhHmZ45UxISpIBQSQAAmvX+8amVwbhaLFTPzMOqXKBTKKDqYniJL7jcF4NwuJnyzxkki1mI+9IaYXG8LAgaqlmf0eKsZgtbca1HkbDtDTnVtnAgdIqdoRlk+WolekKDjUxq+71pWkaQnClNZa3PW3xfrGIwmX4iUVFKkspn1pBdrW7GNPgs1OkBaNPNzbtyFHiXLpU2CCD8zMIY7kfeeTsNJfhAJ727xBS5qEny2D7c/Uwzl4NCnOpJLCgckb8oJw2XS66r7Uf4RMEyar/AO4LZRW8y6DPWplTFKSf22Y2oQaipoYaYWWZaQHoKVr8b+8M/wCClJoks11H72EZ3H5cFksdT7vSCLG6YzV0v6R1hM+w8gkrmoC7APX4Vic7xNh1K/6iSOxP0jDJ8L6K2Ng2/PvDfKssC6AJBsa2O0UvoChRv8pgwgeJjNGnxBhiQhJKidwGA5Pqbls8W+IMI4lzkMQoOW57/D5QolZKxIsYpxqAiTNkzXWHCgxUmhUA4NtQ5D6wsHUdNQdCg2huaPKswGn+YaJZjDCdmkpaAtBCk8+vKMZlmJCklCCoKSwIU+rffe1+kOJEooGkpfcilfeGJmYeAiTZMSjxAx0jEySA66/+PpvWOihOBQR+mOikavT7yex6zNYKfMUSFm1PT7NDFWG6/X3a0FSpSVi7t+fSCsHKCC4HcRC2GpacgJ4md/g1amSEuauelaFr0gT/AIroX5qS2r9SRzarFqPUt7Rr8ZlJmcUpTKuUtcNbp3+cKJuaCSSiYkuRVL8TWcc6tBoCBoPf6Qg5JtZl8dkCCrgUxvUs46RTMxCkhIWrUonSUJBNANQU4oQ/q4MEYnNJYKtIXQfoUA7NsXaIompnhykoJ5s/sIJGZB4xK9zIhE1BSpExiwqPcgOK8quzRpsv8VjESzJW/mU0kAHX0GwptGUm54uUpaEpQoniDgig2B5H13hlisp1S/MSWdiCDYirU/LQ5zpNN7piGp+eYln5SqWsqQQXYlLAMS9Cm4PPnUx6vFgookavh1YuIbZRn7EpxAEyrORxDrat+8X4nww7CVPTMGxCeY6ktyPeNO+7C4wEDY7TI5fPJXqSpKSOZZ25c3gyXglkaRV7m3Ru1RFmPyQSVAkMb0+1eUNcpkkpJLEBLpDjiPQiAOQjdeIwkAWYHLyVCQST1bn6xQM3lpppKtNmrQ9D1ic2bNVcClKWvRoBxeBVLSJjai9Eg0BLgP6x2MaveO/xnNYFx1JTNmJGg6UXFwPTcwPoVKbjUL0f5C7w4wOMeUgL2Fvy9YpxmJQAQU6tqigHPatjE2oKd5qsW2qDSMctwFXZyOf5QwtxmV6lFRNy/Co0sKvT2Z4NXj0hBKUKV2DmvS8X5XgEzOJQUU3s3o0cuYqbE4hO8Fy4SgWoOr1+EabBYZBFm5nlBOFyKQBw0Lbi3w57wHilrRM0A6ksHIBI+wtAZLU2Nx8ohnGTgyONQT/0wKfuP0EZjGYkz3lhI/UC7Fw3UjeNVMxKUhjc9Hv+NAJkB+EEQCOuOmHM1W20tJZVM8tCtSmNG6bNGmy/MZSkspgeex3jKyspSZmpRr3t6QbKy5AUyQAK2AZ+UNw5yp84nMqsY3xnk1OtJYPpBBf4xmF5yQVEI3oCanuwIHvDOZlL1CaBnO4cA29QIXKwCkTdOhSkq/cSGG9jVrB44tqJaoSKijczxOaeYCNCg4587s3rBuVYMJCbsGuXPO8F4LKtadQDB6dW3pasSnSlIBZoF8b+925mdRfdEe4bDImAqBYwsx+FBul2sdhA8nNykFKQ7/D12gadmYuo6jyFh94HLmUgBRvBx4XBvtJyg7MmopSHeDwZNTGflT5iyCCybsKQ9k4wtzgvZQLt4HtAPaGaO8dAJxKo6PQ6y+Uk6ZgwkpAJc0tBWGmGhB1Afl4RDGncAg8j9IowniCYh9SNBBYcQIUNusT42/5Ss4X7TU/xZDkHSr5wDj8uTjNIWdMxH6Cbdfg8CpzPzXcaB/5VfpBUhMrUAZjNxB1tUWsRz+MK6lvtxCCFPjMzjMuMqapMxBIDMs2NxRxXZ4rx2BTpJAbehoa0Ozc3jaYrFSp6DLWavwqYU+8KxlRQAVgLlg0UK6TyNqP/AJhoYs2x2/HxjlzbeLn8zIIxASsakvt6ben0hxgc4UseVJkyUgzAl32fcFuJQIY7e0WYvJpawoJdC2e+pJFu4IfrA+RSDh1OsOkXJ2rRvhGM6cQ3AYWOYDnuTTZU2odKjRnJfkwF+UMMHm6RLBCVamAcbG1vS0bjF4KXNSZqf5igHASpnIHCHsOkfOs3yhaB/wCnUXWsjiLhJeocih1PDAVGx+USuTWN+0j4gnzcQQqWwI9H7t8t4YeHzKSGWKiunYFtoW4TJlSS0z9Tmuo0e/wpDWRIBoQRyPWlz+bRjMt6b49PzG14fj6yOaKCiFIA0v8Apao3cEUu8LMySJmgpWBxJDEk6TxAhhQAi78hDLFFcvywJYUXeYRRhSqU2Z33PwiGYS0qcIpSmqrEjf1gMZOMncUZopqHlJ5GJYWUrD3YvTdqxssL4ekTBxJoQ36iO28YeSngJWACBRqa7uxa+3pDPA5gyAlJN3dz94DWie8BAzIx3UkR1jvBklB/lqIH9Kq/G8Uy8MEFiAPUNBGEzJZACq9d+kCY2aVuUl0uADZ+e9R6C0LyOK1KKiVDHZjKv+TyklQVLmJSGCVlNFElv03A/wC40hVg80XOUp0BCf2m7h6UuKRDHiVKCiE6iXJbdw5r1aC8nnHTqRZQqnmdqsDSvvAO2pd1r1/vnGjHpFyvEkBUCY3MFSwCA7/GjluzO8M5uHWoHUAgkbCo7cozniTEaWlhyUMSSAb7B92IgsGC3A7TtQ+MIwufldFoZ24hXrR69KPDjCOpKtJqGuHBqdnG2+0ZOWgomBS3eoSANrkm3Jo0mWBZCzZDAUFXJBDv0BihgqNYHIgutjbzhIUEr/UoNQsfnDErSfWEiJJBpVzzam/eGsmQwJIIIFmcgW2tE+PLRNiC6cSnH5rNlpSJaEqAa6ync6rCvSsCzsWs1VwJ/p39eQg9SSx0BLMGpUEbubXgBGXm6v8AMKdy4FxyBUgitaiwonpSC8Pg9m+sFypRpwsDzvDDDYcb7QK4yxoTMmfaV4bCQciRsItwhQqygQNh+VivF4w2lo9T9o9BUXGmq5ASWaounSlajUx0SVhZpLlanPKOjzzZPeWBgByItXJClUYNFa8kWsJb9xYPz7vSGqsOqUQVp1opUCogzGNMlpVLZkVYfNucVJiO+ozDnZa0xIPC8wfqEMsLkMiWeMKKwAVAWHtU3NYb4icdi9Hd3eA8wnaUvVwOV/apjmCY1Lcn1gDNkyGifpEeJwISr+Whg5IAJizIs9VJ4ZqdaFVJuR1g7BTtaXFQeYYjne0d5ISlmqN4Rjy6G13RjSwI0MLkMzkoWNcsIElTgqKmrsK2MIJ6dChLWyguo1J0l2dn3tcQZnmV+bIUlIUon9oG7vQbighngsqCsGgOTNQgOOgUWZ70SfwxYyK6WOav/U0NoAviWeGleU6TY1D8r1PSpi7PMvOIZGtKUdBV6EcT9OULcPMALGhB5QN4lwpKCXeWWdFKuW9fwwpDQA7QNBL33nn+7MfLmJCyAQFhm2b6l4MGFSXWD2aop6xksPgkJSlKAoBJJFbA1Keo+UP0TSmVrSAVW7/Y9YU1M2kG48oVAh0rDFRJewr2u1YsxWFQoUTy20uN/V4n4bnrWomYQRyNC9K2/HgrMZI1KIUAOpYdow4z0rHFxJenoxBMwBSohI4f6SN/nFv8Nelq7OOY6isQm+JJaE0Zah+1PLmTYDbc9IXYvxkNI0SeJnqXAN6M3uW5ttDU9lcrYh9Rr4jOQglatZJAFBVnO9KuKwVKm3D8LWJA3EYnE5yqapRWVJKh+1VCQS3xr6wdgsNMWBxEigOpT+1+3rBvg6QBZoYTVvwI7XhZAUdS9RGwFA+zmnwg/D41KEjQCk8nv3ML5eX8IdTkfGJngGrYOGpe9/y8RblrG3rNam25nmapGICklSk6h+w19xCTB4SRhlBCysqV+klyw2qA35tGzwObYY01MeRAT6VLGsIPEM6StSVSyknXUpINmfchqWu8eiEpaLWPSIQHVRFQLFy0KC+JgLtYfY1tDTJ8tUZYVegr2DQtmMtxsSKEfOrGHuTI0SiNhbuXJ+8TWpbSYzLartKpxTLSVGw5B/gIdYOWEsXv/mBZUvf8/HhlmGCCNJq4FS9C96C9t4BDpBcdpKxsgRdLlfzF6iQl3oKj7xbisXKlFITKWtweNgw5OCXqeQjyVOrQesXCS97bsD9KxuPIf4jn7Tmq/FA5kwrOponMw5UgsbDYRaZI/qb4dK9XierlbrvD1Xami9VGxEGXYhUmbWqFX+8aYLQqzV35wMvAp0KYAPenyao2heZi5VUiju0CGOGlI2jXrKdQ5jkyjHkLjnBP7Ve0eQerF6xPTfyh+WpUZJTMOpJDDmOsAqlmU7b0HX0izD4phDbC5cTpUob0HIRcfZxkIqI6hXmRzLBqQyZKU6thYVvb1MV5xglulRADhiL1Zr/eHspDzgfWPc1A39PWNzeyqyn4zEzlYglYUCWLAwkxM1Wpgl+ZpDvHnTuwAgKVgdVdQD1/DHm5fZ9TgAcSlMm1mC4SaoU0n3hmjEKWUiqdixsK2YxZhcoKEVXqZg5AJ9a3ghGEmAvQp5lJB+ZilcQWtVwWcE7QXNPC/wDKSpJKlpABUP3MLkbn4wkwywr+XNFw3K9+vOveNcMaUIUAXNfQ84z2IydU3UNTsNVbu2xal4Xn0DINPJlGFiykNBMVkXlHTp4KaVBjq7b/AHjv4cyk6izN7jf1jssxipIMuaVFAJHGSWfYEl6QxOMppSApJehvt+PCSmO9oZZ15mVxviFaSkytL9a27UEZjNsfiZytSlEk1ewHJtktW0b/ABmUvVUsJAq4a4tWAcDhJay6pYDktqDGhZ2uBDl9oGAUF+sZSOL/ABMnh8sVp1EkJAav7ixoHo0XoyxLalK0J5Wv6/nz10vLxMSUKepHoQ4De5HKPZ3hRZTqTp1JNA/w/tBdbIy3NGTGux2mdweXpBYo9ecPJGHAAY+0O5GRIlyzq4iWcsA17cv7QFhiZa2UOAOdRZqcztErqwb9zv8AOAc+v3Z2GKku16g02tA+LwgU41Eg101DAUoRvWCJ2dLUsjSwe4FIEmz9Shwn1FD2PpCdYIIS4aKwNmKcd4fcgyy1R+qwG7Nc0+ceyMjXLSz6nBNNlGm+zQ9CE0Yguxrtel4tWhSGseohgz5NPn94ZcgxTI8PmW5AKQTqtue1nLw4w2AUEinN4MwfEkbQVoZ2hyY1c6/OSZcpO0CAD6d2c+7APB8yeokOadO0DzZIUp1Dty/LRFSVdGg2QKvhk92ZTiaF2MVYTM1JCQsAlqlIYX5EvaGeMlhUsLUoaiOJm2Pwo0JllA/eh+4+8T5FfFuveNQBxvGEnFoKi6XB/KRBeJD0TTvAKZyUvV6UaPFLOrpy/Lwr9TkCw+iIZMxmzfH+0VIn9KciYilD7x06SrTQE9AD7xq5cj8/iYVQbSC5of8AQPeOgRWp/wBJjoAlvKHpEYZXI1qBNhUw6n+aSChRAO1GHw7CBcCry+HfeDgixSWI/N4+jKErsZ5qsAdxKlZuuUtlhK3B/wC3lzNbxCb4jTMoQUEbK35EGIYzChYAUAogunoWZwdrmFWYYICtCAfcO9WtEOTJlTv/AH4ytMeJ/jGC3WecTn0TyYU/N7QBgsUqWDpYsGIL+4I6bVi3+JCwNSwgvQFhcsLnflCWbUNuTOGMqd+Jfg84qQTpUOdXtVoa/wC4lSa29vgYzOJw7Gtx3gzCSFJFXPWp6994D9U9UBNfCg8QheLm6a0flygaTmDF3HL0tBSsLqAJItQCpgebkyTMRM1FJSGp+4VofeFjFl1ahNDJVGV5xgjNHBTqQ97vz7fWEakqkTE6lJS5AA+942PmACpYfPpGfxeWy1K1Fyp7VLb/AD+UHloHc/iMw5b2PEYYjG60AFNCLHetDAIkAnZxv3Y/aJieAADYc6NX70iw4Ms4py3bt+fSJspOXmavg24k8ClMpZmL1FwwAa/qR+dhBGLw6tCjoK0kghiHF9nELp+JY+Wo129epF+kEZYtaX0mn9J5fSCx5SP2yNprY9tXeSw+aJWkoqSKVBBcC9RXuIl/BJMoJmNMLJKiwFRWgPXbpHmOxGlSCZAW5YkFikGr1vtaLMTjJSU3WlWzgEDpf8eKgbG/IiSlG1guJSAFUGo26Pf1gbDyFaOjselHeLVgEPrvahr+fWKhnKZQVLbWSxpQOxudvznCMaeK7jVLcAQZEviO0Ey5ykvxfV/f6Qlx0yYNS0l7lk/Bqt7mOkY+aCElDoaiqdy72L973hONCLNyp1uaHLsXrS+ljuLEfeGUvi39DCrBS3YpJ7Wp+GGmgC3sYrxAkWZ52Wr2gXiLzBIWuXQhJZjaoDh+lY+e4fP8UlAPmK0m3JhcAixA+u8fRMdL1oWl2dJDmoDhrQhyvwpKlIGpWsjm7CuyT8y9gYemXCitYs3OUsCLirDr85BJLqF9V7V63+sckF6V62EaXRhwrZRFw/zAiteNCf0S0AdohyHVLRn9IvwaJpP6XG2kF+r7Q4k4ItUe8BzczmKaoEVfxCv6vjGLjFxLuTHUpCUPqKQ/WLf4lB/eD6xnysmLJMxt4txll2FVJWAO5jnzpe6jHsJjiOsdDNT+kDSJbgpq0XVq6FvncwevPdIqke7QLOlUdJ/NoR5uvgrzEVC0WrgE6zc2+V41Mw22fnFeYhL9rdIReFMwSJZSqhGwu1/nFszGhU17Akj3hOXJ7qnvNRDZI7S8CWL8QZth784oVIsBWtvwR5i5d4qy6YdQBtv06wpsNmqjlzHkxlhZIV+r0hmo+WL067c4SY3MjImpSLr+RLAgG8MJUhUypNHqeZ6CAGML4VHi7zGugx4PEKwhclSW59T6wfhZYNVb7RThpaUfpBJ5kv8AC0XY2W6eJX9ooDBF8zE1qMExSQ5qNuXyhPmcqYtJEpZQSbgBRYXFQe0M9crTqCh3p6+sVJzSUkOHWHbhGoirGgqYg063smpTZUbCJcPKmypXlqdf/csVINaluLuYtQCuhWBRmc1Hb1jQ4vQscKtUK1ZYHFeloLN7PTaruame+RBBhlh66gKlzqHLe9IXYdc2XVAUkf0qDAE1Iu71Ma7CYVSQxUT3v8PrBC0FOwV6f5hmP2bUu3/sL9Tp2IuYPPcVPmpACgEvUWtZ6V94U5dk6qKVMqAWeoDhj6tSN7iVy10VKBNaNFWHwcpZ4UaVHY3H0jdGS9IaGvtIC1piBOHWlSX4ku9Ljn9KRDydKvcP7+94eZhhAhwABtCifMNqno0SZHKHSY9MmreWSEhQp1o19vvBmDyNUwA66b7m9vSKMvkm4atxDWVOWlgw0gF7u/TaCx47XxROTKboGWzjLkppVhR6mFCc5Up9INyKuA/1EEz5RUovC9GWFCVBIYu4fbnfpHMrEbwEKyZnqNzWPUJUrm0JDhFiaFAuN+vRoe4GZtvGYsYJqHm8HBuDpyQBZWASohr2A+UXTEpSkgjianL5Vhslainl2pFc5AI+cegcQG4+8j6pJ3iaWkEB77xxkDnHmJlaOoMQEk0WdQFuhhQXsRCLXK5qGjx4guc5ipa3hiqIJMmZ4/BHRVSOg9Jg3K8j8SpmJBQoKHxHQjYw1xSUYgMOHd+o/wAfGPh+TZqrDzUrTayhzG8fYMDMTNQlUsuVBweYMVtjK7ciJ1d4uzef/DALUWAIrYH/ADD3LJ8vEyhOkngdnOxG3OKMTgET5KkLAULEH8/Giz/T3IzIlTpRLy/M1AksagBiOjGtoWMCZD4uYfUZRtGU+cySSxZJJPNg8B+HcdrWkqTpBPN6C+3RoH8R5gnDyTMUCpLpSWFtRAJ7AfQbxHKJ4JlrlspJZmN+Yfrf1gwBquDvU12OQF8RAGkO/Id4jl2JIoGKXv3G0Z3PvEKZU1KSkTEpqtOqhJ/SCdyKlm3HKD8B40lKA0jQf6eW214BguomdTaY+m4siwP2hNmsxc2ilKCeQLfKJqzkTLEHm31iJLwg4g3ENXKyOWZMNPCGSObn5w6kZXLlg6iOf3hdLzLy5bAVNqE/2hdiMctVyYFcSLyIRdmmgOYJFEsBFOHzBAUSXjOHEx4qbBF+wEwLNNO8QAWEDHPyqlusZ8zDHgnxwyMODD0LHYxWq5ghJDvCRGJEdPUdJYkHZjGnzmVG2MOtyS8CjDCFOGxswtxEvzrDVGKIIBDvCtAbeptkbQiRIYjaG+IkDQDuPlC9MwC8Xy5hUWB9vrDQAgqoBJJk0JRuW9IQ+IsYvQUyklNW1NU0NvWjw9BDsfz1iRkhTDaNK6hQm48mhrO8zYwPlS5YN9NYqlrYwxzaWrzCD6doqw2CTvXvCTitqWMbJe5jDL8YCCkprz+/WLpmFcFr37xPDyg1IJUjkGi/peGjJC+9iIErKi2l+4tEs5B8lPMEW7GGhUHL2hXmOdywCgDVS8JTFoBswy9nYREnCrO0U4iSoGoIhphMwlqUEuATsaP2hlOkgpZQcGHJgUjYwS5BmTKRHkNJmQFzpVTZ46B6LzdY858J8qNB4b8Vrw3Ap1S+W6TzH2hUiV2iuZLiw7xU+tZfnqJwCpSgTuOfcXBh7lGZhAUo0BNjbf5R8Ekz1IU6FFJG4MbHI/HIcDED/wCSRQ9x9REz42BtY1SODNf4jnJxUtcoKKQp7We6X6BQB6tCfwD4Pmlc4KnrQlKXSJZoSTU1DAgVtGkWmWtKVpZQNAWH4YJyPEeUpQH7gPz5QnCClhzYh5GDe7tPmviPDYzDT1StSZrGigBUGocbFiKfOEU3H4kmoUOyP7R9czfAypqypSQSb/5EU4Tw7LB1Bxuz0HWGqw8hBvbkz59hMrxkpCcTLmK1Bjpq7HmLK2cNz5R9I8OZ7MmS0megIXzH6T9u1e8MTkRUkgMXpFKct8vhJ7OGgvETvBsRkhWq0UzpOp2FWeFf8UqWS1uUSlZ3pXxDSOb/ADgDR2M0XJlUeyMItROgO2zt84Jw+GmTjMJKVJd5ag1msW5c4c5fkplgmqnbbl/mOXDqO/E5n0zOTEqQoJWkpJ579o9EuNZmEkKlKRV9nqxFT2tGRxGtFkEn4e8C2LRNV9UulYfUWEF/7cW4Vg9LRTIn6DWDkYhJbSa8jGjGKnFjBMLl+ksUs34O8FSsNxDuIYpNKx0mSl6837QQxjiAXkMTI5R7KyZSgzs8GiXUEFiILSo6WB9Yb01JswNZETTMqTh5HliYpSgCApRcvCrAZopDIWFK5rH2P3h1i8ApR/UCesAqy5Y2B7f3ifLjJYFRUemQBSG3hmMQlaAoF2Pz2/tA8tHIRKVJVY0g3DhIhqYolmkZTjaAcccR+1QA5AN8S8MZk5IJqPeBpuJEOK7cwAZmcVPUlysn1hUZ7vzMarEBK6EA94Am5SG4Q3KJjjPaODTPLwxJc0jXZNitcvSqqh8RtGdWgpPF6f5gnL8ZpmJPOh9aQeIFDAfxCPVhiRHRcpUdFcVc/PxTyipUuC1HnFKkd4C42AqRHjQSUR4ZcdOjPw74qVheAjVLJdtxzb7R9EyrNJeISVSlWvWo9I+SLkwXl2MmSFapZYm42MLbGGNzbn1yXLJ/vSCsKkhqj8+EYXBf6nKQAJkoEte4rej2hhK/1Fw5bUlufCfpCTj08TbufT8IGSCDRud4W58HTrB/SDq7X+fzjD5f/qDl8gEIStId9KUqYvehpEsZ/qzhpiSgS5gChpKmAZ9zVz2hj6iNoIG8boSqfLUEadaQ6SbPyO7E7xiMw8ZYiQtUqdK4g1KW27jqDGky/MQgBeHKDqLqVeos4cfUxX/qZlfnYaXPQ2pB4iaHSoU6nib37wtdJ5jSCOJ74C/1DkAqlziJP7gpTBPUd9x+PtMP4/wxmeVKnpmKI1cNQBT91nrYfSPzi8bfwfK0ywsEUq3W1ef0h2Q9NNoAXW0+xz88ToUs6lAAlkhyd6B6mEWX+M8HiVaZUw6/6VJUk/aAcFmRKYqXMCSSAEuXJDCvM8z1iRc98wjjAh2c1QrQQTC7JsPN81B1kpDFQNQO0Lsf4pky7zEuNgXPsILyPxUicnVL2/Uk0I69owk+8eIXapuNdOsWSFquWpCnB5og1JNNoc4bHYc7Gt/wCKlIbe4ggieIzEO28H6SzxDDHDg8LA9oMWygWLwxVPcwCYumzW3gU4s84sxsltqcxCjEaUoVx1uK7wlmIMYACIwVmEQOY9IzasxVzgnDBaqksI4ZCeJxWobiMTC9ePKTDzC4MM9/jA2a5IZgK5Z4gG0/1NYdDHMDVzAw4gOGzEE1p12hrKXq6xiDjlB3U2x2iUjxQZR2UB/Uaf2jUappUzT5hkq51Uq0aeI0d+kYnH51pogs11R9EwWcy14QzUcSVhkEeoI7gu/aPiPjbKlyZruTLU5S+3MekNKg8TFPnPtMnE6kpLuCAR6hxHQFl6v5UtzXQl++kR0EGFRU+QYocRgf8+UdHQI4lHeQH3jyOjo6Z3kVXi1P0jyOjZkHnioihG/pHR0FMg25iW0dHR06H5DOUJqWUQ5qxZ+8fUvFX/QQNiS47CkdHRHm/wAg/vlHYp8jx6QJiwAwc2h34QmEKmAEswo/eOjobm/xmYnvxh4nxkxARpWpLu7KIe3KM7muKWtXEtSqC5J+cdHRmAeAfObl96AbiCcvnKTNQUkpLs4LfKOjooPBihPrGWl2flBuGUdRr+NHR0eLj5MqftGeAmHUan3h9gll7mOjo9DHzJWjLMU1jB54GUwoHMdHRubmYkAQKiKvEE1Q0hyxFQ9DHR0KXvGjtNH4RWThUuSeJd//ACgnxCsjCLYkWtTcR0dDOwi/5/OfNsWajsYz3iRRCEjYmsdHQePmMfibrwUo/wC24cPR5tP/ALFxT4slg4aY4Bazi1R9zHR0PiBzH2VqPkSv/bR/+RHR0dEsGf/Z"/>
          <p:cNvSpPr>
            <a:spLocks noChangeAspect="1" noChangeArrowheads="1"/>
          </p:cNvSpPr>
          <p:nvPr/>
        </p:nvSpPr>
        <p:spPr bwMode="auto">
          <a:xfrm>
            <a:off x="0" y="-893763"/>
            <a:ext cx="2466975" cy="1847851"/>
          </a:xfrm>
          <a:prstGeom prst="rect">
            <a:avLst/>
          </a:prstGeom>
          <a:noFill/>
          <a:ln w="9525">
            <a:noFill/>
            <a:miter lim="800000"/>
            <a:headEnd/>
            <a:tailEnd/>
          </a:ln>
        </p:spPr>
        <p:txBody>
          <a:bodyPr/>
          <a:lstStyle/>
          <a:p>
            <a:endParaRPr lang="en-US"/>
          </a:p>
        </p:txBody>
      </p:sp>
      <p:pic>
        <p:nvPicPr>
          <p:cNvPr id="29713" name="Picture 4" descr="http://t2.gstatic.com/images?q=tbn:ANd9GcRJxHyQMM8azah9hkkQycEE__muKn2G8mGRm6Y1mPABFiZU7iTEyA"/>
          <p:cNvPicPr>
            <a:picLocks noChangeAspect="1" noChangeArrowheads="1"/>
          </p:cNvPicPr>
          <p:nvPr/>
        </p:nvPicPr>
        <p:blipFill>
          <a:blip r:embed="rId7" cstate="print"/>
          <a:srcRect/>
          <a:stretch>
            <a:fillRect/>
          </a:stretch>
        </p:blipFill>
        <p:spPr bwMode="auto">
          <a:xfrm>
            <a:off x="6400800" y="4781550"/>
            <a:ext cx="2466975" cy="18478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sz="quarter" idx="1"/>
          </p:nvPr>
        </p:nvSpPr>
        <p:spPr>
          <a:xfrm>
            <a:off x="304800" y="5181600"/>
            <a:ext cx="8610600" cy="1143000"/>
          </a:xfrm>
          <a:ln>
            <a:solidFill>
              <a:srgbClr val="FF0000"/>
            </a:solidFill>
          </a:ln>
        </p:spPr>
        <p:txBody>
          <a:bodyPr/>
          <a:lstStyle/>
          <a:p>
            <a:pPr marL="0" lvl="1" indent="0" algn="ctr">
              <a:spcBef>
                <a:spcPts val="700"/>
              </a:spcBef>
              <a:buClr>
                <a:schemeClr val="accent2"/>
              </a:buClr>
              <a:buSzPct val="60000"/>
              <a:buFont typeface="Wingdings 2" pitchFamily="18" charset="2"/>
              <a:buNone/>
            </a:pPr>
            <a:r>
              <a:rPr lang="en-US" sz="2800" smtClean="0"/>
              <a:t>If a package says that the food is “crunchy”, “crispy”, “battered”, or “breaded”, it might be fried or pre-fried!</a:t>
            </a:r>
          </a:p>
        </p:txBody>
      </p:sp>
      <p:sp>
        <p:nvSpPr>
          <p:cNvPr id="30723" name="AutoShape 2" descr="data:image/jpeg;base64,/9j/4AAQSkZJRgABAQAAAQABAAD/2wCEAAkGBhMSERUTExQWFRUVGRgaFxcYGBgXFxwaGBgXGBYXFhwXHCYfGBokHBcUHy8gIycpLCwsFR4xNTAqNSYsLCkBCQoKDgwOGg8PGiokHyUpLCwsLCwsLCwsLCwsLCwsLCwpLCwsLCwsLCwsLCwsLCwsLCwsLCwsLCwsLCwsLCwsKf/AABEIALcBEwMBIgACEQEDEQH/xAAcAAADAAMBAQEAAAAAAAAAAAAEBQYAAgMHAQj/xAA5EAABAwMCBAQFBAAGAgMBAAABAAIRAwQhBTESQVFhBnGBkRMiobHwMsHR4QcjQlJi8RQzJJLCFv/EABoBAAMBAQEBAAAAAAAAAAAAAAIDBAEABQb/xAAtEQACAgICAgICAQMDBQAAAAABAgARAyESMQRBIlETYTKR0fAUI/EFM3Ghsf/aAAwDAQACEQMRAD8ArrzXQf0jKVPo1Hv+aY5LvpFCXKkpUR0Xw2PGcvycz2GYLoRfZaaGRjJ90zpWYX2q6QI3Cxl8IVaoiGJJJhHwQBtnqtDdNCEr6o0NMuU9qGuDZuT1W5PIVOpyoT3KWvqjYicdylt1rrW7uHv/AApKrWe4yUvvbkNBjcKX8+TIaEZwAlBfeLmZh30Uzf8AiZzp4SR3nKUcDnnOEdZaI55+Vpd9lUviD+Tn+sAv6EBNZzjzKYW1E+yaUvDFbA4I7mITez8Ltpj/ADKmTyaMos9KtLNSydzlSocDKfQzJ7oukQ4wNh9Vtd6eSyGy4D3XXSqTmiHtgd9+y8sKC2xL1b4zhUt/+M80Bwim9jm4JO37hV/A1wgDdI9W0N73gsG0/hT+HEWsEuDozuLmQstn8VQNJgHda0tMe0fMQT2n90Hc1TTqAnE49lrtrlEKN1LCnotOAIyea4O8Psby3Qmm65sCU6o3YdmVSrYsosdxbclMW3XhlhEQD5hJLjw+5h+TH51CuQ1aVGSNl2Xxlb9QVykdyGbeVqeCNvZN9P8AEk4fhN7rRmkbZSG98NkSWypThz4TaxoZHj6nqTXbFHtvMdVDt0+oMZ9URY6y6meF/LqmYvOdD8xX7gNhB6le565uAcdkNR1Zrm8giaFcES1XjIuToxPErMdZDBbifZL7ui4TiU2ZUWtUgrsmNHH1NR2UyWfaFzp6IpzYYOyc1bRvql1/ZkjHspxgOK5T+UZBUOs6stBXetsQhNJMCCiKmSenRVo9KJIy/KGWlQljZ6L6lvG4YGy+r6DHlx8RbDqee2JrNCRWivJlPGXgzPul50GrSktIdPoV0sbIiS8yTy5DsF8SBkT41/aeyQCbhFfU2tG6R19Re88LJk7AKhr6FRqN+ZgHdvyn3C4aXotOg4/DaRO5Li4ntJ5dkbYXauR/pBBAiKp4euCOJwx5yV2sNAc4/N8o7/mVaB0BLsl8nJTDgRaqZyJgFz4WHAeF8GNzt6pPpvhBn6qkvd5kN9Bv7qxrtJbEIe3TTjAI46g8vuKLvwpQIEUw2P8AaY9+oR1lYtbAAAHTkjqzkPQvBJgE9YH8rXGxZnAn1Cn24iNvJBHTxMjdEVNRb0djt/a4U9SaXRkeYS3KEi4Q5CF/+GHDK4N0+DhGud8q4suI5pjKmrghzOtGzgbLWrS5Lsy9HVaOqBxWlFr4mZyN7g1zbwD9FNahQFTiB6DPQ5gqmvX4U/StXPqktPygQ7z3CiZf9wfUeGNRPSa5uCU2tb9zV11LTv8ALMDIyErt6wUeVSj61GA8hcrrDVsZymVC7BUhZ3KZ0riCCFfjzPQJ3EMguVTYcuVWlKAtdSnB3RTbokr0BmRhJuBBnypYNIS640BjiCRPn/SfBc3gpmTCjDYnLkYSN1HQHNEsmOiE0/VX0jGYHLor80x5oetpzDkgKDJ/043yxmo9fIB0wiJniFp5wmFtdtdsUs1jw3Mup4PTr+dVOMvn0nQ4Fp7qU5M+FvmLjQquPjLs3WYWF0qXoeJmc9/dPdN12m4/sd0/H5IfTGoLYyvQjKlRlpkIW6smxzCNFy07Ie4JOArHK8fuJUtyip1u8bPdHmViY8QGCR7hYkUfuO5fqaXLjCX03CV9qXIOAUG+uGZJXOb3BAqMw6duXLzHn+QVoxpnfvsRj85IahfsIwfqlt9rvBjcjums+IKCYPFrlIWSN/z3/lD0HfMPP7fZJKHidrsEQ7puuNzqjzJAgf8ALA/srWz4qBUQQjXK2tdfKD6ef1wlb7wNdHny/PzzSpl68t5n0j99lta0HEyTufTshbyOdUJox13GNW4fUwBwjmTE+kIjThDo6LWk2P3lcHXXC5aSFPIzhvQhV60SSEnLsldrvVeLYR3QdzctayJyduqhzZFc2pj0BHc6f/0bBLHOyEvd4oaCYyOWYXey8NAkueOIu67DyXe88MsDSQNh0CWObgHc6lBgzfE9M7kgwCMde85MfmFtT8Tt4oaC6RMxAiY3/OWcqC15rg6Gkww4zz5p/wCD9HfXa2pUngGzTPzbmd9pO/NVhF4BoBoGU1gal1808LM8jMZ79t8qisdKbSHC0czknP8AX5shdPYKeCyGnmCSB3IPLKfU6A33B9R5/QJmHGoN1uJdzAK1nI2/Pf8AJCnNW0lgl2xPTaYB/feFXXFRrRnCh/E1057uGmM/QeaHyDjqq3CxcorZd8Dy2Z6d+fVMqWoBS9XS6k8TiSepXI6mW78lBwN/AyqvuXdG4B2R1vdZUFpXiEOdwyQe+3uqajqYIR2VNNqAVlXb6nGCUY27DtlFtvZ2RtvfkKhPLYa9RRxAyrbVJ25cuu39rPizt+d/zt1SinqgAyERSvWnnP5/a9AeXjIoyc4Whb6mPc+gnv8AyhbiyDpEAnIn82RtFgPJfalAe/5+wTiFZbIgglTI3U/CzX5A4SD+oD2BE5x9wlLrCpRcMk9CBIwATtyz0XoZtwh62ntO7VBk8VG6EqXOfclGao9onGY3xvkc07tbh7huAuF5oAeCOvmh6du+lgmR15jzSEw/jPRr/wAxnLkI3FJo7r6hWVARMrE3kv1A3PMrTxPUY/5TM9UZc6q+pk4UhYVpeAqW3pgFIzoE1GLud6VUhc7vUQ0TzR1TTyR8olbWnhYuIdV9Gjb1SQgB3OJgWlW1VxD+HHnB9lQ0LVziOPacBN7W0AbAAxha1WQU3fGBy3OtOkAIAWo+UrWnqDBgrjVuWnMphYVowaN7hNfU2jzQD7xrpwg7kdEuqXnCVI+XITREYoEPunwCg6FWXA9Eq1nWyWw3nuf47pp4eoGowOPQfZA+NiOQhBqMvNMqhzASt79mMCR+Sl9jQIG6KfX4BJV6MQtERbAE2J5tr+nRVIGeI9NiSq7S6QYxrRs0AD0wk19VFWq5wEgEZ9f5wnFsYhS5W4ECYdx2yoS2EbYl7RAyP9p//J/ZLraZwcJnRr9lXjybtokiI/E13XD2tawhp3eYI+iGp2UCck9eapq+e4QtW2gbSOv8oDitywMYHoVE1XT2vb3UZqOhONWI+WPmM8/yFd1Kga108kBpVM1HEEY39fyUl2pgB3KMexZkFqGkfDbxAGPzJSOp4guKTo4pb/yAP13Xsuo6O1wcI3Gy8o8U6ZwFwA/6T/Ha24ZQDObYsRroHib40AiHDeNv6VMb8Ac1K+AtH+Ez4z8uf+kRsP5O6tdR0cVaXxmYdzHIx+6RlVfyMuL1/mpg63OdHUw7cokV3NMhSRDmnsm1pqcCDlINH+X9RNr6lXp+uRg7pi3U5UONQBdnH5yTe0u53T8fkP8AxuLbGO5V0q4K6VKneO6RU7mEXSuZVyZ6+JiCkYCnK41bad/YrtQuAulRUkArcCyDEj9ME4CxNCsUZRY3m0/Pmj6a+q88H+n79Fb2vht/CHOI7iEdo+hMt2hrQfM7nuVQBstgJTn8rG4d8RAbCgGiES9c3vDUJdahiBhTlwgozeJO4wZc8IlAXWogpfVvSREpfcVks+Qx0sMIB3GNzchLqt2QuTXuK6NtifNLq2uboTcXzil949G1WwETZeHviZccbwnIrFqmXJG8HEQBzI+8L0zRLZrGNaBgAJVd6QB8tMZHNNtNpva0Bwk9lSrgnjAYe5RUqLRB3CG1OlLHQOS0p3wbvPdZd3YLcc9leHQrURRBkrolhFGqHfqJIHT5TII8ymtkA9vf91jaLmtzg7pfVuzTMj1C8zKvRMdH+nt5EI44Utb+KaRdw8QDuhwfrj6qgtr1piViuK4+4BUxgwyu/wAJB0KhJRnGq8excWYvv9LFQZHqgtO09zHHY/wn7V8fZ4WHxw55DuGuYqKi6o0+vJefeKdN46zB/vMfXmvRriiR3j3UNc1+O7YNoJPtgD6qXJaMPuUYyGBh1vaBrQI2TbTxFN4HLMIMtTbRaYBP/Ic/zutw1zAmMdSbv9L+Uwk9vbmduyvb20aAWjzCmjRDXn6ovNxrjUMICNc5XGnEieg3Qja72GFUtoA490NXsW5/hJOHl8hCD1qK6GuOGHRCa0L8bg4SK+suFLbTUnDEfugV26PqHQMvaV6jKN9O6ibbUJwU0tNQgwfQo1zkQCkrRUCxKW6iI3WKr80Xwg1SkQdlpVveAQcJwLUHkuN1pjajeEjPVayPVr3OBHuTlXUmmUouqu5W19QNKqaTokwQYJ65P1XS10z4jo3kTAkCe5P+nt9EtfByZRysVD/KBqLaIc/IyP7hE09OcTBVFYWAYI4QCOgMHt2Ee63tadM/q5Ok7zvgjG2PzCJfEBPc5nNXF9npo2RlW1a0LsKrR+++3bugru+BMCM+Y8sgY7+u+FUqJjX1FWTB7G0FaoRyCZ1qHC4MaY/hDUKppsPw+eS4j7D+fZfbSq4ulxLncyefP0UvJTr79xuwLje3tQBsu1SjC5U3nCNLeZ+qfxFaiLNxNdVTIB5oilkzPaEHqWXgDeceaY2Vtw78xz2nKTg27LGNpbnG4OCpfVq4buQOkqyqMkZPTzjn/Sg/FfC6syniYnIdHzGPORwg/vunZsQOrqYjSdoUC4l5ySfTzCfWOsVKIA/U0cjy8iiaWnNDdhIJAMHh4R16nfP9L5XpNAMAZ6gnk6J77eUqV/kdmM5Rlp/i1pMO+Xz285/mFSW2qSJXmd25tMHYmMYPMCeLkVz0fxb8J4hwdSP+mHFwJP8ApnHCOnb1TEwvVqYNXPX6F2Hc47ItlWcKO07WqdQDhIPUiZGOYOd+X2Ta11Uc/uiTMF0ximSPeFTmreEA+sLim7heNx/pcNvQ900GoDqiaF0n/wC3k1BBZdiIXWLgcjZM7JkckVXpgrlQfwnKRwCPGc7E46m/5hjqpm8bmVVX1txtdyPI58x5jGw/lSNtV+d9OoAHDMDimJIBBMYwJ/6SvOxlh3+4eNozs68jpsiH4+b82QluAB1MHYO3IP8ASIc8eknAnaBt03RYxWMEmCe4NcNJ5Dny/lTVLTTxOxsSq17Yn35xHXzz9EKKI5DflmdhG2J3+iDIgc6MNWqIDYuHJfBUIVhQsWkHijP8cpSq90wZIwp8njMosbhjIIubdujmsWnwiMLFLZ+4ep6GzoF8dicbrhT1NmwOOvL3Q19r9Bo/9jSegIJ9gvoWdALuRBTfUUeJNFbWqMqZ+XBAMcQ5T5GfdFafZNaDiJ91rRvDVyBDep3/AKR9V4aBnKlx5Odteo+q1NWWw4RPL3SDUKgZU4gd55dj+eiaXersbzUzf3gqu7DmhzZ1qljUTu58vL3psvmnUC53E7bG64/+IKhAExiU5t7MgicAbKMlmO9wwoEzUqsNgDH3WaWyQCuGoOD3AA4HRNNMpgAQn4rbJfqJc0KhtMYW9Z2F2Y5B35J+Vu5wFa+hJx3FFu8vriNmST64H7qlozGyHsNJbTk7uduf2HQJqxsDKV4+IqNw3a4o1W44GlxwACSonSLY3FZ1d22w/PL7lVXjF3/x3Abu4W+7h+yH0u0DGNaBsPzdKyG3hjqdTZAjZLLy2joqFwwprXr0MBc4wBueSaSoEEXcmdWtpwBnolNnpRaB2H/ad6Rd/wDkvLwDwsJGcE4Bn6pw+xlpIGP3QBmRSsePuTttTLecHsnui61ngeRPKTk/2ltw2ElqVh8UGduSQE/LOM9Ws7hrwTseiYW1ZeeWmuO2BhU+karxjJyNx/HZcmTgQDEukqhWWQCl9sZMk4R7GgbFeivzFmIOppLm4GR0/heYeI9YNvqRfwngADXNHMOG49x7L1U1AQkHiXwnSvGji+Wo39Lxv5Ec29vZL4i6OxDVqgenalRqGWVGunlkH2OUaR833/tQdbwtcUHcL2/L/vGW/wAg9jCstPuJptDtwIJ6915+Vgh4ykC9iGVBKY29ADkgKDpPb8hPbZuJKo8f5HUVkNQdlnO/mhL2gCcdP+04rNQVZqsZa1Eg3J12niVi7VrkcRXxecSv1H0Z5laUzxcI25jl6ql07TUfqXhptOpxsGCSSMnc8sYC7sPy5EfnNZlPJ+MNRQjHTK4Y0A7L7qF+wjfZJH1DG6S6nqbp4W5KDHkcDiBC4g7hF9ecToCM07SuLLtvuuOg6Xu9+Tz81RgHh+ULVQXZ/wCYZPqa2Nq0EiIHJdrtpAPRfLSmWnPM5XPXb0CmevZOUjgb1AbvUn7dw+KR0/dUFmOinNMsH8ReQc+/VVel0eq3x0I1E5DN6lUtXzR3/FqOJP6dvVbX4wivD9sGsnm4yfsqRjvIB6i71C6lOCt31cQiXNBKFuXANKblXhdGYpuSGsXxrXPwW/ppQXn/AJ/6Wz2BP4E60+lhJNFtADVcTJfUc4nz/CqGjUAavOxU2Qv6lDGhU0u63CCoPxbV+JSeDzIA9CD+ypNd1RrGmdjsOZPRI9Lt/jv43AEA4byHfzTMmT5CvRnY1mvg3RyyiA4fqJcZxvt9APdUF6WsZHumTKYDYACSa7z8lrtSlvube6mukaUyoziIBJyRg4kiPJJtZ/w8p8bqlNzmE7ieJvscj0Kb+DtTD+JkiaZgjnDjIP3Hoqa4o4PQrlBVbWwZhO5486nUo1A14joeRTK11B9N3E0+h5qk1vS/iDAE8p5eX5zUPqlWpQqcD2d2u5EdkK1m0O4ywBuXOm+KmmGuPCTyP8qpsrriheJ1q7niThWng/xL8oZUMEbEmJ/vsi4Ni3ev/kUyg7E9CfW6LpTcgrWs05lF0nJ1+5OROle2D2lpEykz7HgkRuqCmZXY24IghacP5RYmh+MVaZZiMg8SaGAIXJreDZfGVAfNcgCDj7nHe5uXwknifWm21AvOew3JPIJwTv2UdrVFt1ctpbtZ8zh9APXKF3oQlWTLLqrVHGA75s4mPRYvRaWlgNAGABAA2A5AL4kf6cxn5IW1nHtt5JVrekuLSQPmG3fsmNhe7I6rdNIiJT+GPInyO4PJlOhqeTahrAogh4h3MHB/Cl2h0XVXmoRHSfv+d16Lrvhuhcf+ymCeTv8AUN9iEBaaW2mOGIjAxj+ypWUqvFRs+/1HoQTZnKyoOwIwPqqG1Z8gA36pG5xa6GzB553/AGPbuimX8NzgzHPyys8Zhj/lDyixqfb6rwyp41jUqhu+T325LfVbp1R/C0HABJjYHl2ROn6cWObggjc9FhU5Hv1Fk8RH9vQaKcRlbMEBF0qLeHPr591yq0PReqRoVI7iu6uCSB3j3Ti2qECNkkvrb5mhvNwz67qkp0ZAHQIMaEkwr1OzaohT3iK/cxsN3djyCePpEBKPEDR8PlMj9kjyQeO4zH3F2m23yo6seELewpgNCH1m6axpcTAG5PLrKmxYeOPl7hE2ZM6y51V7GiYySPoD9/qmWkUDSA+p5Jdod0LlzyA4CSBggwCcnpO8dwnVbTKgIMy1v0PcQgK5AKo2I4FfuMTXiPukPiKsGtJO58vcps/AzMjz91CeN61R1J/AHAcyBy55HXb3TVBchT7MDQ3EvgzXgzUuIn5aoNMHzgsJ8y0f/Ze5AcdMO7Svy8C5jsggj0K9u8Cf4hsuabaNUxWAgjbijm3vGSPPkvXz4uIv1VSZWuVQtRMwgdU0JlVpD2tI7ic9unmm1Fw3GQiqrBGy8s4gRcaGqeQa34aNOeEY6fwktVnyr2XUdHbVELzvxT4Vq0i57RxMAkkbjrj64RJYNMYwEGSFh4xubV+Hl7J/Q8kt9Jy0+S9i8OeImXFJlRsw4Awdx2PdeNWOimsXOLZE4wYOQDHXfZVulMqUf0kjrgx5J3lcVooN+/3F8bO565a1Z2RZqKC0/wAROBh7SI55+vRVVDUQ4eS3Dn5LXuJZKMZDJXN9lmea1p1/z8+67sugR+e6euMMPlAsjqKNarVG0Xlg4ngYAGSpzwVZu+atU/U848h+fQKzqZQT6JmR+eaiyCmjlOoc1nmsQouX9R7LFRzX9wKMUset6N87jgbRn3QwqAjC50xBJUp/UpH7jpj5GY7j8/tB3ddoM84g85BP5/CDdVPMpVqF9Dhzhc+ZkW5ioCY0u2j227Ker38OkDYnnjJ2745/dE1NbaKZ4jk4A5/9oOw0x1U8UwOQSS5yEcY6gg3DbAwziIyDI6ydh5BObPaf9XXz6fnul9e0+GyZ2I/hMbPICsUkHjJXhtOqAO/Tkta1wVs2jJP56oG+qRIB2RuGAuKE0ZVl4HRObe8hRtnduNy1oyDM+UGT7wq5lrACzxyWBIhtQhVSvMKb1yuTVps5TPsnpbGUr1ugPiU3D8wk+UCVJMZjq4QHkARtEeYUl441AiiQB8xLRknI4iYEen4ArA1BwjKlPED2G4otkETJHcAx9SuLMCCDqbQn3wRo5oUIcIc6Tkzwgziev0+hVbavmSNwT5Zj35/2lVuYR9o6D91oyOzW0AgQmraNe2CB9vqPMn1SW90H5SAJOYPciP2CfNuO/wBFs2sDh0dlxJvuYDU/PHifSKlC4dx0yxrj8nMECJIIwf7Q9k0ghzTBGQRgyNl+jbzRaNZpbVY17TycJHmJ2PcKP13/AAmoOE25NF/YlzfUEyPQ+ivGfktNA6M28C+JjVp8FQzUZg9S3k7z5Hy7q2bVkYXgl9pl/pz+OpTMNOKrPmb0h0bA/wDIDdU/h7/FphhlwDT2HEMt83DcBTvgcbUWP1D5KZ6uyosubZrmoXT7tr2gghwIBEZEHmCNwjxtEYWLTDcw2DIS/wBCFOo57G7iHZxBOTHXv9N19o2YEGMwckzuSfzb6BWVxbh2ISt+iwcEgpPIr3uM0ZMXLOBsATuAN4mZ5bra11k0ztOSd9pA9+eEXe6c5p+bbqErqWJnGymbl2sKh7lNZ+IGuIBMEnnM+Q+vum1C47jr9AP2H5hec6tXFNsk8kV4a1WrwD4hLjkgncAnDT1hGufIotoJQHqeg/E5L4akJba6iDkrq65CLly+UDjWod8JYuDL0EbrFVxQwdyV8RXf/jVmub8zHAhzehBBkd8kR27ZEd4nadmn881SXem8TcgHscqa1HSRTdgYUThgepSpBE7u1AvyAlGqXoYDOSUUKoYATjspjU7wVHkiY2ErFTmflCY8RqcbKs6rcgH0HIbL0nTqZYFH+DtG4qvxHenl1XoT6AAEKwcb16ijcS6xc/paOZk+kfnoirV4gJPqvy1S4mQeq+2+pt2lS/lIc3MYSmbfcII+qSX93g53XCtdYmUDVq8RXZc5I4iAq7hWiOAqz2P7f2rizuQRChrb5arGjnv5wZVTQwq/FvGKnPuMLtwkeaS61c/5zG9ASmbRJCU6zS/zGu57eiX5RJQn9iHj7mlW5gHsvPr6/c+oXzkO+XtBwr3UbQ8G+8QvOJAcRMiTlKVTe4ZqpbaNrbazdwHc28+/omrLzO68vdVDcgx3GFytfEtzTqy0uqt5tcZHoeR/Mp4xlhqKM9gpXC6sdJ6KO0vxK2oJEtdza7ce2/on9veEjkpKJNGHVC4/ZWjYrq29zlJ2XXdbsqglOUm9QK+4/wCGm8ZAKjfFH+HFrcS/4YY8542fKZPMxg+oPNPmVwNlxZqxLuEgxP7Kk5+NX/6gjGT1JrwbQfZg0Hu+QPd8IkmQ0mQx0jcHiM855K6ZcgxCT6jYtqNIwVKPbXt3yx7oB/SZLSPLl6JD5GRiewYYAInpFPfZb1IS3RNYFamHbOjI+6PfkSE8MCuosijuBXlqHDKnb3TXtngHF0yq3hXGrb8x6qdlI2I0ETyi+02rUrj4rHNbiJiPphUdjYQPsqPU7AOGw5FKw7hMIWtyOXQ6/vN0OpjKK6hpC3ZU6LjVmVQFU+oEz4h7rF3bTd0+i+Jv+m/Rnco5qQQp3VqJc08McQ/TPVfViVnAoGYnch6um16zjxEN4ZHDOMTOyXXFoWbx6LFiBPQjG6uNPD3iNtOGczsI6c/ZVZ8QNc0ATnssWJWYcDr/ADcYmxuTXiKpUrVPh0h+jJyB9ykAuC0wTDvzosWJuNQVin7jKwu3uPDM/wAeqPo3BbUDXNgdcb+ixYkMgBuaJTaVRBfPRUFQDhXxYrUPwJi27mU3H9glGt1eEsB5n7BfFiRn/wC2TGJ/KKfEmsxSLGmHOaQ2Qd8TttglSthpXywcrFiSWNAfcIzS40IFdbbTQ3kFixY7tx7gCdX2o6BdLa9qMIg4HI5/tYsQBjUKM6OruJ6HondndfLmZKxYneOoJNzn6hjriFrTfmSsWKhlFwLoQ34uOiGuagfDSJ7rFiW46hJAxTfQJcyC0ZImE00fxYyoeCDPkvqxIRjjelmkBhuUEgiQuVQweyxYvSyABbk69waoMY2KDuNPBzGV9WKAC4+A1m8GFvZsWLF6XhkjyFAisn8DGTQsWLF9NIJ//9k="/>
          <p:cNvSpPr>
            <a:spLocks noChangeAspect="1" noChangeArrowheads="1"/>
          </p:cNvSpPr>
          <p:nvPr/>
        </p:nvSpPr>
        <p:spPr bwMode="auto">
          <a:xfrm>
            <a:off x="0" y="-830263"/>
            <a:ext cx="2619375" cy="1743076"/>
          </a:xfrm>
          <a:prstGeom prst="rect">
            <a:avLst/>
          </a:prstGeom>
          <a:noFill/>
          <a:ln w="9525">
            <a:noFill/>
            <a:miter lim="800000"/>
            <a:headEnd/>
            <a:tailEnd/>
          </a:ln>
        </p:spPr>
        <p:txBody>
          <a:bodyPr/>
          <a:lstStyle/>
          <a:p>
            <a:endParaRPr lang="en-US"/>
          </a:p>
        </p:txBody>
      </p:sp>
      <p:sp>
        <p:nvSpPr>
          <p:cNvPr id="30724" name="AutoShape 4" descr="data:image/jpeg;base64,/9j/4AAQSkZJRgABAQAAAQABAAD/2wCEAAkGBhMSERUTExQWFRUVGRgaFxcYGBgXFxwaGBgXGBYXFhwXHCYfGBokHBcUHy8gIycpLCwsFR4xNTAqNSYsLCkBCQoKDgwOGg8PGiokHyUpLCwsLCwsLCwsLCwsLCwsLCwpLCwsLCwsLCwsLCwsLCwsLCwsLCwsLCwsLCwsLCwsKf/AABEIALcBEwMBIgACEQEDEQH/xAAcAAADAAMBAQEAAAAAAAAAAAAEBQYAAgMHAQj/xAA5EAABAwMCBAQFBAAGAgMBAAABAAIRAwQhBTESQVFhBnGBkRMiobHwMsHR4QcjQlJi8RQzJJLCFv/EABoBAAMBAQEBAAAAAAAAAAAAAAIDBAEABQb/xAAtEQACAgICAgICAQMDBQAAAAABAgARAyESMQRBIlETYTKR0fAUI/EFM3Ghsf/aAAwDAQACEQMRAD8ArrzXQf0jKVPo1Hv+aY5LvpFCXKkpUR0Xw2PGcvycz2GYLoRfZaaGRjJ90zpWYX2q6QI3Cxl8IVaoiGJJJhHwQBtnqtDdNCEr6o0NMuU9qGuDZuT1W5PIVOpyoT3KWvqjYicdylt1rrW7uHv/AApKrWe4yUvvbkNBjcKX8+TIaEZwAlBfeLmZh30Uzf8AiZzp4SR3nKUcDnnOEdZaI55+Vpd9lUviD+Tn+sAv6EBNZzjzKYW1E+yaUvDFbA4I7mITez8Ltpj/ADKmTyaMos9KtLNSydzlSocDKfQzJ7oukQ4wNh9Vtd6eSyGy4D3XXSqTmiHtgd9+y8sKC2xL1b4zhUt/+M80Bwim9jm4JO37hV/A1wgDdI9W0N73gsG0/hT+HEWsEuDozuLmQstn8VQNJgHda0tMe0fMQT2n90Hc1TTqAnE49lrtrlEKN1LCnotOAIyea4O8Psby3Qmm65sCU6o3YdmVSrYsosdxbclMW3XhlhEQD5hJLjw+5h+TH51CuQ1aVGSNl2Xxlb9QVykdyGbeVqeCNvZN9P8AEk4fhN7rRmkbZSG98NkSWypThz4TaxoZHj6nqTXbFHtvMdVDt0+oMZ9URY6y6meF/LqmYvOdD8xX7gNhB6le565uAcdkNR1Zrm8giaFcES1XjIuToxPErMdZDBbifZL7ui4TiU2ZUWtUgrsmNHH1NR2UyWfaFzp6IpzYYOyc1bRvql1/ZkjHspxgOK5T+UZBUOs6stBXetsQhNJMCCiKmSenRVo9KJIy/KGWlQljZ6L6lvG4YGy+r6DHlx8RbDqee2JrNCRWivJlPGXgzPul50GrSktIdPoV0sbIiS8yTy5DsF8SBkT41/aeyQCbhFfU2tG6R19Re88LJk7AKhr6FRqN+ZgHdvyn3C4aXotOg4/DaRO5Li4ntJ5dkbYXauR/pBBAiKp4euCOJwx5yV2sNAc4/N8o7/mVaB0BLsl8nJTDgRaqZyJgFz4WHAeF8GNzt6pPpvhBn6qkvd5kN9Bv7qxrtJbEIe3TTjAI46g8vuKLvwpQIEUw2P8AaY9+oR1lYtbAAAHTkjqzkPQvBJgE9YH8rXGxZnAn1Cn24iNvJBHTxMjdEVNRb0djt/a4U9SaXRkeYS3KEi4Q5CF/+GHDK4N0+DhGud8q4suI5pjKmrghzOtGzgbLWrS5Lsy9HVaOqBxWlFr4mZyN7g1zbwD9FNahQFTiB6DPQ5gqmvX4U/StXPqktPygQ7z3CiZf9wfUeGNRPSa5uCU2tb9zV11LTv8ALMDIyErt6wUeVSj61GA8hcrrDVsZymVC7BUhZ3KZ0riCCFfjzPQJ3EMguVTYcuVWlKAtdSnB3RTbokr0BmRhJuBBnypYNIS640BjiCRPn/SfBc3gpmTCjDYnLkYSN1HQHNEsmOiE0/VX0jGYHLor80x5oetpzDkgKDJ/043yxmo9fIB0wiJniFp5wmFtdtdsUs1jw3Mup4PTr+dVOMvn0nQ4Fp7qU5M+FvmLjQquPjLs3WYWF0qXoeJmc9/dPdN12m4/sd0/H5IfTGoLYyvQjKlRlpkIW6smxzCNFy07Ie4JOArHK8fuJUtyip1u8bPdHmViY8QGCR7hYkUfuO5fqaXLjCX03CV9qXIOAUG+uGZJXOb3BAqMw6duXLzHn+QVoxpnfvsRj85IahfsIwfqlt9rvBjcjums+IKCYPFrlIWSN/z3/lD0HfMPP7fZJKHidrsEQ7puuNzqjzJAgf8ALA/srWz4qBUQQjXK2tdfKD6ef1wlb7wNdHny/PzzSpl68t5n0j99lta0HEyTufTshbyOdUJox13GNW4fUwBwjmTE+kIjThDo6LWk2P3lcHXXC5aSFPIzhvQhV60SSEnLsldrvVeLYR3QdzctayJyduqhzZFc2pj0BHc6f/0bBLHOyEvd4oaCYyOWYXey8NAkueOIu67DyXe88MsDSQNh0CWObgHc6lBgzfE9M7kgwCMde85MfmFtT8Tt4oaC6RMxAiY3/OWcqC15rg6Gkww4zz5p/wCD9HfXa2pUngGzTPzbmd9pO/NVhF4BoBoGU1gal1808LM8jMZ79t8qisdKbSHC0czknP8AX5shdPYKeCyGnmCSB3IPLKfU6A33B9R5/QJmHGoN1uJdzAK1nI2/Pf8AJCnNW0lgl2xPTaYB/feFXXFRrRnCh/E1057uGmM/QeaHyDjqq3CxcorZd8Dy2Z6d+fVMqWoBS9XS6k8TiSepXI6mW78lBwN/AyqvuXdG4B2R1vdZUFpXiEOdwyQe+3uqajqYIR2VNNqAVlXb6nGCUY27DtlFtvZ2RtvfkKhPLYa9RRxAyrbVJ25cuu39rPizt+d/zt1SinqgAyERSvWnnP5/a9AeXjIoyc4Whb6mPc+gnv8AyhbiyDpEAnIn82RtFgPJfalAe/5+wTiFZbIgglTI3U/CzX5A4SD+oD2BE5x9wlLrCpRcMk9CBIwATtyz0XoZtwh62ntO7VBk8VG6EqXOfclGao9onGY3xvkc07tbh7huAuF5oAeCOvmh6du+lgmR15jzSEw/jPRr/wAxnLkI3FJo7r6hWVARMrE3kv1A3PMrTxPUY/5TM9UZc6q+pk4UhYVpeAqW3pgFIzoE1GLud6VUhc7vUQ0TzR1TTyR8olbWnhYuIdV9Gjb1SQgB3OJgWlW1VxD+HHnB9lQ0LVziOPacBN7W0AbAAxha1WQU3fGBy3OtOkAIAWo+UrWnqDBgrjVuWnMphYVowaN7hNfU2jzQD7xrpwg7kdEuqXnCVI+XITREYoEPunwCg6FWXA9Eq1nWyWw3nuf47pp4eoGowOPQfZA+NiOQhBqMvNMqhzASt79mMCR+Sl9jQIG6KfX4BJV6MQtERbAE2J5tr+nRVIGeI9NiSq7S6QYxrRs0AD0wk19VFWq5wEgEZ9f5wnFsYhS5W4ECYdx2yoS2EbYl7RAyP9p//J/ZLraZwcJnRr9lXjybtokiI/E13XD2tawhp3eYI+iGp2UCck9eapq+e4QtW2gbSOv8oDitywMYHoVE1XT2vb3UZqOhONWI+WPmM8/yFd1Kga108kBpVM1HEEY39fyUl2pgB3KMexZkFqGkfDbxAGPzJSOp4guKTo4pb/yAP13Xsuo6O1wcI3Gy8o8U6ZwFwA/6T/Ha24ZQDObYsRroHib40AiHDeNv6VMb8Ac1K+AtH+Ez4z8uf+kRsP5O6tdR0cVaXxmYdzHIx+6RlVfyMuL1/mpg63OdHUw7cokV3NMhSRDmnsm1pqcCDlINH+X9RNr6lXp+uRg7pi3U5UONQBdnH5yTe0u53T8fkP8AxuLbGO5V0q4K6VKneO6RU7mEXSuZVyZ6+JiCkYCnK41bad/YrtQuAulRUkArcCyDEj9ME4CxNCsUZRY3m0/Pmj6a+q88H+n79Fb2vht/CHOI7iEdo+hMt2hrQfM7nuVQBstgJTn8rG4d8RAbCgGiES9c3vDUJdahiBhTlwgozeJO4wZc8IlAXWogpfVvSREpfcVks+Qx0sMIB3GNzchLqt2QuTXuK6NtifNLq2uboTcXzil949G1WwETZeHviZccbwnIrFqmXJG8HEQBzI+8L0zRLZrGNaBgAJVd6QB8tMZHNNtNpva0Bwk9lSrgnjAYe5RUqLRB3CG1OlLHQOS0p3wbvPdZd3YLcc9leHQrURRBkrolhFGqHfqJIHT5TII8ymtkA9vf91jaLmtzg7pfVuzTMj1C8zKvRMdH+nt5EI44Utb+KaRdw8QDuhwfrj6qgtr1piViuK4+4BUxgwyu/wAJB0KhJRnGq8excWYvv9LFQZHqgtO09zHHY/wn7V8fZ4WHxw55DuGuYqKi6o0+vJefeKdN46zB/vMfXmvRriiR3j3UNc1+O7YNoJPtgD6qXJaMPuUYyGBh1vaBrQI2TbTxFN4HLMIMtTbRaYBP/Ic/zutw1zAmMdSbv9L+Uwk9vbmduyvb20aAWjzCmjRDXn6ovNxrjUMICNc5XGnEieg3Qja72GFUtoA490NXsW5/hJOHl8hCD1qK6GuOGHRCa0L8bg4SK+suFLbTUnDEfugV26PqHQMvaV6jKN9O6ibbUJwU0tNQgwfQo1zkQCkrRUCxKW6iI3WKr80Xwg1SkQdlpVveAQcJwLUHkuN1pjajeEjPVayPVr3OBHuTlXUmmUouqu5W19QNKqaTokwQYJ65P1XS10z4jo3kTAkCe5P+nt9EtfByZRysVD/KBqLaIc/IyP7hE09OcTBVFYWAYI4QCOgMHt2Ee63tadM/q5Ok7zvgjG2PzCJfEBPc5nNXF9npo2RlW1a0LsKrR+++3bugru+BMCM+Y8sgY7+u+FUqJjX1FWTB7G0FaoRyCZ1qHC4MaY/hDUKppsPw+eS4j7D+fZfbSq4ulxLncyefP0UvJTr79xuwLje3tQBsu1SjC5U3nCNLeZ+qfxFaiLNxNdVTIB5oilkzPaEHqWXgDeceaY2Vtw78xz2nKTg27LGNpbnG4OCpfVq4buQOkqyqMkZPTzjn/Sg/FfC6syniYnIdHzGPORwg/vunZsQOrqYjSdoUC4l5ySfTzCfWOsVKIA/U0cjy8iiaWnNDdhIJAMHh4R16nfP9L5XpNAMAZ6gnk6J77eUqV/kdmM5Rlp/i1pMO+Xz285/mFSW2qSJXmd25tMHYmMYPMCeLkVz0fxb8J4hwdSP+mHFwJP8ApnHCOnb1TEwvVqYNXPX6F2Hc47ItlWcKO07WqdQDhIPUiZGOYOd+X2Ta11Uc/uiTMF0ximSPeFTmreEA+sLim7heNx/pcNvQ900GoDqiaF0n/wC3k1BBZdiIXWLgcjZM7JkckVXpgrlQfwnKRwCPGc7E46m/5hjqpm8bmVVX1txtdyPI58x5jGw/lSNtV+d9OoAHDMDimJIBBMYwJ/6SvOxlh3+4eNozs68jpsiH4+b82QluAB1MHYO3IP8ASIc8eknAnaBt03RYxWMEmCe4NcNJ5Dny/lTVLTTxOxsSq17Yn35xHXzz9EKKI5DflmdhG2J3+iDIgc6MNWqIDYuHJfBUIVhQsWkHijP8cpSq90wZIwp8njMosbhjIIubdujmsWnwiMLFLZ+4ep6GzoF8dicbrhT1NmwOOvL3Q19r9Bo/9jSegIJ9gvoWdALuRBTfUUeJNFbWqMqZ+XBAMcQ5T5GfdFafZNaDiJ91rRvDVyBDep3/AKR9V4aBnKlx5Odteo+q1NWWw4RPL3SDUKgZU4gd55dj+eiaXersbzUzf3gqu7DmhzZ1qljUTu58vL3psvmnUC53E7bG64/+IKhAExiU5t7MgicAbKMlmO9wwoEzUqsNgDH3WaWyQCuGoOD3AA4HRNNMpgAQn4rbJfqJc0KhtMYW9Z2F2Y5B35J+Vu5wFa+hJx3FFu8vriNmST64H7qlozGyHsNJbTk7uduf2HQJqxsDKV4+IqNw3a4o1W44GlxwACSonSLY3FZ1d22w/PL7lVXjF3/x3Abu4W+7h+yH0u0DGNaBsPzdKyG3hjqdTZAjZLLy2joqFwwprXr0MBc4wBueSaSoEEXcmdWtpwBnolNnpRaB2H/ad6Rd/wDkvLwDwsJGcE4Bn6pw+xlpIGP3QBmRSsePuTttTLecHsnui61ngeRPKTk/2ltw2ElqVh8UGduSQE/LOM9Ws7hrwTseiYW1ZeeWmuO2BhU+karxjJyNx/HZcmTgQDEukqhWWQCl9sZMk4R7GgbFeivzFmIOppLm4GR0/heYeI9YNvqRfwngADXNHMOG49x7L1U1AQkHiXwnSvGji+Wo39Lxv5Ec29vZL4i6OxDVqgenalRqGWVGunlkH2OUaR833/tQdbwtcUHcL2/L/vGW/wAg9jCstPuJptDtwIJ6915+Vgh4ykC9iGVBKY29ADkgKDpPb8hPbZuJKo8f5HUVkNQdlnO/mhL2gCcdP+04rNQVZqsZa1Eg3J12niVi7VrkcRXxecSv1H0Z5laUzxcI25jl6ql07TUfqXhptOpxsGCSSMnc8sYC7sPy5EfnNZlPJ+MNRQjHTK4Y0A7L7qF+wjfZJH1DG6S6nqbp4W5KDHkcDiBC4g7hF9ecToCM07SuLLtvuuOg6Xu9+Tz81RgHh+ULVQXZ/wCYZPqa2Nq0EiIHJdrtpAPRfLSmWnPM5XPXb0CmevZOUjgb1AbvUn7dw+KR0/dUFmOinNMsH8ReQc+/VVel0eq3x0I1E5DN6lUtXzR3/FqOJP6dvVbX4wivD9sGsnm4yfsqRjvIB6i71C6lOCt31cQiXNBKFuXANKblXhdGYpuSGsXxrXPwW/ppQXn/AJ/6Wz2BP4E60+lhJNFtADVcTJfUc4nz/CqGjUAavOxU2Qv6lDGhU0u63CCoPxbV+JSeDzIA9CD+ypNd1RrGmdjsOZPRI9Lt/jv43AEA4byHfzTMmT5CvRnY1mvg3RyyiA4fqJcZxvt9APdUF6WsZHumTKYDYACSa7z8lrtSlvube6mukaUyoziIBJyRg4kiPJJtZ/w8p8bqlNzmE7ieJvscj0Kb+DtTD+JkiaZgjnDjIP3Hoqa4o4PQrlBVbWwZhO5486nUo1A14joeRTK11B9N3E0+h5qk1vS/iDAE8p5eX5zUPqlWpQqcD2d2u5EdkK1m0O4ywBuXOm+KmmGuPCTyP8qpsrriheJ1q7niThWng/xL8oZUMEbEmJ/vsi4Ni3ev/kUyg7E9CfW6LpTcgrWs05lF0nJ1+5OROle2D2lpEykz7HgkRuqCmZXY24IghacP5RYmh+MVaZZiMg8SaGAIXJreDZfGVAfNcgCDj7nHe5uXwknifWm21AvOew3JPIJwTv2UdrVFt1ctpbtZ8zh9APXKF3oQlWTLLqrVHGA75s4mPRYvRaWlgNAGABAA2A5AL4kf6cxn5IW1nHtt5JVrekuLSQPmG3fsmNhe7I6rdNIiJT+GPInyO4PJlOhqeTahrAogh4h3MHB/Cl2h0XVXmoRHSfv+d16Lrvhuhcf+ymCeTv8AUN9iEBaaW2mOGIjAxj+ypWUqvFRs+/1HoQTZnKyoOwIwPqqG1Z8gA36pG5xa6GzB553/AGPbuimX8NzgzHPyys8Zhj/lDyixqfb6rwyp41jUqhu+T325LfVbp1R/C0HABJjYHl2ROn6cWObggjc9FhU5Hv1Fk8RH9vQaKcRlbMEBF0qLeHPr591yq0PReqRoVI7iu6uCSB3j3Ti2qECNkkvrb5mhvNwz67qkp0ZAHQIMaEkwr1OzaohT3iK/cxsN3djyCePpEBKPEDR8PlMj9kjyQeO4zH3F2m23yo6seELewpgNCH1m6axpcTAG5PLrKmxYeOPl7hE2ZM6y51V7GiYySPoD9/qmWkUDSA+p5Jdod0LlzyA4CSBggwCcnpO8dwnVbTKgIMy1v0PcQgK5AKo2I4FfuMTXiPukPiKsGtJO58vcps/AzMjz91CeN61R1J/AHAcyBy55HXb3TVBchT7MDQ3EvgzXgzUuIn5aoNMHzgsJ8y0f/Ze5AcdMO7Svy8C5jsggj0K9u8Cf4hsuabaNUxWAgjbijm3vGSPPkvXz4uIv1VSZWuVQtRMwgdU0JlVpD2tI7ic9unmm1Fw3GQiqrBGy8s4gRcaGqeQa34aNOeEY6fwktVnyr2XUdHbVELzvxT4Vq0i57RxMAkkbjrj64RJYNMYwEGSFh4xubV+Hl7J/Q8kt9Jy0+S9i8OeImXFJlRsw4Awdx2PdeNWOimsXOLZE4wYOQDHXfZVulMqUf0kjrgx5J3lcVooN+/3F8bO565a1Z2RZqKC0/wAROBh7SI55+vRVVDUQ4eS3Dn5LXuJZKMZDJXN9lmea1p1/z8+67sugR+e6euMMPlAsjqKNarVG0Xlg4ngYAGSpzwVZu+atU/U848h+fQKzqZQT6JmR+eaiyCmjlOoc1nmsQouX9R7LFRzX9wKMUset6N87jgbRn3QwqAjC50xBJUp/UpH7jpj5GY7j8/tB3ddoM84g85BP5/CDdVPMpVqF9Dhzhc+ZkW5ioCY0u2j227Ker38OkDYnnjJ2745/dE1NbaKZ4jk4A5/9oOw0x1U8UwOQSS5yEcY6gg3DbAwziIyDI6ydh5BObPaf9XXz6fnul9e0+GyZ2I/hMbPICsUkHjJXhtOqAO/Tkta1wVs2jJP56oG+qRIB2RuGAuKE0ZVl4HRObe8hRtnduNy1oyDM+UGT7wq5lrACzxyWBIhtQhVSvMKb1yuTVps5TPsnpbGUr1ugPiU3D8wk+UCVJMZjq4QHkARtEeYUl441AiiQB8xLRknI4iYEen4ArA1BwjKlPED2G4otkETJHcAx9SuLMCCDqbQn3wRo5oUIcIc6Tkzwgziev0+hVbavmSNwT5Zj35/2lVuYR9o6D91oyOzW0AgQmraNe2CB9vqPMn1SW90H5SAJOYPciP2CfNuO/wBFs2sDh0dlxJvuYDU/PHifSKlC4dx0yxrj8nMECJIIwf7Q9k0ghzTBGQRgyNl+jbzRaNZpbVY17TycJHmJ2PcKP13/AAmoOE25NF/YlzfUEyPQ+ivGfktNA6M28C+JjVp8FQzUZg9S3k7z5Hy7q2bVkYXgl9pl/pz+OpTMNOKrPmb0h0bA/wDIDdU/h7/FphhlwDT2HEMt83DcBTvgcbUWP1D5KZ6uyosubZrmoXT7tr2gghwIBEZEHmCNwjxtEYWLTDcw2DIS/wBCFOo57G7iHZxBOTHXv9N19o2YEGMwckzuSfzb6BWVxbh2ISt+iwcEgpPIr3uM0ZMXLOBsATuAN4mZ5bra11k0ztOSd9pA9+eEXe6c5p+bbqErqWJnGymbl2sKh7lNZ+IGuIBMEnnM+Q+vum1C47jr9AP2H5hec6tXFNsk8kV4a1WrwD4hLjkgncAnDT1hGufIotoJQHqeg/E5L4akJba6iDkrq65CLly+UDjWod8JYuDL0EbrFVxQwdyV8RXf/jVmub8zHAhzehBBkd8kR27ZEd4nadmn881SXem8TcgHscqa1HSRTdgYUThgepSpBE7u1AvyAlGqXoYDOSUUKoYATjspjU7wVHkiY2ErFTmflCY8RqcbKs6rcgH0HIbL0nTqZYFH+DtG4qvxHenl1XoT6AAEKwcb16ijcS6xc/paOZk+kfnoirV4gJPqvy1S4mQeq+2+pt2lS/lIc3MYSmbfcII+qSX93g53XCtdYmUDVq8RXZc5I4iAq7hWiOAqz2P7f2rizuQRChrb5arGjnv5wZVTQwq/FvGKnPuMLtwkeaS61c/5zG9ASmbRJCU6zS/zGu57eiX5RJQn9iHj7mlW5gHsvPr6/c+oXzkO+XtBwr3UbQ8G+8QvOJAcRMiTlKVTe4ZqpbaNrbazdwHc28+/omrLzO68vdVDcgx3GFytfEtzTqy0uqt5tcZHoeR/Mp4xlhqKM9gpXC6sdJ6KO0vxK2oJEtdza7ce2/on9veEjkpKJNGHVC4/ZWjYrq29zlJ2XXdbsqglOUm9QK+4/wCGm8ZAKjfFH+HFrcS/4YY8542fKZPMxg+oPNPmVwNlxZqxLuEgxP7Kk5+NX/6gjGT1JrwbQfZg0Hu+QPd8IkmQ0mQx0jcHiM855K6ZcgxCT6jYtqNIwVKPbXt3yx7oB/SZLSPLl6JD5GRiewYYAInpFPfZb1IS3RNYFamHbOjI+6PfkSE8MCuosijuBXlqHDKnb3TXtngHF0yq3hXGrb8x6qdlI2I0ETyi+02rUrj4rHNbiJiPphUdjYQPsqPU7AOGw5FKw7hMIWtyOXQ6/vN0OpjKK6hpC3ZU6LjVmVQFU+oEz4h7rF3bTd0+i+Jv+m/Rnco5qQQp3VqJc08McQ/TPVfViVnAoGYnch6um16zjxEN4ZHDOMTOyXXFoWbx6LFiBPQjG6uNPD3iNtOGczsI6c/ZVZ8QNc0ATnssWJWYcDr/ADcYmxuTXiKpUrVPh0h+jJyB9ykAuC0wTDvzosWJuNQVin7jKwu3uPDM/wAeqPo3BbUDXNgdcb+ixYkMgBuaJTaVRBfPRUFQDhXxYrUPwJi27mU3H9glGt1eEsB5n7BfFiRn/wC2TGJ/KKfEmsxSLGmHOaQ2Qd8TttglSthpXywcrFiSWNAfcIzS40IFdbbTQ3kFixY7tx7gCdX2o6BdLa9qMIg4HI5/tYsQBjUKM6OruJ6HondndfLmZKxYneOoJNzn6hjriFrTfmSsWKhlFwLoQ34uOiGuagfDSJ7rFiW46hJAxTfQJcyC0ZImE00fxYyoeCDPkvqxIRjjelmkBhuUEgiQuVQweyxYvSyABbk69waoMY2KDuNPBzGV9WKAC4+A1m8GFvZsWLF6XhkjyFAisn8DGTQsWLF9NIJ//9k="/>
          <p:cNvSpPr>
            <a:spLocks noChangeAspect="1" noChangeArrowheads="1"/>
          </p:cNvSpPr>
          <p:nvPr/>
        </p:nvSpPr>
        <p:spPr bwMode="auto">
          <a:xfrm>
            <a:off x="152400" y="-677863"/>
            <a:ext cx="2619375" cy="1743076"/>
          </a:xfrm>
          <a:prstGeom prst="rect">
            <a:avLst/>
          </a:prstGeom>
          <a:noFill/>
          <a:ln w="9525">
            <a:noFill/>
            <a:miter lim="800000"/>
            <a:headEnd/>
            <a:tailEnd/>
          </a:ln>
        </p:spPr>
        <p:txBody>
          <a:bodyPr/>
          <a:lstStyle/>
          <a:p>
            <a:endParaRPr lang="en-US"/>
          </a:p>
        </p:txBody>
      </p:sp>
      <p:sp>
        <p:nvSpPr>
          <p:cNvPr id="30725" name="AutoShape 6" descr="data:image/jpeg;base64,/9j/4AAQSkZJRgABAQAAAQABAAD/2wCEAAkGBhMSERUTExQWFRUVGRgaFxcYGBgXFxwaGBgXGBYXFhwXHCYfGBokHBcUHy8gIycpLCwsFR4xNTAqNSYsLCkBCQoKDgwOGg8PGiokHyUpLCwsLCwsLCwsLCwsLCwsLCwpLCwsLCwsLCwsLCwsLCwsLCwsLCwsLCwsLCwsLCwsKf/AABEIALcBEwMBIgACEQEDEQH/xAAcAAADAAMBAQEAAAAAAAAAAAAEBQYAAgMHAQj/xAA5EAABAwMCBAQFBAAGAgMBAAABAAIRAwQhBTESQVFhBnGBkRMiobHwMsHR4QcjQlJi8RQzJJLCFv/EABoBAAMBAQEBAAAAAAAAAAAAAAIDBAEABQb/xAAtEQACAgICAgICAQMDBQAAAAABAgARAyESMQRBIlETYTKR0fAUI/EFM3Ghsf/aAAwDAQACEQMRAD8ArrzXQf0jKVPo1Hv+aY5LvpFCXKkpUR0Xw2PGcvycz2GYLoRfZaaGRjJ90zpWYX2q6QI3Cxl8IVaoiGJJJhHwQBtnqtDdNCEr6o0NMuU9qGuDZuT1W5PIVOpyoT3KWvqjYicdylt1rrW7uHv/AApKrWe4yUvvbkNBjcKX8+TIaEZwAlBfeLmZh30Uzf8AiZzp4SR3nKUcDnnOEdZaI55+Vpd9lUviD+Tn+sAv6EBNZzjzKYW1E+yaUvDFbA4I7mITez8Ltpj/ADKmTyaMos9KtLNSydzlSocDKfQzJ7oukQ4wNh9Vtd6eSyGy4D3XXSqTmiHtgd9+y8sKC2xL1b4zhUt/+M80Bwim9jm4JO37hV/A1wgDdI9W0N73gsG0/hT+HEWsEuDozuLmQstn8VQNJgHda0tMe0fMQT2n90Hc1TTqAnE49lrtrlEKN1LCnotOAIyea4O8Psby3Qmm65sCU6o3YdmVSrYsosdxbclMW3XhlhEQD5hJLjw+5h+TH51CuQ1aVGSNl2Xxlb9QVykdyGbeVqeCNvZN9P8AEk4fhN7rRmkbZSG98NkSWypThz4TaxoZHj6nqTXbFHtvMdVDt0+oMZ9URY6y6meF/LqmYvOdD8xX7gNhB6le565uAcdkNR1Zrm8giaFcES1XjIuToxPErMdZDBbifZL7ui4TiU2ZUWtUgrsmNHH1NR2UyWfaFzp6IpzYYOyc1bRvql1/ZkjHspxgOK5T+UZBUOs6stBXetsQhNJMCCiKmSenRVo9KJIy/KGWlQljZ6L6lvG4YGy+r6DHlx8RbDqee2JrNCRWivJlPGXgzPul50GrSktIdPoV0sbIiS8yTy5DsF8SBkT41/aeyQCbhFfU2tG6R19Re88LJk7AKhr6FRqN+ZgHdvyn3C4aXotOg4/DaRO5Li4ntJ5dkbYXauR/pBBAiKp4euCOJwx5yV2sNAc4/N8o7/mVaB0BLsl8nJTDgRaqZyJgFz4WHAeF8GNzt6pPpvhBn6qkvd5kN9Bv7qxrtJbEIe3TTjAI46g8vuKLvwpQIEUw2P8AaY9+oR1lYtbAAAHTkjqzkPQvBJgE9YH8rXGxZnAn1Cn24iNvJBHTxMjdEVNRb0djt/a4U9SaXRkeYS3KEi4Q5CF/+GHDK4N0+DhGud8q4suI5pjKmrghzOtGzgbLWrS5Lsy9HVaOqBxWlFr4mZyN7g1zbwD9FNahQFTiB6DPQ5gqmvX4U/StXPqktPygQ7z3CiZf9wfUeGNRPSa5uCU2tb9zV11LTv8ALMDIyErt6wUeVSj61GA8hcrrDVsZymVC7BUhZ3KZ0riCCFfjzPQJ3EMguVTYcuVWlKAtdSnB3RTbokr0BmRhJuBBnypYNIS640BjiCRPn/SfBc3gpmTCjDYnLkYSN1HQHNEsmOiE0/VX0jGYHLor80x5oetpzDkgKDJ/043yxmo9fIB0wiJniFp5wmFtdtdsUs1jw3Mup4PTr+dVOMvn0nQ4Fp7qU5M+FvmLjQquPjLs3WYWF0qXoeJmc9/dPdN12m4/sd0/H5IfTGoLYyvQjKlRlpkIW6smxzCNFy07Ie4JOArHK8fuJUtyip1u8bPdHmViY8QGCR7hYkUfuO5fqaXLjCX03CV9qXIOAUG+uGZJXOb3BAqMw6duXLzHn+QVoxpnfvsRj85IahfsIwfqlt9rvBjcjums+IKCYPFrlIWSN/z3/lD0HfMPP7fZJKHidrsEQ7puuNzqjzJAgf8ALA/srWz4qBUQQjXK2tdfKD6ef1wlb7wNdHny/PzzSpl68t5n0j99lta0HEyTufTshbyOdUJox13GNW4fUwBwjmTE+kIjThDo6LWk2P3lcHXXC5aSFPIzhvQhV60SSEnLsldrvVeLYR3QdzctayJyduqhzZFc2pj0BHc6f/0bBLHOyEvd4oaCYyOWYXey8NAkueOIu67DyXe88MsDSQNh0CWObgHc6lBgzfE9M7kgwCMde85MfmFtT8Tt4oaC6RMxAiY3/OWcqC15rg6Gkww4zz5p/wCD9HfXa2pUngGzTPzbmd9pO/NVhF4BoBoGU1gal1808LM8jMZ79t8qisdKbSHC0czknP8AX5shdPYKeCyGnmCSB3IPLKfU6A33B9R5/QJmHGoN1uJdzAK1nI2/Pf8AJCnNW0lgl2xPTaYB/feFXXFRrRnCh/E1057uGmM/QeaHyDjqq3CxcorZd8Dy2Z6d+fVMqWoBS9XS6k8TiSepXI6mW78lBwN/AyqvuXdG4B2R1vdZUFpXiEOdwyQe+3uqajqYIR2VNNqAVlXb6nGCUY27DtlFtvZ2RtvfkKhPLYa9RRxAyrbVJ25cuu39rPizt+d/zt1SinqgAyERSvWnnP5/a9AeXjIoyc4Whb6mPc+gnv8AyhbiyDpEAnIn82RtFgPJfalAe/5+wTiFZbIgglTI3U/CzX5A4SD+oD2BE5x9wlLrCpRcMk9CBIwATtyz0XoZtwh62ntO7VBk8VG6EqXOfclGao9onGY3xvkc07tbh7huAuF5oAeCOvmh6du+lgmR15jzSEw/jPRr/wAxnLkI3FJo7r6hWVARMrE3kv1A3PMrTxPUY/5TM9UZc6q+pk4UhYVpeAqW3pgFIzoE1GLud6VUhc7vUQ0TzR1TTyR8olbWnhYuIdV9Gjb1SQgB3OJgWlW1VxD+HHnB9lQ0LVziOPacBN7W0AbAAxha1WQU3fGBy3OtOkAIAWo+UrWnqDBgrjVuWnMphYVowaN7hNfU2jzQD7xrpwg7kdEuqXnCVI+XITREYoEPunwCg6FWXA9Eq1nWyWw3nuf47pp4eoGowOPQfZA+NiOQhBqMvNMqhzASt79mMCR+Sl9jQIG6KfX4BJV6MQtERbAE2J5tr+nRVIGeI9NiSq7S6QYxrRs0AD0wk19VFWq5wEgEZ9f5wnFsYhS5W4ECYdx2yoS2EbYl7RAyP9p//J/ZLraZwcJnRr9lXjybtokiI/E13XD2tawhp3eYI+iGp2UCck9eapq+e4QtW2gbSOv8oDitywMYHoVE1XT2vb3UZqOhONWI+WPmM8/yFd1Kga108kBpVM1HEEY39fyUl2pgB3KMexZkFqGkfDbxAGPzJSOp4guKTo4pb/yAP13Xsuo6O1wcI3Gy8o8U6ZwFwA/6T/Ha24ZQDObYsRroHib40AiHDeNv6VMb8Ac1K+AtH+Ez4z8uf+kRsP5O6tdR0cVaXxmYdzHIx+6RlVfyMuL1/mpg63OdHUw7cokV3NMhSRDmnsm1pqcCDlINH+X9RNr6lXp+uRg7pi3U5UONQBdnH5yTe0u53T8fkP8AxuLbGO5V0q4K6VKneO6RU7mEXSuZVyZ6+JiCkYCnK41bad/YrtQuAulRUkArcCyDEj9ME4CxNCsUZRY3m0/Pmj6a+q88H+n79Fb2vht/CHOI7iEdo+hMt2hrQfM7nuVQBstgJTn8rG4d8RAbCgGiES9c3vDUJdahiBhTlwgozeJO4wZc8IlAXWogpfVvSREpfcVks+Qx0sMIB3GNzchLqt2QuTXuK6NtifNLq2uboTcXzil949G1WwETZeHviZccbwnIrFqmXJG8HEQBzI+8L0zRLZrGNaBgAJVd6QB8tMZHNNtNpva0Bwk9lSrgnjAYe5RUqLRB3CG1OlLHQOS0p3wbvPdZd3YLcc9leHQrURRBkrolhFGqHfqJIHT5TII8ymtkA9vf91jaLmtzg7pfVuzTMj1C8zKvRMdH+nt5EI44Utb+KaRdw8QDuhwfrj6qgtr1piViuK4+4BUxgwyu/wAJB0KhJRnGq8excWYvv9LFQZHqgtO09zHHY/wn7V8fZ4WHxw55DuGuYqKi6o0+vJefeKdN46zB/vMfXmvRriiR3j3UNc1+O7YNoJPtgD6qXJaMPuUYyGBh1vaBrQI2TbTxFN4HLMIMtTbRaYBP/Ic/zutw1zAmMdSbv9L+Uwk9vbmduyvb20aAWjzCmjRDXn6ovNxrjUMICNc5XGnEieg3Qja72GFUtoA490NXsW5/hJOHl8hCD1qK6GuOGHRCa0L8bg4SK+suFLbTUnDEfugV26PqHQMvaV6jKN9O6ibbUJwU0tNQgwfQo1zkQCkrRUCxKW6iI3WKr80Xwg1SkQdlpVveAQcJwLUHkuN1pjajeEjPVayPVr3OBHuTlXUmmUouqu5W19QNKqaTokwQYJ65P1XS10z4jo3kTAkCe5P+nt9EtfByZRysVD/KBqLaIc/IyP7hE09OcTBVFYWAYI4QCOgMHt2Ee63tadM/q5Ok7zvgjG2PzCJfEBPc5nNXF9npo2RlW1a0LsKrR+++3bugru+BMCM+Y8sgY7+u+FUqJjX1FWTB7G0FaoRyCZ1qHC4MaY/hDUKppsPw+eS4j7D+fZfbSq4ulxLncyefP0UvJTr79xuwLje3tQBsu1SjC5U3nCNLeZ+qfxFaiLNxNdVTIB5oilkzPaEHqWXgDeceaY2Vtw78xz2nKTg27LGNpbnG4OCpfVq4buQOkqyqMkZPTzjn/Sg/FfC6syniYnIdHzGPORwg/vunZsQOrqYjSdoUC4l5ySfTzCfWOsVKIA/U0cjy8iiaWnNDdhIJAMHh4R16nfP9L5XpNAMAZ6gnk6J77eUqV/kdmM5Rlp/i1pMO+Xz285/mFSW2qSJXmd25tMHYmMYPMCeLkVz0fxb8J4hwdSP+mHFwJP8ApnHCOnb1TEwvVqYNXPX6F2Hc47ItlWcKO07WqdQDhIPUiZGOYOd+X2Ta11Uc/uiTMF0ximSPeFTmreEA+sLim7heNx/pcNvQ900GoDqiaF0n/wC3k1BBZdiIXWLgcjZM7JkckVXpgrlQfwnKRwCPGc7E46m/5hjqpm8bmVVX1txtdyPI58x5jGw/lSNtV+d9OoAHDMDimJIBBMYwJ/6SvOxlh3+4eNozs68jpsiH4+b82QluAB1MHYO3IP8ASIc8eknAnaBt03RYxWMEmCe4NcNJ5Dny/lTVLTTxOxsSq17Yn35xHXzz9EKKI5DflmdhG2J3+iDIgc6MNWqIDYuHJfBUIVhQsWkHijP8cpSq90wZIwp8njMosbhjIIubdujmsWnwiMLFLZ+4ep6GzoF8dicbrhT1NmwOOvL3Q19r9Bo/9jSegIJ9gvoWdALuRBTfUUeJNFbWqMqZ+XBAMcQ5T5GfdFafZNaDiJ91rRvDVyBDep3/AKR9V4aBnKlx5Odteo+q1NWWw4RPL3SDUKgZU4gd55dj+eiaXersbzUzf3gqu7DmhzZ1qljUTu58vL3psvmnUC53E7bG64/+IKhAExiU5t7MgicAbKMlmO9wwoEzUqsNgDH3WaWyQCuGoOD3AA4HRNNMpgAQn4rbJfqJc0KhtMYW9Z2F2Y5B35J+Vu5wFa+hJx3FFu8vriNmST64H7qlozGyHsNJbTk7uduf2HQJqxsDKV4+IqNw3a4o1W44GlxwACSonSLY3FZ1d22w/PL7lVXjF3/x3Abu4W+7h+yH0u0DGNaBsPzdKyG3hjqdTZAjZLLy2joqFwwprXr0MBc4wBueSaSoEEXcmdWtpwBnolNnpRaB2H/ad6Rd/wDkvLwDwsJGcE4Bn6pw+xlpIGP3QBmRSsePuTttTLecHsnui61ngeRPKTk/2ltw2ElqVh8UGduSQE/LOM9Ws7hrwTseiYW1ZeeWmuO2BhU+karxjJyNx/HZcmTgQDEukqhWWQCl9sZMk4R7GgbFeivzFmIOppLm4GR0/heYeI9YNvqRfwngADXNHMOG49x7L1U1AQkHiXwnSvGji+Wo39Lxv5Ec29vZL4i6OxDVqgenalRqGWVGunlkH2OUaR833/tQdbwtcUHcL2/L/vGW/wAg9jCstPuJptDtwIJ6915+Vgh4ykC9iGVBKY29ADkgKDpPb8hPbZuJKo8f5HUVkNQdlnO/mhL2gCcdP+04rNQVZqsZa1Eg3J12niVi7VrkcRXxecSv1H0Z5laUzxcI25jl6ql07TUfqXhptOpxsGCSSMnc8sYC7sPy5EfnNZlPJ+MNRQjHTK4Y0A7L7qF+wjfZJH1DG6S6nqbp4W5KDHkcDiBC4g7hF9ecToCM07SuLLtvuuOg6Xu9+Tz81RgHh+ULVQXZ/wCYZPqa2Nq0EiIHJdrtpAPRfLSmWnPM5XPXb0CmevZOUjgb1AbvUn7dw+KR0/dUFmOinNMsH8ReQc+/VVel0eq3x0I1E5DN6lUtXzR3/FqOJP6dvVbX4wivD9sGsnm4yfsqRjvIB6i71C6lOCt31cQiXNBKFuXANKblXhdGYpuSGsXxrXPwW/ppQXn/AJ/6Wz2BP4E60+lhJNFtADVcTJfUc4nz/CqGjUAavOxU2Qv6lDGhU0u63CCoPxbV+JSeDzIA9CD+ypNd1RrGmdjsOZPRI9Lt/jv43AEA4byHfzTMmT5CvRnY1mvg3RyyiA4fqJcZxvt9APdUF6WsZHumTKYDYACSa7z8lrtSlvube6mukaUyoziIBJyRg4kiPJJtZ/w8p8bqlNzmE7ieJvscj0Kb+DtTD+JkiaZgjnDjIP3Hoqa4o4PQrlBVbWwZhO5486nUo1A14joeRTK11B9N3E0+h5qk1vS/iDAE8p5eX5zUPqlWpQqcD2d2u5EdkK1m0O4ywBuXOm+KmmGuPCTyP8qpsrriheJ1q7niThWng/xL8oZUMEbEmJ/vsi4Ni3ev/kUyg7E9CfW6LpTcgrWs05lF0nJ1+5OROle2D2lpEykz7HgkRuqCmZXY24IghacP5RYmh+MVaZZiMg8SaGAIXJreDZfGVAfNcgCDj7nHe5uXwknifWm21AvOew3JPIJwTv2UdrVFt1ctpbtZ8zh9APXKF3oQlWTLLqrVHGA75s4mPRYvRaWlgNAGABAA2A5AL4kf6cxn5IW1nHtt5JVrekuLSQPmG3fsmNhe7I6rdNIiJT+GPInyO4PJlOhqeTahrAogh4h3MHB/Cl2h0XVXmoRHSfv+d16Lrvhuhcf+ymCeTv8AUN9iEBaaW2mOGIjAxj+ypWUqvFRs+/1HoQTZnKyoOwIwPqqG1Z8gA36pG5xa6GzB553/AGPbuimX8NzgzHPyys8Zhj/lDyixqfb6rwyp41jUqhu+T325LfVbp1R/C0HABJjYHl2ROn6cWObggjc9FhU5Hv1Fk8RH9vQaKcRlbMEBF0qLeHPr591yq0PReqRoVI7iu6uCSB3j3Ti2qECNkkvrb5mhvNwz67qkp0ZAHQIMaEkwr1OzaohT3iK/cxsN3djyCePpEBKPEDR8PlMj9kjyQeO4zH3F2m23yo6seELewpgNCH1m6axpcTAG5PLrKmxYeOPl7hE2ZM6y51V7GiYySPoD9/qmWkUDSA+p5Jdod0LlzyA4CSBggwCcnpO8dwnVbTKgIMy1v0PcQgK5AKo2I4FfuMTXiPukPiKsGtJO58vcps/AzMjz91CeN61R1J/AHAcyBy55HXb3TVBchT7MDQ3EvgzXgzUuIn5aoNMHzgsJ8y0f/Ze5AcdMO7Svy8C5jsggj0K9u8Cf4hsuabaNUxWAgjbijm3vGSPPkvXz4uIv1VSZWuVQtRMwgdU0JlVpD2tI7ic9unmm1Fw3GQiqrBGy8s4gRcaGqeQa34aNOeEY6fwktVnyr2XUdHbVELzvxT4Vq0i57RxMAkkbjrj64RJYNMYwEGSFh4xubV+Hl7J/Q8kt9Jy0+S9i8OeImXFJlRsw4Awdx2PdeNWOimsXOLZE4wYOQDHXfZVulMqUf0kjrgx5J3lcVooN+/3F8bO565a1Z2RZqKC0/wAROBh7SI55+vRVVDUQ4eS3Dn5LXuJZKMZDJXN9lmea1p1/z8+67sugR+e6euMMPlAsjqKNarVG0Xlg4ngYAGSpzwVZu+atU/U848h+fQKzqZQT6JmR+eaiyCmjlOoc1nmsQouX9R7LFRzX9wKMUset6N87jgbRn3QwqAjC50xBJUp/UpH7jpj5GY7j8/tB3ddoM84g85BP5/CDdVPMpVqF9Dhzhc+ZkW5ioCY0u2j227Ker38OkDYnnjJ2745/dE1NbaKZ4jk4A5/9oOw0x1U8UwOQSS5yEcY6gg3DbAwziIyDI6ydh5BObPaf9XXz6fnul9e0+GyZ2I/hMbPICsUkHjJXhtOqAO/Tkta1wVs2jJP56oG+qRIB2RuGAuKE0ZVl4HRObe8hRtnduNy1oyDM+UGT7wq5lrACzxyWBIhtQhVSvMKb1yuTVps5TPsnpbGUr1ugPiU3D8wk+UCVJMZjq4QHkARtEeYUl441AiiQB8xLRknI4iYEen4ArA1BwjKlPED2G4otkETJHcAx9SuLMCCDqbQn3wRo5oUIcIc6Tkzwgziev0+hVbavmSNwT5Zj35/2lVuYR9o6D91oyOzW0AgQmraNe2CB9vqPMn1SW90H5SAJOYPciP2CfNuO/wBFs2sDh0dlxJvuYDU/PHifSKlC4dx0yxrj8nMECJIIwf7Q9k0ghzTBGQRgyNl+jbzRaNZpbVY17TycJHmJ2PcKP13/AAmoOE25NF/YlzfUEyPQ+ivGfktNA6M28C+JjVp8FQzUZg9S3k7z5Hy7q2bVkYXgl9pl/pz+OpTMNOKrPmb0h0bA/wDIDdU/h7/FphhlwDT2HEMt83DcBTvgcbUWP1D5KZ6uyosubZrmoXT7tr2gghwIBEZEHmCNwjxtEYWLTDcw2DIS/wBCFOo57G7iHZxBOTHXv9N19o2YEGMwckzuSfzb6BWVxbh2ISt+iwcEgpPIr3uM0ZMXLOBsATuAN4mZ5bra11k0ztOSd9pA9+eEXe6c5p+bbqErqWJnGymbl2sKh7lNZ+IGuIBMEnnM+Q+vum1C47jr9AP2H5hec6tXFNsk8kV4a1WrwD4hLjkgncAnDT1hGufIotoJQHqeg/E5L4akJba6iDkrq65CLly+UDjWod8JYuDL0EbrFVxQwdyV8RXf/jVmub8zHAhzehBBkd8kR27ZEd4nadmn881SXem8TcgHscqa1HSRTdgYUThgepSpBE7u1AvyAlGqXoYDOSUUKoYATjspjU7wVHkiY2ErFTmflCY8RqcbKs6rcgH0HIbL0nTqZYFH+DtG4qvxHenl1XoT6AAEKwcb16ijcS6xc/paOZk+kfnoirV4gJPqvy1S4mQeq+2+pt2lS/lIc3MYSmbfcII+qSX93g53XCtdYmUDVq8RXZc5I4iAq7hWiOAqz2P7f2rizuQRChrb5arGjnv5wZVTQwq/FvGKnPuMLtwkeaS61c/5zG9ASmbRJCU6zS/zGu57eiX5RJQn9iHj7mlW5gHsvPr6/c+oXzkO+XtBwr3UbQ8G+8QvOJAcRMiTlKVTe4ZqpbaNrbazdwHc28+/omrLzO68vdVDcgx3GFytfEtzTqy0uqt5tcZHoeR/Mp4xlhqKM9gpXC6sdJ6KO0vxK2oJEtdza7ce2/on9veEjkpKJNGHVC4/ZWjYrq29zlJ2XXdbsqglOUm9QK+4/wCGm8ZAKjfFH+HFrcS/4YY8542fKZPMxg+oPNPmVwNlxZqxLuEgxP7Kk5+NX/6gjGT1JrwbQfZg0Hu+QPd8IkmQ0mQx0jcHiM855K6ZcgxCT6jYtqNIwVKPbXt3yx7oB/SZLSPLl6JD5GRiewYYAInpFPfZb1IS3RNYFamHbOjI+6PfkSE8MCuosijuBXlqHDKnb3TXtngHF0yq3hXGrb8x6qdlI2I0ETyi+02rUrj4rHNbiJiPphUdjYQPsqPU7AOGw5FKw7hMIWtyOXQ6/vN0OpjKK6hpC3ZU6LjVmVQFU+oEz4h7rF3bTd0+i+Jv+m/Rnco5qQQp3VqJc08McQ/TPVfViVnAoGYnch6um16zjxEN4ZHDOMTOyXXFoWbx6LFiBPQjG6uNPD3iNtOGczsI6c/ZVZ8QNc0ATnssWJWYcDr/ADcYmxuTXiKpUrVPh0h+jJyB9ykAuC0wTDvzosWJuNQVin7jKwu3uPDM/wAeqPo3BbUDXNgdcb+ixYkMgBuaJTaVRBfPRUFQDhXxYrUPwJi27mU3H9glGt1eEsB5n7BfFiRn/wC2TGJ/KKfEmsxSLGmHOaQ2Qd8TttglSthpXywcrFiSWNAfcIzS40IFdbbTQ3kFixY7tx7gCdX2o6BdLa9qMIg4HI5/tYsQBjUKM6OruJ6HondndfLmZKxYneOoJNzn6hjriFrTfmSsWKhlFwLoQ34uOiGuagfDSJ7rFiW46hJAxTfQJcyC0ZImE00fxYyoeCDPkvqxIRjjelmkBhuUEgiQuVQweyxYvSyABbk69waoMY2KDuNPBzGV9WKAC4+A1m8GFvZsWLF6XhkjyFAisn8DGTQsWLF9NIJ//9k="/>
          <p:cNvSpPr>
            <a:spLocks noChangeAspect="1" noChangeArrowheads="1"/>
          </p:cNvSpPr>
          <p:nvPr/>
        </p:nvSpPr>
        <p:spPr bwMode="auto">
          <a:xfrm>
            <a:off x="304800" y="-525463"/>
            <a:ext cx="2619375" cy="1743076"/>
          </a:xfrm>
          <a:prstGeom prst="rect">
            <a:avLst/>
          </a:prstGeom>
          <a:noFill/>
          <a:ln w="9525">
            <a:noFill/>
            <a:miter lim="800000"/>
            <a:headEnd/>
            <a:tailEnd/>
          </a:ln>
        </p:spPr>
        <p:txBody>
          <a:bodyPr/>
          <a:lstStyle/>
          <a:p>
            <a:endParaRPr lang="en-US"/>
          </a:p>
        </p:txBody>
      </p:sp>
      <p:sp>
        <p:nvSpPr>
          <p:cNvPr id="30726" name="AutoShape 16" descr="data:image/jpeg;base64,/9j/4AAQSkZJRgABAQAAAQABAAD/2wCEAAkGBhMSERQTEhQWFRUUFxoaGBgYGBcYHxcYGBgYGBodGxkYHCYeGBkjGhcXHy8gIycpLCwsFx4xNTAqNSYrLCkBCQoKDgwOGg8PGiwlHyQsLCwsLCwsLCwsLCwsLCwsLCwsLCwsLCwpLCwsLCwsLCwsLCwsLCwsLCwsLCwsLCwsLP/AABEIALcBEwMBIgACEQEDEQH/xAAcAAACAwEBAQEAAAAAAAAAAAAEBQIDBgABBwj/xAA7EAABAgQEAwUGBQQDAAMAAAABAhEAAyExBAUSQSJRYQYTcYGRMkKhscHRFCNS4fAHFZLxYnKiFjNT/8QAGAEAAwEBAAAAAAAAAAAAAAAAAQIDAAT/xAAmEQACAgIDAAIDAAIDAAAAAAAAAQIREiEDMUETUSIyYfDxBHGx/9oADAMBAAIRAxEAPwD4vHJSTaCEpS8W941oFhoHThFHpF8vBDcx4MS4LVb4DrEQeZjWai7SkWEeifyijVEwg+EAJ6uYTEdcWIkOdz4AmO7hTtpI8RBoFlNdo8Eo/sN402VdkJk0Aq4U9aOOkarL8kkSGIljV+o1+cGq7Bl9GQwHYidMAUsiWml7ny2jU4HsZhEpCSkLVuVCpMNVTC7s46bxTo1Es5fyaBl9G/7JYeVKTwlAZNAGsI8/BSVcJSltnApHkmUTRvjFpwBIqw+cZNo2hHnnZ6UoEBACmoQIyMvspiirT3R/7Ggj6SMMCHC9XSzR736vZWQ0azGDmdgsSPZ0K6amMJsdl8ySrTMSUn+bx9IWgAkB7x5j5aVpZYBpvX4wFIaj55gc6nyS8mdMlkfpUQP8bH0jYZP/AFmzCSwWUT0j9Y0q/wAk0/8AMZLN8Dom6ZYfVYCsFSOx+KUH7sAdS0Om/CcoRfaPruTf16wymGIlTJR5jjT/AOa+ojd5N22wmKH5M+WvoFBx4i4j83q7FzwnUCgnkDCfFYNctQ1pKSLH7GDlfYvx1+ro/YaZ4MSYGPyplHb/AB+GbusSsge7M/MH/qvoRG4yb+vk1LDE4cL/AOUosf8ABdP/AFG0D812rPtszDgxQrLxtGRyj+r2Xz2HfiUo+7NBRXoTQ+RjYYbMUrDpUFDmCD8oonJdM538bf5KimZg1AUJj82f1OyaZLx01S3OsuCeTM0fqHvxHyD+sGE7xaS1heOjhT5U4SBceKScXZ8L0GPCs84MxKGJgVSY45RxdHcn6NsKE0aaPAwylrp7afWMuERMJhKKKbHqc+SmzmAcTmC5l6DlA8uVSPVRTdAcmzyOiLx7GFG2H7JzOFU1QQlVwKqHTk8PcL2YwwKSrWtqHVYnq1PKGU7MgxchxZ2fn8okrMiOVhej8vhEnJIyTYRgZcvSSZYKVBm0gUB3b1i2bleHnFpkpJYBi1R0hYvMgFakhiqiub9ILkd5M0uCAKuaU8/GFU/EFw9Yiz3sHMQdWHYpZ2N36QhweUzFkhmINX2j6nJlLDglhsL1bnAGPyHUdZoauE70pFE1e0I7rsxOFw6pdQdNb0A/jQ47xOoKUUkgUardfGJ47DSwkywC6QOpHjC+bgZjApIYCg5xuR0vxNBW9jyRmJND4isUnM1IGq4Br0jPyM0UOEoWDz0knyhiqaFFMpSVgL3Yin0McijNs6Xigk9qNdEOVchV4a4TJ1KCVLmKS9SAbdC8C4PAy5KWl0D71J8TFi53/IgAU8esU0u9k++tDpaQAAkhmv1jwAlHGag0MKkziEuFCu0cMxSQxtDZp9gwYRLnpSpym+4MdNxaC/13gETRqajG3SLJmSzAQEqBSQ+o0HlAcpeBxXpZ35VRIEQw+WLUfzCyfiYPw2GTKHtJJ5xfNnA+1TqHYw6S9FbfgNhcqkoJZIBO9zHTZaUikym8VhyriPC7b+sXz8CkhwoeUZyvRqB5KwUkJMJu0eFeUpy4A8YNmTWU3Kg6xPEZUZqCCsIKg3P1hV2Mz5emZEwuPoCOwGGlhJXqWdzqI+Ao0Hf2jCqDdyKdLxTQh8y1QZl2bzpBeRNmSiP0KIH+PsnzEbfE9jMMovoUhxYEtTkLQnX2NQx0rJ5H7iNZqsZZP/WXHyWEzRPSP1DSr/JNP/MMM8/qbIxkshUtctfVlDyI+oj5pPllKik3BaIxaHNPjdpkJf8AH45eFuLQXJZx0rAhggTCI9UsG4BhJSydsslQMkx6DFxkjYt8YgZBHXwhQl8k0iuYYlLMVrMP4Y8eOiLx0AxuMLlE5bkgJv7RHwAfpF8vJ06gZi3YDdgb7wbISPeIu4O4Bt8fnBmEwZL6ShQFw1Ty8+sRxiO5yA5MmWg6UgJNwS59SqsXDFh3Yukswq4MdLRLDa1BxVreXjBkqRKKFlmI3YU9I2S6sGzi6tGhRHMHY7UgsY7SwWduW56wqlZ+kUJBAAruDBSs0lqDEEvtTbccjAyX2bF/Rdi8MiZYgKUKFr/eFOMy1aVADSKg3v4dYZoCFkabcuXmLQBmGTTZ6zqOlKfZUkkkddIvDdi9EFIDhJDHx2ijC4lCStJLqCjc/KGmFylEqW0xesluJdT8GgxeGlgJKZaCBUEbE38IVoKM9hihYNCCD1/1FeNIA4nA5mNTiMRoApQ9B/DC7G49BdMxIUCzAsYTFLT/APB7faMXmHabRwoGv5NvC/FZxOmcMsMDYDnDbNctSpToRpCaEM3pBGS5A51myajqYvHiWNk3yO6I9msLOTqXNfUPZ1bDm0ayTjlEsbCtBC+ZMJCgCBsSztAozEpLFXmKUjnc0nZZRbQ7l4hBcE+RAieNQ/skdK7wn/uCS4PlCXHdpBKDanCjQCpYb9IbJsGNB2Pxqg2oMRuDBWXYhcxkoBAHtE0EYw9oyoEKSWBcRt+z6wmUOEksFPXf6QkYPK2NKSqkN5MrQNSQFF2NjHmIxlGCd2i5KkljVi7tX/UUzTLFlOPkY6GyCRQqf7rPs383izCr0s72evKJyp7JBRbqzvCz+8gTGUX1G/IGJudFFCwzE4hSNQTTch7+EBjMEK9qh6UeCMegTANKmU4r0684+d5jm60rVLUG0LUCRvWh9I23uJlXTDO0WRq1qnIOpKrjdP3EIAY1OTzZ09GmWgqDtqNBDOd2BBCS5BoSB41iitrYkqT0YR4sRJJQViySAfOPouX5JKk6kpSa8w7+MWLyhBDaQx2byt5xrAfM3jwzId9p8q7tQUhNLFrUsYQvBMXJnxx0npFMdGs1Fnc9R8Y6K9RjoNmo+lYxZ1VDBqpenVyOXOPcMtSRQaXG1zZjyJrFCsaFaiwoKgdb2FYVDMFFkJ1E7AOS7sHawjmk7eiqiX5hQ0WS5Hlf4w2yqctaO7eocsfq8CysD70xLrewNBa4uSOpaNEnFy5iQxAUGBq0FRSZnJtUZhfZucpSgkaNyVWI3b5w7w/Z1KFBepS22LGoNTQVFRSCp89IBGqo5Vf15inrFc/FaSSkmtUuaB7v0g/iujXKQRh8SEparWolqj6/aPJGJSaahUkP1hXMzPi1lkqN26DbzF4slz0THqHVeu+3gaRvk+jYesPnK4dJKfGvw+8UTFlIJfT02aB04Fc3UlCglwGfrdvC8H4XJAkMomYGFCXajPQvX4RrbBpC5WbDuyHJbZr+DQlkYDFd8ZiZStKiw7wsEg/KNhhsMAFolBKCDYAi+71eORjlIT+YlRbe/nBtLsFN9CWdlswkGYpB62A6Dc+MNsBhkywWBoeftQSUJXpURawuP9iFGIOhZc0BpVrwZ8spKhY8aTsF7TkYdOsWUfdHOtYxOKzZZVwgM29YdZjmMydMXLCvy3ZqVA5mKZeTp0KuV8g9B15w0eNVbRnNrViaTip36iX6RWMGXr8Y0WHllJSdIIaqQGf1gg5cDxLIqWoPQEc4vDjJymIcLlRWdI+UajCJUDodmDOC9vlEMNhUJNFUNKQXh5ATUAuKB9xVo5ub9qRbi6thw1hIAVSlx5/OPJuLCkq1hKSC1N+rRcUsgauW/wAIyva/HKSlIlkB1M1zZ78oWmxrSHGaZp3SCm5Nm+cZL+4cZJJL+sLp2MmzC61k0bwESwWRTppeWhS2NSNt7+EF8VmXJRp5GbuRLlMpbUGwhhlnZdLmbPSlS1HURpfT/wBWi7s72YTh0uvT3iwxNzXYchDhKEJtQci/z8fnBSUVSEbyZcjCpSCAWBF2ZogpSwkEqqC12/jwSRqSGZwAzHrz5tASpSgpRDhJqDcClm8bQb9AiZm+6pnNaPbmDtFEyeEniLh9r1rEw9FqIrRqhi1oxfajOlommUlypJFTy0g+dx6Qds1IL7XLQZbBYSdifeG4jEokk7QYqYuZ7RdhBuX5UJxCbHchmbn4w1AsRkR5GvT2PlaXUS/Qs4ENMH2ckJBAloII95y/go8oD0E+ePHR9Hm9ncG9ZKR5dOlI6NaNTIyMsCZf5hKlkB0gPpNyA1x4w4y9KAg90kgv0bZ3pSM2M60qJQCGZzQnoIJ/vq1G4fpuDz8Ij8iXRT45MOxshExTqWUNfSR8dhERJEslIU6WBTZ6V+/lC0YkksOd+e1VRGXmLaUrqGLHw+rRO7d0PTSCp+ZFn5E+Y9LNT0i7CZNMxCErlqSE2IKiGFX22IFOvSFX9vmTFJUzSSNR1CprYC9RzaiocYDGCTwJQoIHugqUTqPu+8XrBca7MpX+oBislnhenulHi0ggULAl/wDqQCX8rwzwWSKHtaSaBnZj1hzKxyw4Zx/yLc79bRGayvaGkGgY0fnQVrDqkK3JkMTJ06VqNHZgTdugi78UEFTh0uK0sR4c4jg5CtDLVwqLE7vtTYPzrFeKSEgoYKBICVHTWg8K3Dwf6J7QfLWVkKls5GzAs/I3Ed+Lv3iWsDYt1ptekJJ7y0AgsxoADudz4x6vN1T5KkIYzAzB63p4UhFN5UPgqs8zTGolgDWGKrbgmtOe8D47BicgBerS4NaEuH5XEF5b2eSWXPTqW+oFQcJ8KtDlMwAMduTW2vWKRh6I5eCjLjLSEoEsJQRy1Od367vDT+0yXBCQPAt8LGORgkkcIABDhgX+fWLMPgiSCZinS9KC/wDLQ9yXQumD/wBtlE+yl+tK8ovRgEGhSnnyi6bpTpUoBVWehY2NIExi+6WDuSzA3BcvzpyjfI1uwYJgeP7MSHSNSpZNeBq83cHwi1PZ9KAAmYpv+TH7RKZmCQk1cBQApVL9Ts8eYrNGlqUqqRuzU8onllK32UxxWjJdpM3mSl90HeXVKiKKe/oIzM2VMnzCo1WfK0afN5qZwSsMoDd9jb6QqGHTUlXz+kXhFNWiUnugWTlgLAGpLF2dLdI3GSYmXLPdSyUsK0oTzJ3jG90al7Vh7IxZWlLIdgK2OzbxLm01Q/Grs18vEAk2SacQqHp0aJzMEhQZQrXoDzjLyZ6gknmoGpt5coYyM5OlSSQWAAo3D61hFyfY2H0FrwZlpZKSR1Liuw5HziWFZINCmvMGu4p9YsRiAE6iQXuCb06n+PEfxErSEg0IJrRvTyhlQHZRmmI4VaqcJbrvHzXG4gzl61XIA8gKRpO1GckLMpL1AU/6aMw9PjGcTLjoirJSdA5Q0aHKZakIBAZJrVwSWvFGUZcFr1KDgVHJ/T+PGnTIew0ioe4f1e8LPboaOtgisOSHar1HxehvEk4dQAKgqpLO4bbby8YImYNqhiblzvT4R4JJXUigckareQhGhkyxGFlkAlTEizmnrHRCZMU5ZJbaj02q9Y6MYySsQHT+m7/eKZ2MIBaztf4OG6mEErELBqX6GNFkeQatC5s1SEl1aClnPibgjwMT+L7KLk+gjs1glzVGYokS00seI0JA2brG3wWHkkOmUjUw9oAFQD2VvXrA2B0SkAJHAAAAnYCgu5rB03M0qGij7Bq1qGcVBtB0noRty7D9KNDNRgTY1HMK60hBmAR7QKk1ZmNTcB2Z2f0EFTccUhQUCVAg1boa3Bryi6TikTmcAFnqw4rfzzgZW6Zsa2KMLlIWpJQoqDajUghqVrW3zizE4LTV1lq3Ubf8SGPKLZCyklQWlmsHZxcDf/Ueys5CV8VqByN/GgIZ9oRqK8HuTCvwpUCZZ0JUAWqftpgXFzwAnWA8ssKhiXajGhpY9I6bi0UVLWeK1WvcfB2jM43MFz19xLKXY+2oJYA7Xq/1jJX0brsszHNiV9zJAVMJBtYPflY08ofZVgPwyUoCRqUOJQBJJ3LgHeAez2QDDoXMmqSqaTxLSnUNBAYAlmqD4w8VMTM9kzGuCztSzmjftD6joFthmFmEJAWtjuk1LxOapQVRCFJO7Fw+7kMfB4UykTCrUpJOl9IIACvUh2rBf49KksqWtKmBZLJIodv5YQudaZsbCpxXpUUqClA+yGdt2JioTSsgFwopDEWJBrUjhpAawm+s21NZRDWoP+rGlXoIhh8WouQp9DkEB3Fmfa7tGybCo0OpkwLdKksFA6TdqXPLaEGf45ggO7Ft6EjeCMRmSQgFRZRBuSx+FHe4hEl8RNUpLBADcTs4oHapO3pBe0aKpjGfjtWEDe2gnmeZBPQ0hPmGaa5apDd4skO4JYmobqDGgkdmkDTNKipIdkjelNRFfK3OGaJctysICVKASSA7hLsC12ct4wyjTTYrlapGIwfZSeCwlqFNywPrB6OySlJIUWUDtX+eMbCVLUBQ2Z928n3NfOKZ6N2JVRgasSQGe+/wir5qWiS47ezA/wDxgmZomkhxwlJo/I8/CPZc5SFd3MISrZi4Zx+9KRos9K1IGkJlrQX4jpNH4ac7PEUSUlBVoC1pS7lILu9K+Bjm5Jrk7LwjgB4aZqSX0u5ehH+uYMSxErWAHatSPh/OsLEY1yXfkGa1360gxU1iLgc32Ybjziad6KNVsNlTEo0SlFyag9HHmPMQNm2aCSAoWJNty/yIHhWE+bZgljXUskMxZh4irXhNMmKWQVkkig6eEdMIa2RlIIxOI71ZWd7DkIOyfLO+WxcJa7sB4lvlC6WjbnSNPgs07tAl6StKQbuRW7fa0VnPBEoxcmM1YAyU6QklIFWI0tQ1JqedjaB8HmlTV3VZiw3DPs3hDDvwEJdRSSkAD2Wars/KjRRiZaXCmdKVOFJU5HIkDbpaIuTKpFwKg6tNNykFRPltSkCzZAopCW5gXYjp0akHzBLUQEqDLBLClRu/7wvxcgo92hs1bDpeGsVA03GKBZiLXcm0dHkuZSiz5B46NkNRlco7OhaQuYSAWKQGqOrjfkIfLxBQWceLE06dYymCzQoGkk6dhy/aG0rM0AAKAJ2VUeo3aE5begcddj5OKS4SrUNNXAAIpR9m6Qzy3FpmyjLme0N6BTioLtSM4c/RKWO70qBABNS/g8Sk5hxu6Q5c8QtXbn1iW4/0rVmpxs5kslRckIY3Js4Atzhb+FCeFlqDcanru1Hc1EAnPQVJ5odKQ5LjmDzp9YjMz4FAUxChcFRF3JZr1LuRDZRYFGSDJWPSkBJJcGh0+yDUsGr53vBKcRNSk6ghWok+T7P0Y+cKJQXiFp0FISCy12ALPX3iWIYQ/mZdLlkAnvCoGhqk71BtQQYpsDozx1Yl5EgU1OZj/wD1Bi7tvsB1B2jTYDAplpCEpAMsAOqpVexY6h949kZslT6mDOA1KVuOdN4qxE9HCQUEmxLAgDkzMx5UiiqK0I029lOIUtQLVSXYattx039fOA1TVghwrQ9hRxQ+L/XnE1qGspUaEE6ur0JHrEschSDKQVJKqkEUCgACApRty8onKvCkQqSVcc5UzUgFhcEBhU9XO0LcRiwVI0qOpRYEOx5/NR8GgjBFKjrVLKXLgEAgNS24IJr1hL2jzQSlMmmzWr08iPSJpJqh1ph2PxXEooUNY4dKhdrMaULHnEsJmGhRQ7zF0SFM/N6XH3hJkmXTJq0zJ1EavZWC5oz6T/KCNvhcKJYBAqBRWkBr3Nd+ZiiiCUklQFg8i71X5nECQzHSAGI5+PrDJUlEskWrpapdqnbbkIvlz1haSqlCCFUc9BZ7VDPHsybqKwrRpVYOSRRnban1it+EXYLKxRS5SXA4g7+yWcvcD7QXh8x18RSU8yUivPkRtAWGxCEHSlD6R7bCxr5Ws0GpmuDqDKcKY8qO3wMTbHoZJnCgdrNdjvvCrO80EuSpRVoZQ1F3dyzxHEY0ICnKe7FXtpI5uG0vytCHtUFTpAUySgqfVqUOKrUsRuK8qQ8U5aEehJO7WomTStbEBgHF9gWO/WC8N2tQUzWJOgFgaaiXYA771hErLEGppzLH6Xg/DdmFFf5SNYuKEAjq7V6QfgSdi/LaoVYHHTUaguWpi5TQ0eod2JSKVERkzJnFqU+rbYVej2jS5Xlc6agpFUKZLq1cLbg/p2NxakFp7CzGYqSFAkMHNOe21YquOKFc5MycrC7ARJMkmNWvsg4SAWOkuaEFQI2uEs/w8xk9nyhKgVtNDsA2kjapD38LwXOKFxbFeXYATCdSiG2DA+qqdIfJxwlskJf0NACefhSMarMlpmBK0lC6er7XFfSNVhSgpLulRDuGPWwoB0pHPOcnIvGKSG68QjQl9JC604VAm7PSjt5wJLKUE6XKW3JYg+FPV4ikoKWAcgMQryNxt9zFmAmSytY0s1Eqf2fUudrXhbpqxq1oqCQ5URqTQlyQ3UNTzgzHYwpSnQFkuHf0elIX4h5a0km50jq92TZouViVjUlVdI3BBZ7jnQ9IFptmroNlTKCqE9GZvJo6KZE3hHEi3SOjZP8Az/YKPlC1RWonmYJlywTxFhzZ4h3cdJE8TiiAKVAu8Sl44vWPRhVfpUfBJ+0XjR3QDHXqJBozcucDFDKTRdLxM1QUmWXZi4BcdB4w/wCzvZ5cxHeYhStBLplhQGoD9RTUD7dYT5HgyqaCHZFf2jYJlvZTLTVqAW6m8Tl+PQyuXbDJWNSnWiWhAQU+zwhzzpvFYnhnQSGSdQsDU+tIqUEqY0BBrtWrl3rFU4DvApiQRWt0nzvCW+ylIOllBVwqSSwIArUM4ePJ+IPdlGkAM9uRY7VIG/SFS9zLOkg8FbgXZOxt6QMc5VSSp1LKmNHIHIDzvAyvsOIalQXVSgk0Y0Lu9fhaLJitclCEnUUahzvQHqbWbeCp2XpdKloIFAAQwLGxTyN+sNsZMSQgKAQW4SAwKacuTWhcF6bL6EEnKZ6i8tSglgCVPcXYcvrDD+xALXMbjYEv7o2IfruOQhwicqWNIANnDe0/IU84rxiOLWLAnUmpBFi5AoA9otSiTtt7Bl1GlCtRpRmLl6PzbbptEZWHmh0hyl2JHspJP2NqxTiJik6VIYAmhBBPhd6wRh8dMWoFKgCt3L0DM+3x8IRyV7HSaWi/GzCbhIVZ1JYkAAG9maBppmMQoBnqqxLOQxLVqKbNBmO1gJ0nStyVNVOhQLtysb3gNWLSSArVpDljWoFPD7CGb0BI8m4ZI06SdJBLHUG5VO1flF+DxSFJWVkABHtHZkta+3OIz5Z4dIdJAKgDcit9vAcoQZ3miu//AA5CAjS6it+IEOE8NuhPP1mlc9DN1HZTnGbS1S1y0rchIAqW4qKAUKOx+YgeRJmold0uaFAEkJ1AtZhUO9TBEjBy54KpcsB1VoxDMeEOxSQ4IbnGhOWgqCkoSTYuLaRyP8tHQmokGnICk5cuYB3x06SwbQXPNms/yhxhsQkniUNYFaMBXr1BbeJpwSVNZzfhqD06P8osGGkgguNNXAUanqDvCtuXoUkjzEzwK6FAJq4NCkM7AdT0i1A1gFLsGv7XMihFdohiJ5QdJLagzswDsHTSv7RKdhiQkhTkG5JsLBnhW9jVo9myiQWJdVrU+O8IM0naXUSzjd6Hk8PJp1pKS+tIvQnoaX84wHanFFc0ySQyFDUS4qfDyLwcckC8RNiJZnYlBJ7sqPte1VIJDgEXZofysUX0klqttXxjOKSmUt1cTb3B+saTJ5ktaAqZUKPCBTo/I/KE5E1Q8Gtl6FhQRqbSmoNOEmhFOdiIqmygFqALFgS4HwINmaG0rCSlJVL0aHq4Ivf+eMD4/s8pAVMlFUzcopqAb3T70LhaGyplWEx6kgazZw9bdfMbR2KzNSOJfEkC4q/IPtGTxE/FKW7FOl2SqlK+0Dcw6y5YUnRMAIPE6aHU1Xa8HCmrYrlfSEWLziaVqIUUh6B3YbbiOgeZikgkKDEE0OqOjoJg7RYqrUAYevjFmFnmn6RegPzuYlM0FdNQT1YmGJhX96mFIAZOncP8jAOgXJr4X84khESWlq8o1Gs0mFlCWgJ4RqD7mvjExi0IWaudwSPO+0ZnEZitei4KbjYnakDTklaipVyaxJwt7KKVLQ1xPae4QmrniZjZrRQntPM1pVoACQzAm2/nAUrCAkAkJHM2Ea/LOyspISqaCp7bA+XKDgkbNsVYbB4rFlKpSDLlpDOVaQS4djc/saxvcu7PpkoCpKQqYaLU1Tz3tFWFxEtKEIAAQAw3aCZWNY6pQ5u/MUp0gOvDb9LMdKZmQCCKK3B3vaPUZX3hQuag6UAsmwNuW8VTMxKkVYsd7gxbl3alLBC/Ov0icpRvY6jKtEsRO0zCxABFne4o/lSKO+SZQSwYklQcEgk+u3ygjGYZLJmSQ+ogEA+lNtrQJisxlpDTEaSelXDO7c4zmmZRByomoCTpoRpY9G9PjFCncaDQFVAAGSG338ni+RPE1BACgNWrwSHYDka/CClEMElXt2BDt5i2/pAaUkPbRZhlr4lLYghh4AH/AB5wMhOtRDNVzqLFhtX3resV5VPUFrRqCWLgkONO/WDxKSWUFBTU86dKUgR6M+yicgpkBS1CWPacWbfUecYqVJViVzF6yQD7a/0uwBYULMWjaqmpVKmSFqNQUhhZ+exhOcEMOQgJUQPaN9b70vWGg1GNrsVpylTCsswaZA0awQpiqlXuCzPTntDhEwjUEgKSKlTEktVmDl7wJL7RSSytI2Ao0NpeImKWFBPAORAJcNXZhGjNSYJRa7F6U6zrQuv/AOYYVpY0ajxJWFSSNWpJuQogXcM9/PpDLE4cEUQRS7b3u9YBm4BcwH8ximjKBtc1hsaMpWWGWopUiZtVNiCGqx5wPhF/mBCCWYvqLvbbnUxeJihwpLaOYu9oFRJ1aiBoUltTAX3Ho8K49BT7I4qaU6VCodyXANrdCIxGOnGZMXMI9ov5bfCNjmWLAllIYEF60cAfNoycwJUNSVB3Lp5R0cUabI8jsTYtmZovyrNOApI9k0r6NHYqXfeCMhyVMyYJ2nSgAgJVXUoOC77D5+ELzRtB4pUzU5I4DqASDsT8YZLne+HBAqWcGvL6iA5S2SQrSORd28uUVSpqkrdChazli3wEIlUSr27L8xyiViSVKdCm4ikAEgWYkPGGxU7SVJQ+l2CiQ7dQBd4+jSlLXxkQozfs8hespdK7tRn/AHiiSf7Ena6Pma5dS9Y8h1My1YJGgR0HQNgEyUUK6iJLm61OwHgGEMuGah/eEATMOQXA8RBoU9QiPVCJJMeajDCFZAiUwJfhdut/hEmDPvHkttQez18IUYc5Hg2HeHSTVnq30hxMzIkgLJtRtoXYASyyUkgCoreOTOSVLCyw2PQRCcmy8IjPAztRIVRjRjBs9Kw5AOlNf40JwsBIUkVsOvjDHL8TMSlXCQFXJ+MJHY8lRWuWVWDP/DSApmXlauHm77NDFIXqUuljcwTl0pn1cTJ/jQsoJ9jRm47Rblc6YQkNRNabNuX2jsdNlGYZi1FVXQBZ/rWAl4xUuZplOX2Nb1YReEujUpJUp3b9LU+8ZaVID7sLwyZpIUEgpWNRtw1ex3iGY6ypOpI0O5ahHlziWAxqQAovptzqR9IIODmLBmKU2pLV2BNCIpFaoVvdsXolIWSx0kuHF/3qYmvDmWlIKqtQpN+jc+sB41KpbB+IuCfkX2doBlqnzGUCe7Sb8zZ3uRCUr6Gv+jLFS9SQsLZVtO/jBEuQoBPvKTQk/wDKxvE8py8EEzHKjZVNuUW/hwSyXYb/AKvGKqJNyBpeA1fllQSQdVtz15QfgZ8yXwrKWq9Sf97RROy5jqCXcVqaeHWLlYUtrNLbvp5PzEHGuguVheAxCT+WFENcHfw5RPvEgrBBrTeu14WZhPPCVAAu2oesWYaaokBRLbnY8njX9gr0KlruwLpO5JdPjvWB1IPeFVib1dxzMMlYXhKkFyAaCMzPxHEdixFz/GgS/oFsB7TglSTtWoqKwsw8kkkJIB6kV+oNqwdPzVE4EOVMWoLVvCbFyUkOCCNiDccjHRF612Rl2Wqwjr0VcGrMzXu7xoMJg16QlAo1htGSw6lakpl1rUh/ME2pG3wMuWlgCdW9aRLkbbKQVI9lyFa20JYCzMD16GKcOhQJS6QH3v6wfjJamBSX8IXYmWg+0TXY/SM+tDL+h4CiCpgxOzxJClKBZnGxgfK8YmqAo9INlr4jTzEKmnsz1oy+Pwh7xTIUz7KbaOjSz8nStRU5rHRekRtnyXB4vSXh6UiYnULxkpUyGuXY4pPSFTC0GiSAXdhuIsm5p3iAgpACbERfOlhQ1p84qAloTwjUSXUDt0eGEAYgpUWT52ouwHQRRMtC2MG5dPAAqPCG2HEtRJYHx+MZFQgrC5mUN0iUo2WjI165RUkKlpOnl+0G/iwEISXL3hBgs/JdKKQ0w+N1hxQgV8on0x+0NctGpKnqolgDsOZirGomJOkEABhqHWKcOgo0rff+PE8ViHU5UKWjeAXYXlWBTrIKur7n7Q6w3Ckuqhfa0ZT8QDUKrelIFV2j0lium7wuVeDY36bJODlk8JZ+Vj5Ry8QAso1bBoxw7Xy0SydWpT0A+EZzMO1E2aosyQQR1r1hkm+0I6RpZeaCfMmpFJYdNfeahLm4dx5Q7y1wAE290UakI+yOXBMkFXECS3KH0rCJSoKKgwrpG0N0w9oIRi5gJCkpbkfpA7qTN0oUwbe0MsxwaVITMQwG45wOpaEggcLij1Y8ocVUWTZASNSDqJqQ7sN4Nwc4rBtbe4P2hRgpbgAEgqBDfeOwxMvU9035EwtvwNIYYfCgrUlQAB+B6GFS8wTLUtBTWwp8YlIzPSoqJcM/nEMwnJWpKruL8vGFlK0PFb2Mcoxuw3vCDtdgw4CHB1WfpWHOGlJSUKTR7jrC7tPiu6aYfYNCeRP0jcelsSe3oQYHAJTM4gHG1fmI0JTJ08KUcOzRmsuzDUtZFHqBtDcoYPqAKuUNOTbpAhFVsjIlp4zQAlwwa/OC8LPukt9xFEmYaBAHFQ/eJyUaS+8Kre2UpItViDLU6QWd2i/FT+9KSCA1aiJrXqSCpn6RSSErAPsqvFaondgq8uUD3iGZ4ZylKHCavEMVhe7S6FcJvAWFxJJJu1oWkmG20M04sgMXcR0LDmJNS8dBtC4nyaL5MyOjocQc5ZjyCxtDPE4duNNtxHR0OmK0A4nCe8mx25QJMSd46OgTVM0XaKJiIoKY9joQY8Ssixh52em94ohZNtt48joDSYybQXmudGV+UK/QQmxGdLU2zR0dAUUHJlMrNZqQwVs0DFzUx0dDALJcv4xfh8GVrCBclo6OjAPpuBwo7lKXYoFhaL+9QmrPqofCOjomyiCEYnQGFUbAwfLKJhSWY7jpHR0HrSA1asI7tGqgqIVY7hWomoNxHR0NegJbADJlmXaqS/jDOUEzJOnSAQzeAjo6Ip7KPoqVhgzbfIwuz/AzFSVJSyhuD+8dHQ60xG7RgsPjO6m1D7N1h2jGF6WuxjyOheX9kPxbQXJxZcEWO0GYQKJJMex0aI09BC2QCDEESgtJJctUR0dFGT8snKnEo5iBkEB2F49joRsNFrp5R0dHQMmCj//Z"/>
          <p:cNvSpPr>
            <a:spLocks noChangeAspect="1" noChangeArrowheads="1"/>
          </p:cNvSpPr>
          <p:nvPr/>
        </p:nvSpPr>
        <p:spPr bwMode="auto">
          <a:xfrm>
            <a:off x="457200" y="-373063"/>
            <a:ext cx="2619375" cy="1743076"/>
          </a:xfrm>
          <a:prstGeom prst="rect">
            <a:avLst/>
          </a:prstGeom>
          <a:noFill/>
          <a:ln w="9525">
            <a:noFill/>
            <a:miter lim="800000"/>
            <a:headEnd/>
            <a:tailEnd/>
          </a:ln>
        </p:spPr>
        <p:txBody>
          <a:bodyPr/>
          <a:lstStyle/>
          <a:p>
            <a:endParaRPr lang="en-US"/>
          </a:p>
        </p:txBody>
      </p:sp>
      <p:sp>
        <p:nvSpPr>
          <p:cNvPr id="30727" name="AutoShape 18" descr="data:image/jpeg;base64,/9j/4AAQSkZJRgABAQAAAQABAAD/2wCEAAkGBhMSERQTEhQWFRUUFxoaGBgYGBcYHxcYGBgYGBodGxkYHCYeGBkjGhcXHy8gIycpLCwsFx4xNTAqNSYrLCkBCQoKDgwOGg8PGiwlHyQsLCwsLCwsLCwsLCwsLCwsLCwsLCwsLCwpLCwsLCwsLCwsLCwsLCwsLCwsLCwsLCwsLP/AABEIALcBEwMBIgACEQEDEQH/xAAcAAACAwEBAQEAAAAAAAAAAAAEBQIDBgABBwj/xAA7EAABAgQEAwUGBQQDAAMAAAABAhEAAyExBAUSQSJRYQYTcYGRMkKhscHRFCNS4fAHFZLxYnKiFjNT/8QAGAEAAwEBAAAAAAAAAAAAAAAAAQIDAAT/xAAmEQACAgIDAAIDAAIDAAAAAAAAAQIREiEDMUETUSIyYfDxBHGx/9oADAMBAAIRAxEAPwD4vHJSTaCEpS8W941oFhoHThFHpF8vBDcx4MS4LVb4DrEQeZjWai7SkWEeifyijVEwg+EAJ6uYTEdcWIkOdz4AmO7hTtpI8RBoFlNdo8Eo/sN402VdkJk0Aq4U9aOOkarL8kkSGIljV+o1+cGq7Bl9GQwHYidMAUsiWml7ny2jU4HsZhEpCSkLVuVCpMNVTC7s46bxTo1Es5fyaBl9G/7JYeVKTwlAZNAGsI8/BSVcJSltnApHkmUTRvjFpwBIqw+cZNo2hHnnZ6UoEBACmoQIyMvspiirT3R/7Ggj6SMMCHC9XSzR736vZWQ0azGDmdgsSPZ0K6amMJsdl8ySrTMSUn+bx9IWgAkB7x5j5aVpZYBpvX4wFIaj55gc6nyS8mdMlkfpUQP8bH0jYZP/AFmzCSwWUT0j9Y0q/wAk0/8AMZLN8Dom6ZYfVYCsFSOx+KUH7sAdS0Om/CcoRfaPruTf16wymGIlTJR5jjT/AOa+ojd5N22wmKH5M+WvoFBx4i4j83q7FzwnUCgnkDCfFYNctQ1pKSLH7GDlfYvx1+ro/YaZ4MSYGPyplHb/AB+GbusSsge7M/MH/qvoRG4yb+vk1LDE4cL/AOUosf8ABdP/AFG0D812rPtszDgxQrLxtGRyj+r2Xz2HfiUo+7NBRXoTQ+RjYYbMUrDpUFDmCD8oonJdM538bf5KimZg1AUJj82f1OyaZLx01S3OsuCeTM0fqHvxHyD+sGE7xaS1heOjhT5U4SBceKScXZ8L0GPCs84MxKGJgVSY45RxdHcn6NsKE0aaPAwylrp7afWMuERMJhKKKbHqc+SmzmAcTmC5l6DlA8uVSPVRTdAcmzyOiLx7GFG2H7JzOFU1QQlVwKqHTk8PcL2YwwKSrWtqHVYnq1PKGU7MgxchxZ2fn8okrMiOVhej8vhEnJIyTYRgZcvSSZYKVBm0gUB3b1i2bleHnFpkpJYBi1R0hYvMgFakhiqiub9ILkd5M0uCAKuaU8/GFU/EFw9Yiz3sHMQdWHYpZ2N36QhweUzFkhmINX2j6nJlLDglhsL1bnAGPyHUdZoauE70pFE1e0I7rsxOFw6pdQdNb0A/jQ47xOoKUUkgUardfGJ47DSwkywC6QOpHjC+bgZjApIYCg5xuR0vxNBW9jyRmJND4isUnM1IGq4Br0jPyM0UOEoWDz0knyhiqaFFMpSVgL3Yin0McijNs6Xigk9qNdEOVchV4a4TJ1KCVLmKS9SAbdC8C4PAy5KWl0D71J8TFi53/IgAU8esU0u9k++tDpaQAAkhmv1jwAlHGag0MKkziEuFCu0cMxSQxtDZp9gwYRLnpSpym+4MdNxaC/13gETRqajG3SLJmSzAQEqBSQ+o0HlAcpeBxXpZ35VRIEQw+WLUfzCyfiYPw2GTKHtJJ5xfNnA+1TqHYw6S9FbfgNhcqkoJZIBO9zHTZaUikym8VhyriPC7b+sXz8CkhwoeUZyvRqB5KwUkJMJu0eFeUpy4A8YNmTWU3Kg6xPEZUZqCCsIKg3P1hV2Mz5emZEwuPoCOwGGlhJXqWdzqI+Ao0Hf2jCqDdyKdLxTQh8y1QZl2bzpBeRNmSiP0KIH+PsnzEbfE9jMMovoUhxYEtTkLQnX2NQx0rJ5H7iNZqsZZP/WXHyWEzRPSP1DSr/JNP/MMM8/qbIxkshUtctfVlDyI+oj5pPllKik3BaIxaHNPjdpkJf8AH45eFuLQXJZx0rAhggTCI9UsG4BhJSydsslQMkx6DFxkjYt8YgZBHXwhQl8k0iuYYlLMVrMP4Y8eOiLx0AxuMLlE5bkgJv7RHwAfpF8vJ06gZi3YDdgb7wbISPeIu4O4Bt8fnBmEwZL6ShQFw1Ty8+sRxiO5yA5MmWg6UgJNwS59SqsXDFh3Yukswq4MdLRLDa1BxVreXjBkqRKKFlmI3YU9I2S6sGzi6tGhRHMHY7UgsY7SwWduW56wqlZ+kUJBAAruDBSs0lqDEEvtTbccjAyX2bF/Rdi8MiZYgKUKFr/eFOMy1aVADSKg3v4dYZoCFkabcuXmLQBmGTTZ6zqOlKfZUkkkddIvDdi9EFIDhJDHx2ijC4lCStJLqCjc/KGmFylEqW0xesluJdT8GgxeGlgJKZaCBUEbE38IVoKM9hihYNCCD1/1FeNIA4nA5mNTiMRoApQ9B/DC7G49BdMxIUCzAsYTFLT/APB7faMXmHabRwoGv5NvC/FZxOmcMsMDYDnDbNctSpToRpCaEM3pBGS5A51myajqYvHiWNk3yO6I9msLOTqXNfUPZ1bDm0ayTjlEsbCtBC+ZMJCgCBsSztAozEpLFXmKUjnc0nZZRbQ7l4hBcE+RAieNQ/skdK7wn/uCS4PlCXHdpBKDanCjQCpYb9IbJsGNB2Pxqg2oMRuDBWXYhcxkoBAHtE0EYw9oyoEKSWBcRt+z6wmUOEksFPXf6QkYPK2NKSqkN5MrQNSQFF2NjHmIxlGCd2i5KkljVi7tX/UUzTLFlOPkY6GyCRQqf7rPs383izCr0s72evKJyp7JBRbqzvCz+8gTGUX1G/IGJudFFCwzE4hSNQTTch7+EBjMEK9qh6UeCMegTANKmU4r0684+d5jm60rVLUG0LUCRvWh9I23uJlXTDO0WRq1qnIOpKrjdP3EIAY1OTzZ09GmWgqDtqNBDOd2BBCS5BoSB41iitrYkqT0YR4sRJJQViySAfOPouX5JKk6kpSa8w7+MWLyhBDaQx2byt5xrAfM3jwzId9p8q7tQUhNLFrUsYQvBMXJnxx0npFMdGs1Fnc9R8Y6K9RjoNmo+lYxZ1VDBqpenVyOXOPcMtSRQaXG1zZjyJrFCsaFaiwoKgdb2FYVDMFFkJ1E7AOS7sHawjmk7eiqiX5hQ0WS5Hlf4w2yqctaO7eocsfq8CysD70xLrewNBa4uSOpaNEnFy5iQxAUGBq0FRSZnJtUZhfZucpSgkaNyVWI3b5w7w/Z1KFBepS22LGoNTQVFRSCp89IBGqo5Vf15inrFc/FaSSkmtUuaB7v0g/iujXKQRh8SEparWolqj6/aPJGJSaahUkP1hXMzPi1lkqN26DbzF4slz0THqHVeu+3gaRvk+jYesPnK4dJKfGvw+8UTFlIJfT02aB04Fc3UlCglwGfrdvC8H4XJAkMomYGFCXajPQvX4RrbBpC5WbDuyHJbZr+DQlkYDFd8ZiZStKiw7wsEg/KNhhsMAFolBKCDYAi+71eORjlIT+YlRbe/nBtLsFN9CWdlswkGYpB62A6Dc+MNsBhkywWBoeftQSUJXpURawuP9iFGIOhZc0BpVrwZ8spKhY8aTsF7TkYdOsWUfdHOtYxOKzZZVwgM29YdZjmMydMXLCvy3ZqVA5mKZeTp0KuV8g9B15w0eNVbRnNrViaTip36iX6RWMGXr8Y0WHllJSdIIaqQGf1gg5cDxLIqWoPQEc4vDjJymIcLlRWdI+UajCJUDodmDOC9vlEMNhUJNFUNKQXh5ATUAuKB9xVo5ub9qRbi6thw1hIAVSlx5/OPJuLCkq1hKSC1N+rRcUsgauW/wAIyva/HKSlIlkB1M1zZ78oWmxrSHGaZp3SCm5Nm+cZL+4cZJJL+sLp2MmzC61k0bwESwWRTppeWhS2NSNt7+EF8VmXJRp5GbuRLlMpbUGwhhlnZdLmbPSlS1HURpfT/wBWi7s72YTh0uvT3iwxNzXYchDhKEJtQci/z8fnBSUVSEbyZcjCpSCAWBF2ZogpSwkEqqC12/jwSRqSGZwAzHrz5tASpSgpRDhJqDcClm8bQb9AiZm+6pnNaPbmDtFEyeEniLh9r1rEw9FqIrRqhi1oxfajOlommUlypJFTy0g+dx6Qds1IL7XLQZbBYSdifeG4jEokk7QYqYuZ7RdhBuX5UJxCbHchmbn4w1AsRkR5GvT2PlaXUS/Qs4ENMH2ckJBAloII95y/go8oD0E+ePHR9Hm9ncG9ZKR5dOlI6NaNTIyMsCZf5hKlkB0gPpNyA1x4w4y9KAg90kgv0bZ3pSM2M60qJQCGZzQnoIJ/vq1G4fpuDz8Ij8iXRT45MOxshExTqWUNfSR8dhERJEslIU6WBTZ6V+/lC0YkksOd+e1VRGXmLaUrqGLHw+rRO7d0PTSCp+ZFn5E+Y9LNT0i7CZNMxCErlqSE2IKiGFX22IFOvSFX9vmTFJUzSSNR1CprYC9RzaiocYDGCTwJQoIHugqUTqPu+8XrBca7MpX+oBislnhenulHi0ggULAl/wDqQCX8rwzwWSKHtaSaBnZj1hzKxyw4Zx/yLc79bRGayvaGkGgY0fnQVrDqkK3JkMTJ06VqNHZgTdugi78UEFTh0uK0sR4c4jg5CtDLVwqLE7vtTYPzrFeKSEgoYKBICVHTWg8K3Dwf6J7QfLWVkKls5GzAs/I3Ed+Lv3iWsDYt1ptekJJ7y0AgsxoADudz4x6vN1T5KkIYzAzB63p4UhFN5UPgqs8zTGolgDWGKrbgmtOe8D47BicgBerS4NaEuH5XEF5b2eSWXPTqW+oFQcJ8KtDlMwAMduTW2vWKRh6I5eCjLjLSEoEsJQRy1Od367vDT+0yXBCQPAt8LGORgkkcIABDhgX+fWLMPgiSCZinS9KC/wDLQ9yXQumD/wBtlE+yl+tK8ovRgEGhSnnyi6bpTpUoBVWehY2NIExi+6WDuSzA3BcvzpyjfI1uwYJgeP7MSHSNSpZNeBq83cHwi1PZ9KAAmYpv+TH7RKZmCQk1cBQApVL9Ts8eYrNGlqUqqRuzU8onllK32UxxWjJdpM3mSl90HeXVKiKKe/oIzM2VMnzCo1WfK0afN5qZwSsMoDd9jb6QqGHTUlXz+kXhFNWiUnugWTlgLAGpLF2dLdI3GSYmXLPdSyUsK0oTzJ3jG90al7Vh7IxZWlLIdgK2OzbxLm01Q/Grs18vEAk2SacQqHp0aJzMEhQZQrXoDzjLyZ6gknmoGpt5coYyM5OlSSQWAAo3D61hFyfY2H0FrwZlpZKSR1Liuw5HziWFZINCmvMGu4p9YsRiAE6iQXuCb06n+PEfxErSEg0IJrRvTyhlQHZRmmI4VaqcJbrvHzXG4gzl61XIA8gKRpO1GckLMpL1AU/6aMw9PjGcTLjoirJSdA5Q0aHKZakIBAZJrVwSWvFGUZcFr1KDgVHJ/T+PGnTIew0ioe4f1e8LPboaOtgisOSHar1HxehvEk4dQAKgqpLO4bbby8YImYNqhiblzvT4R4JJXUigckareQhGhkyxGFlkAlTEizmnrHRCZMU5ZJbaj02q9Y6MYySsQHT+m7/eKZ2MIBaztf4OG6mEErELBqX6GNFkeQatC5s1SEl1aClnPibgjwMT+L7KLk+gjs1glzVGYokS00seI0JA2brG3wWHkkOmUjUw9oAFQD2VvXrA2B0SkAJHAAAAnYCgu5rB03M0qGij7Bq1qGcVBtB0noRty7D9KNDNRgTY1HMK60hBmAR7QKk1ZmNTcB2Z2f0EFTccUhQUCVAg1boa3Bryi6TikTmcAFnqw4rfzzgZW6Zsa2KMLlIWpJQoqDajUghqVrW3zizE4LTV1lq3Ubf8SGPKLZCyklQWlmsHZxcDf/Ueys5CV8VqByN/GgIZ9oRqK8HuTCvwpUCZZ0JUAWqftpgXFzwAnWA8ssKhiXajGhpY9I6bi0UVLWeK1WvcfB2jM43MFz19xLKXY+2oJYA7Xq/1jJX0brsszHNiV9zJAVMJBtYPflY08ofZVgPwyUoCRqUOJQBJJ3LgHeAez2QDDoXMmqSqaTxLSnUNBAYAlmqD4w8VMTM9kzGuCztSzmjftD6joFthmFmEJAWtjuk1LxOapQVRCFJO7Fw+7kMfB4UykTCrUpJOl9IIACvUh2rBf49KksqWtKmBZLJIodv5YQudaZsbCpxXpUUqClA+yGdt2JioTSsgFwopDEWJBrUjhpAawm+s21NZRDWoP+rGlXoIhh8WouQp9DkEB3Fmfa7tGybCo0OpkwLdKksFA6TdqXPLaEGf45ggO7Ft6EjeCMRmSQgFRZRBuSx+FHe4hEl8RNUpLBADcTs4oHapO3pBe0aKpjGfjtWEDe2gnmeZBPQ0hPmGaa5apDd4skO4JYmobqDGgkdmkDTNKipIdkjelNRFfK3OGaJctysICVKASSA7hLsC12ct4wyjTTYrlapGIwfZSeCwlqFNywPrB6OySlJIUWUDtX+eMbCVLUBQ2Z928n3NfOKZ6N2JVRgasSQGe+/wir5qWiS47ezA/wDxgmZomkhxwlJo/I8/CPZc5SFd3MISrZi4Zx+9KRos9K1IGkJlrQX4jpNH4ac7PEUSUlBVoC1pS7lILu9K+Bjm5Jrk7LwjgB4aZqSX0u5ehH+uYMSxErWAHatSPh/OsLEY1yXfkGa1360gxU1iLgc32Ybjziad6KNVsNlTEo0SlFyag9HHmPMQNm2aCSAoWJNty/yIHhWE+bZgljXUskMxZh4irXhNMmKWQVkkig6eEdMIa2RlIIxOI71ZWd7DkIOyfLO+WxcJa7sB4lvlC6WjbnSNPgs07tAl6StKQbuRW7fa0VnPBEoxcmM1YAyU6QklIFWI0tQ1JqedjaB8HmlTV3VZiw3DPs3hDDvwEJdRSSkAD2Wars/KjRRiZaXCmdKVOFJU5HIkDbpaIuTKpFwKg6tNNykFRPltSkCzZAopCW5gXYjp0akHzBLUQEqDLBLClRu/7wvxcgo92hs1bDpeGsVA03GKBZiLXcm0dHkuZSiz5B46NkNRlco7OhaQuYSAWKQGqOrjfkIfLxBQWceLE06dYymCzQoGkk6dhy/aG0rM0AAKAJ2VUeo3aE5begcddj5OKS4SrUNNXAAIpR9m6Qzy3FpmyjLme0N6BTioLtSM4c/RKWO70qBABNS/g8Sk5hxu6Q5c8QtXbn1iW4/0rVmpxs5kslRckIY3Js4Atzhb+FCeFlqDcanru1Hc1EAnPQVJ5odKQ5LjmDzp9YjMz4FAUxChcFRF3JZr1LuRDZRYFGSDJWPSkBJJcGh0+yDUsGr53vBKcRNSk6ghWok+T7P0Y+cKJQXiFp0FISCy12ALPX3iWIYQ/mZdLlkAnvCoGhqk71BtQQYpsDozx1Yl5EgU1OZj/wD1Bi7tvsB1B2jTYDAplpCEpAMsAOqpVexY6h949kZslT6mDOA1KVuOdN4qxE9HCQUEmxLAgDkzMx5UiiqK0I029lOIUtQLVSXYattx039fOA1TVghwrQ9hRxQ+L/XnE1qGspUaEE6ur0JHrEschSDKQVJKqkEUCgACApRty8onKvCkQqSVcc5UzUgFhcEBhU9XO0LcRiwVI0qOpRYEOx5/NR8GgjBFKjrVLKXLgEAgNS24IJr1hL2jzQSlMmmzWr08iPSJpJqh1ph2PxXEooUNY4dKhdrMaULHnEsJmGhRQ7zF0SFM/N6XH3hJkmXTJq0zJ1EavZWC5oz6T/KCNvhcKJYBAqBRWkBr3Nd+ZiiiCUklQFg8i71X5nECQzHSAGI5+PrDJUlEskWrpapdqnbbkIvlz1haSqlCCFUc9BZ7VDPHsybqKwrRpVYOSRRnban1it+EXYLKxRS5SXA4g7+yWcvcD7QXh8x18RSU8yUivPkRtAWGxCEHSlD6R7bCxr5Ws0GpmuDqDKcKY8qO3wMTbHoZJnCgdrNdjvvCrO80EuSpRVoZQ1F3dyzxHEY0ICnKe7FXtpI5uG0vytCHtUFTpAUySgqfVqUOKrUsRuK8qQ8U5aEehJO7WomTStbEBgHF9gWO/WC8N2tQUzWJOgFgaaiXYA771hErLEGppzLH6Xg/DdmFFf5SNYuKEAjq7V6QfgSdi/LaoVYHHTUaguWpi5TQ0eod2JSKVERkzJnFqU+rbYVej2jS5Xlc6agpFUKZLq1cLbg/p2NxakFp7CzGYqSFAkMHNOe21YquOKFc5MycrC7ARJMkmNWvsg4SAWOkuaEFQI2uEs/w8xk9nyhKgVtNDsA2kjapD38LwXOKFxbFeXYATCdSiG2DA+qqdIfJxwlskJf0NACefhSMarMlpmBK0lC6er7XFfSNVhSgpLulRDuGPWwoB0pHPOcnIvGKSG68QjQl9JC604VAm7PSjt5wJLKUE6XKW3JYg+FPV4ikoKWAcgMQryNxt9zFmAmSytY0s1Eqf2fUudrXhbpqxq1oqCQ5URqTQlyQ3UNTzgzHYwpSnQFkuHf0elIX4h5a0km50jq92TZouViVjUlVdI3BBZ7jnQ9IFptmroNlTKCqE9GZvJo6KZE3hHEi3SOjZP8Az/YKPlC1RWonmYJlywTxFhzZ4h3cdJE8TiiAKVAu8Sl44vWPRhVfpUfBJ+0XjR3QDHXqJBozcucDFDKTRdLxM1QUmWXZi4BcdB4w/wCzvZ5cxHeYhStBLplhQGoD9RTUD7dYT5HgyqaCHZFf2jYJlvZTLTVqAW6m8Tl+PQyuXbDJWNSnWiWhAQU+zwhzzpvFYnhnQSGSdQsDU+tIqUEqY0BBrtWrl3rFU4DvApiQRWt0nzvCW+ylIOllBVwqSSwIArUM4ePJ+IPdlGkAM9uRY7VIG/SFS9zLOkg8FbgXZOxt6QMc5VSSp1LKmNHIHIDzvAyvsOIalQXVSgk0Y0Lu9fhaLJitclCEnUUahzvQHqbWbeCp2XpdKloIFAAQwLGxTyN+sNsZMSQgKAQW4SAwKacuTWhcF6bL6EEnKZ6i8tSglgCVPcXYcvrDD+xALXMbjYEv7o2IfruOQhwicqWNIANnDe0/IU84rxiOLWLAnUmpBFi5AoA9otSiTtt7Bl1GlCtRpRmLl6PzbbptEZWHmh0hyl2JHspJP2NqxTiJik6VIYAmhBBPhd6wRh8dMWoFKgCt3L0DM+3x8IRyV7HSaWi/GzCbhIVZ1JYkAAG9maBppmMQoBnqqxLOQxLVqKbNBmO1gJ0nStyVNVOhQLtysb3gNWLSSArVpDljWoFPD7CGb0BI8m4ZI06SdJBLHUG5VO1flF+DxSFJWVkABHtHZkta+3OIz5Z4dIdJAKgDcit9vAcoQZ3miu//AA5CAjS6it+IEOE8NuhPP1mlc9DN1HZTnGbS1S1y0rchIAqW4qKAUKOx+YgeRJmold0uaFAEkJ1AtZhUO9TBEjBy54KpcsB1VoxDMeEOxSQ4IbnGhOWgqCkoSTYuLaRyP8tHQmokGnICk5cuYB3x06SwbQXPNms/yhxhsQkniUNYFaMBXr1BbeJpwSVNZzfhqD06P8osGGkgguNNXAUanqDvCtuXoUkjzEzwK6FAJq4NCkM7AdT0i1A1gFLsGv7XMihFdohiJ5QdJLagzswDsHTSv7RKdhiQkhTkG5JsLBnhW9jVo9myiQWJdVrU+O8IM0naXUSzjd6Hk8PJp1pKS+tIvQnoaX84wHanFFc0ySQyFDUS4qfDyLwcckC8RNiJZnYlBJ7sqPte1VIJDgEXZofysUX0klqttXxjOKSmUt1cTb3B+saTJ5ktaAqZUKPCBTo/I/KE5E1Q8Gtl6FhQRqbSmoNOEmhFOdiIqmygFqALFgS4HwINmaG0rCSlJVL0aHq4Ivf+eMD4/s8pAVMlFUzcopqAb3T70LhaGyplWEx6kgazZw9bdfMbR2KzNSOJfEkC4q/IPtGTxE/FKW7FOl2SqlK+0Dcw6y5YUnRMAIPE6aHU1Xa8HCmrYrlfSEWLziaVqIUUh6B3YbbiOgeZikgkKDEE0OqOjoJg7RYqrUAYevjFmFnmn6RegPzuYlM0FdNQT1YmGJhX96mFIAZOncP8jAOgXJr4X84khESWlq8o1Gs0mFlCWgJ4RqD7mvjExi0IWaudwSPO+0ZnEZitei4KbjYnakDTklaipVyaxJwt7KKVLQ1xPae4QmrniZjZrRQntPM1pVoACQzAm2/nAUrCAkAkJHM2Ea/LOyspISqaCp7bA+XKDgkbNsVYbB4rFlKpSDLlpDOVaQS4djc/saxvcu7PpkoCpKQqYaLU1Tz3tFWFxEtKEIAAQAw3aCZWNY6pQ5u/MUp0gOvDb9LMdKZmQCCKK3B3vaPUZX3hQuag6UAsmwNuW8VTMxKkVYsd7gxbl3alLBC/Ov0icpRvY6jKtEsRO0zCxABFne4o/lSKO+SZQSwYklQcEgk+u3ygjGYZLJmSQ+ogEA+lNtrQJisxlpDTEaSelXDO7c4zmmZRByomoCTpoRpY9G9PjFCncaDQFVAAGSG338ni+RPE1BACgNWrwSHYDka/CClEMElXt2BDt5i2/pAaUkPbRZhlr4lLYghh4AH/AB5wMhOtRDNVzqLFhtX3resV5VPUFrRqCWLgkONO/WDxKSWUFBTU86dKUgR6M+yicgpkBS1CWPacWbfUecYqVJViVzF6yQD7a/0uwBYULMWjaqmpVKmSFqNQUhhZ+exhOcEMOQgJUQPaN9b70vWGg1GNrsVpylTCsswaZA0awQpiqlXuCzPTntDhEwjUEgKSKlTEktVmDl7wJL7RSSytI2Ao0NpeImKWFBPAORAJcNXZhGjNSYJRa7F6U6zrQuv/AOYYVpY0ajxJWFSSNWpJuQogXcM9/PpDLE4cEUQRS7b3u9YBm4BcwH8ximjKBtc1hsaMpWWGWopUiZtVNiCGqx5wPhF/mBCCWYvqLvbbnUxeJihwpLaOYu9oFRJ1aiBoUltTAX3Ho8K49BT7I4qaU6VCodyXANrdCIxGOnGZMXMI9ov5bfCNjmWLAllIYEF60cAfNoycwJUNSVB3Lp5R0cUabI8jsTYtmZovyrNOApI9k0r6NHYqXfeCMhyVMyYJ2nSgAgJVXUoOC77D5+ELzRtB4pUzU5I4DqASDsT8YZLne+HBAqWcGvL6iA5S2SQrSORd28uUVSpqkrdChazli3wEIlUSr27L8xyiViSVKdCm4ikAEgWYkPGGxU7SVJQ+l2CiQ7dQBd4+jSlLXxkQozfs8hespdK7tRn/AHiiSf7Ena6Pma5dS9Y8h1My1YJGgR0HQNgEyUUK6iJLm61OwHgGEMuGah/eEATMOQXA8RBoU9QiPVCJJMeajDCFZAiUwJfhdut/hEmDPvHkttQez18IUYc5Hg2HeHSTVnq30hxMzIkgLJtRtoXYASyyUkgCoreOTOSVLCyw2PQRCcmy8IjPAztRIVRjRjBs9Kw5AOlNf40JwsBIUkVsOvjDHL8TMSlXCQFXJ+MJHY8lRWuWVWDP/DSApmXlauHm77NDFIXqUuljcwTl0pn1cTJ/jQsoJ9jRm47Rblc6YQkNRNabNuX2jsdNlGYZi1FVXQBZ/rWAl4xUuZplOX2Nb1YReEujUpJUp3b9LU+8ZaVID7sLwyZpIUEgpWNRtw1ex3iGY6ypOpI0O5ahHlziWAxqQAovptzqR9IIODmLBmKU2pLV2BNCIpFaoVvdsXolIWSx0kuHF/3qYmvDmWlIKqtQpN+jc+sB41KpbB+IuCfkX2doBlqnzGUCe7Sb8zZ3uRCUr6Gv+jLFS9SQsLZVtO/jBEuQoBPvKTQk/wDKxvE8py8EEzHKjZVNuUW/hwSyXYb/AKvGKqJNyBpeA1fllQSQdVtz15QfgZ8yXwrKWq9Sf97RROy5jqCXcVqaeHWLlYUtrNLbvp5PzEHGuguVheAxCT+WFENcHfw5RPvEgrBBrTeu14WZhPPCVAAu2oesWYaaokBRLbnY8njX9gr0KlruwLpO5JdPjvWB1IPeFVib1dxzMMlYXhKkFyAaCMzPxHEdixFz/GgS/oFsB7TglSTtWoqKwsw8kkkJIB6kV+oNqwdPzVE4EOVMWoLVvCbFyUkOCCNiDccjHRF612Rl2Wqwjr0VcGrMzXu7xoMJg16QlAo1htGSw6lakpl1rUh/ME2pG3wMuWlgCdW9aRLkbbKQVI9lyFa20JYCzMD16GKcOhQJS6QH3v6wfjJamBSX8IXYmWg+0TXY/SM+tDL+h4CiCpgxOzxJClKBZnGxgfK8YmqAo9INlr4jTzEKmnsz1oy+Pwh7xTIUz7KbaOjSz8nStRU5rHRekRtnyXB4vSXh6UiYnULxkpUyGuXY4pPSFTC0GiSAXdhuIsm5p3iAgpACbERfOlhQ1p84qAloTwjUSXUDt0eGEAYgpUWT52ouwHQRRMtC2MG5dPAAqPCG2HEtRJYHx+MZFQgrC5mUN0iUo2WjI165RUkKlpOnl+0G/iwEISXL3hBgs/JdKKQ0w+N1hxQgV8on0x+0NctGpKnqolgDsOZirGomJOkEABhqHWKcOgo0rff+PE8ViHU5UKWjeAXYXlWBTrIKur7n7Q6w3Ckuqhfa0ZT8QDUKrelIFV2j0lium7wuVeDY36bJODlk8JZ+Vj5Ry8QAso1bBoxw7Xy0SydWpT0A+EZzMO1E2aosyQQR1r1hkm+0I6RpZeaCfMmpFJYdNfeahLm4dx5Q7y1wAE290UakI+yOXBMkFXECS3KH0rCJSoKKgwrpG0N0w9oIRi5gJCkpbkfpA7qTN0oUwbe0MsxwaVITMQwG45wOpaEggcLij1Y8ocVUWTZASNSDqJqQ7sN4Nwc4rBtbe4P2hRgpbgAEgqBDfeOwxMvU9035EwtvwNIYYfCgrUlQAB+B6GFS8wTLUtBTWwp8YlIzPSoqJcM/nEMwnJWpKruL8vGFlK0PFb2Mcoxuw3vCDtdgw4CHB1WfpWHOGlJSUKTR7jrC7tPiu6aYfYNCeRP0jcelsSe3oQYHAJTM4gHG1fmI0JTJ08KUcOzRmsuzDUtZFHqBtDcoYPqAKuUNOTbpAhFVsjIlp4zQAlwwa/OC8LPukt9xFEmYaBAHFQ/eJyUaS+8Kre2UpItViDLU6QWd2i/FT+9KSCA1aiJrXqSCpn6RSSErAPsqvFaondgq8uUD3iGZ4ZylKHCavEMVhe7S6FcJvAWFxJJJu1oWkmG20M04sgMXcR0LDmJNS8dBtC4nyaL5MyOjocQc5ZjyCxtDPE4duNNtxHR0OmK0A4nCe8mx25QJMSd46OgTVM0XaKJiIoKY9joQY8Ssixh52em94ohZNtt48joDSYybQXmudGV+UK/QQmxGdLU2zR0dAUUHJlMrNZqQwVs0DFzUx0dDALJcv4xfh8GVrCBclo6OjAPpuBwo7lKXYoFhaL+9QmrPqofCOjomyiCEYnQGFUbAwfLKJhSWY7jpHR0HrSA1asI7tGqgqIVY7hWomoNxHR0NegJbADJlmXaqS/jDOUEzJOnSAQzeAjo6Ip7KPoqVhgzbfIwuz/AzFSVJSyhuD+8dHQ60xG7RgsPjO6m1D7N1h2jGF6WuxjyOheX9kPxbQXJxZcEWO0GYQKJJMex0aI09BC2QCDEESgtJJctUR0dFGT8snKnEo5iBkEB2F49joRsNFrp5R0dHQMmCj//Z"/>
          <p:cNvSpPr>
            <a:spLocks noChangeAspect="1" noChangeArrowheads="1"/>
          </p:cNvSpPr>
          <p:nvPr/>
        </p:nvSpPr>
        <p:spPr bwMode="auto">
          <a:xfrm>
            <a:off x="609600" y="-220663"/>
            <a:ext cx="2619375" cy="1743076"/>
          </a:xfrm>
          <a:prstGeom prst="rect">
            <a:avLst/>
          </a:prstGeom>
          <a:noFill/>
          <a:ln w="9525">
            <a:noFill/>
            <a:miter lim="800000"/>
            <a:headEnd/>
            <a:tailEnd/>
          </a:ln>
        </p:spPr>
        <p:txBody>
          <a:bodyPr/>
          <a:lstStyle/>
          <a:p>
            <a:endParaRPr lang="en-US"/>
          </a:p>
        </p:txBody>
      </p:sp>
      <p:pic>
        <p:nvPicPr>
          <p:cNvPr id="30728" name="Picture 20" descr="http://hauteapplepie.files.wordpress.com/2012/09/chicken-fingers2.jpg"/>
          <p:cNvPicPr>
            <a:picLocks noChangeAspect="1" noChangeArrowheads="1"/>
          </p:cNvPicPr>
          <p:nvPr/>
        </p:nvPicPr>
        <p:blipFill>
          <a:blip r:embed="rId3" cstate="print"/>
          <a:srcRect/>
          <a:stretch>
            <a:fillRect/>
          </a:stretch>
        </p:blipFill>
        <p:spPr bwMode="auto">
          <a:xfrm>
            <a:off x="609600" y="2057400"/>
            <a:ext cx="2524125" cy="1676400"/>
          </a:xfrm>
          <a:prstGeom prst="rect">
            <a:avLst/>
          </a:prstGeom>
          <a:noFill/>
          <a:ln w="9525">
            <a:noFill/>
            <a:miter lim="800000"/>
            <a:headEnd/>
            <a:tailEnd/>
          </a:ln>
        </p:spPr>
      </p:pic>
      <p:pic>
        <p:nvPicPr>
          <p:cNvPr id="30729" name="Picture 22" descr="http://i.i.com.com/cnwk.1d/i/tim/2010/07/21/chicken-nuggets-512_370x278.jpg"/>
          <p:cNvPicPr>
            <a:picLocks noChangeAspect="1" noChangeArrowheads="1"/>
          </p:cNvPicPr>
          <p:nvPr/>
        </p:nvPicPr>
        <p:blipFill>
          <a:blip r:embed="rId4" cstate="print"/>
          <a:srcRect/>
          <a:stretch>
            <a:fillRect/>
          </a:stretch>
        </p:blipFill>
        <p:spPr bwMode="auto">
          <a:xfrm>
            <a:off x="3681413" y="1828800"/>
            <a:ext cx="2738437" cy="2057400"/>
          </a:xfrm>
          <a:prstGeom prst="rect">
            <a:avLst/>
          </a:prstGeom>
          <a:noFill/>
          <a:ln w="9525">
            <a:noFill/>
            <a:miter lim="800000"/>
            <a:headEnd/>
            <a:tailEnd/>
          </a:ln>
        </p:spPr>
      </p:pic>
      <p:sp>
        <p:nvSpPr>
          <p:cNvPr id="30730" name="Content Placeholder 2"/>
          <p:cNvSpPr>
            <a:spLocks noGrp="1"/>
          </p:cNvSpPr>
          <p:nvPr>
            <p:ph sz="quarter" idx="1"/>
          </p:nvPr>
        </p:nvSpPr>
        <p:spPr>
          <a:xfrm>
            <a:off x="584200" y="4114800"/>
            <a:ext cx="8077200" cy="762000"/>
          </a:xfrm>
        </p:spPr>
        <p:txBody>
          <a:bodyPr/>
          <a:lstStyle/>
          <a:p>
            <a:pPr marL="0" indent="0">
              <a:buFont typeface="Wingdings" pitchFamily="2" charset="2"/>
              <a:buNone/>
            </a:pPr>
            <a:r>
              <a:rPr lang="en-US" sz="2800" smtClean="0"/>
              <a:t>Some frozen meats and fish (like chicken nuggets and fish sticks) are pre-fried too. </a:t>
            </a:r>
          </a:p>
          <a:p>
            <a:pPr marL="0" indent="0">
              <a:buFont typeface="Wingdings" pitchFamily="2" charset="2"/>
              <a:buNone/>
            </a:pPr>
            <a:endParaRPr lang="en-US" smtClean="0"/>
          </a:p>
        </p:txBody>
      </p:sp>
      <p:sp>
        <p:nvSpPr>
          <p:cNvPr id="30731" name="Title 1"/>
          <p:cNvSpPr txBox="1">
            <a:spLocks/>
          </p:cNvSpPr>
          <p:nvPr/>
        </p:nvSpPr>
        <p:spPr bwMode="auto">
          <a:xfrm>
            <a:off x="762000" y="304800"/>
            <a:ext cx="8153400" cy="990600"/>
          </a:xfrm>
          <a:prstGeom prst="rect">
            <a:avLst/>
          </a:prstGeom>
          <a:noFill/>
          <a:ln w="9525">
            <a:noFill/>
            <a:miter lim="800000"/>
            <a:headEnd/>
            <a:tailEnd/>
          </a:ln>
        </p:spPr>
        <p:txBody>
          <a:bodyPr anchor="ctr"/>
          <a:lstStyle/>
          <a:p>
            <a:pPr eaLnBrk="0" hangingPunct="0"/>
            <a:r>
              <a:rPr lang="en-US" sz="3600">
                <a:solidFill>
                  <a:schemeClr val="tx2"/>
                </a:solidFill>
                <a:latin typeface="Tw Cen MT"/>
              </a:rPr>
              <a:t>Watch out for pre-fried meats and fish!</a:t>
            </a:r>
          </a:p>
        </p:txBody>
      </p:sp>
      <p:pic>
        <p:nvPicPr>
          <p:cNvPr id="30732" name="Picture 2" descr="http://t3.gstatic.com/images?q=tbn:ANd9GcTQ-5Uu-BQF4MV3pfWXli-j4mKvjbwpf7sVPcw11vz2vDs-QZnZ"/>
          <p:cNvPicPr>
            <a:picLocks noChangeAspect="1" noChangeArrowheads="1"/>
          </p:cNvPicPr>
          <p:nvPr/>
        </p:nvPicPr>
        <p:blipFill>
          <a:blip r:embed="rId5" cstate="print"/>
          <a:srcRect/>
          <a:stretch>
            <a:fillRect/>
          </a:stretch>
        </p:blipFill>
        <p:spPr bwMode="auto">
          <a:xfrm>
            <a:off x="6781800" y="2057400"/>
            <a:ext cx="2176463" cy="1524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3600" smtClean="0"/>
              <a:t>Check the Nutrition Facts to figure out if foods are pre-fried</a:t>
            </a:r>
          </a:p>
        </p:txBody>
      </p:sp>
      <p:sp>
        <p:nvSpPr>
          <p:cNvPr id="3" name="Content Placeholder 2"/>
          <p:cNvSpPr>
            <a:spLocks noGrp="1"/>
          </p:cNvSpPr>
          <p:nvPr>
            <p:ph sz="quarter" idx="1"/>
          </p:nvPr>
        </p:nvSpPr>
        <p:spPr>
          <a:xfrm>
            <a:off x="609600" y="1676400"/>
            <a:ext cx="8077200" cy="4572000"/>
          </a:xfrm>
        </p:spPr>
        <p:txBody>
          <a:bodyPr/>
          <a:lstStyle/>
          <a:p>
            <a:pPr marL="0" indent="0">
              <a:buFont typeface="Wingdings" pitchFamily="2" charset="2"/>
              <a:buNone/>
              <a:defRPr/>
            </a:pPr>
            <a:r>
              <a:rPr lang="en-US" dirty="0" smtClean="0"/>
              <a:t>Common ingredients in pre-fried foods:</a:t>
            </a:r>
          </a:p>
          <a:p>
            <a:pPr>
              <a:defRPr/>
            </a:pPr>
            <a:r>
              <a:rPr lang="en-US" dirty="0" smtClean="0"/>
              <a:t>Oil (partially hydrogenated soybean oil, </a:t>
            </a:r>
            <a:r>
              <a:rPr lang="en-US" dirty="0"/>
              <a:t>v</a:t>
            </a:r>
            <a:r>
              <a:rPr lang="en-US" dirty="0" smtClean="0"/>
              <a:t>egetable oil, canola oil, soybean oil, cottonseed oil, sunflower oil, corn oil)</a:t>
            </a:r>
          </a:p>
          <a:p>
            <a:pPr>
              <a:defRPr/>
            </a:pPr>
            <a:r>
              <a:rPr lang="en-US" dirty="0"/>
              <a:t>Corn </a:t>
            </a:r>
            <a:r>
              <a:rPr lang="en-US" dirty="0" smtClean="0"/>
              <a:t>starch or wheat </a:t>
            </a:r>
            <a:r>
              <a:rPr lang="en-US" dirty="0"/>
              <a:t>starch</a:t>
            </a:r>
          </a:p>
          <a:p>
            <a:pPr>
              <a:defRPr/>
            </a:pPr>
            <a:r>
              <a:rPr lang="en-US" dirty="0"/>
              <a:t>Bread </a:t>
            </a:r>
            <a:r>
              <a:rPr lang="en-US" dirty="0" smtClean="0"/>
              <a:t>crumbs</a:t>
            </a:r>
          </a:p>
          <a:p>
            <a:pPr>
              <a:defRPr/>
            </a:pPr>
            <a:r>
              <a:rPr lang="en-US" dirty="0" smtClean="0"/>
              <a:t>Bleached wheat flour or yellow corn flour</a:t>
            </a:r>
            <a:endParaRPr lang="en-US" dirty="0"/>
          </a:p>
          <a:p>
            <a:pPr marL="0" indent="0">
              <a:buFont typeface="Wingdings" pitchFamily="2" charset="2"/>
              <a:buNone/>
              <a:defRPr/>
            </a:pP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228600"/>
            <a:ext cx="8153400" cy="990600"/>
          </a:xfrm>
        </p:spPr>
        <p:txBody>
          <a:bodyPr/>
          <a:lstStyle/>
          <a:p>
            <a:r>
              <a:rPr lang="en-US" sz="3600" smtClean="0"/>
              <a:t>Ways to Reduce or Eliminate Fried Foods</a:t>
            </a:r>
          </a:p>
        </p:txBody>
      </p:sp>
      <p:sp>
        <p:nvSpPr>
          <p:cNvPr id="3" name="Content Placeholder 2"/>
          <p:cNvSpPr>
            <a:spLocks noGrp="1"/>
          </p:cNvSpPr>
          <p:nvPr>
            <p:ph sz="quarter" idx="1"/>
          </p:nvPr>
        </p:nvSpPr>
        <p:spPr>
          <a:xfrm>
            <a:off x="609600" y="1665288"/>
            <a:ext cx="7696200" cy="2525712"/>
          </a:xfrm>
        </p:spPr>
        <p:txBody>
          <a:bodyPr/>
          <a:lstStyle/>
          <a:p>
            <a:pPr marL="0" indent="0" algn="ctr">
              <a:spcBef>
                <a:spcPts val="1200"/>
              </a:spcBef>
              <a:spcAft>
                <a:spcPts val="1200"/>
              </a:spcAft>
              <a:buFont typeface="Wingdings" pitchFamily="2" charset="2"/>
              <a:buNone/>
              <a:defRPr/>
            </a:pPr>
            <a:r>
              <a:rPr lang="en-US" sz="3200" dirty="0"/>
              <a:t>Offer </a:t>
            </a:r>
            <a:r>
              <a:rPr lang="en-US" sz="3200" dirty="0" smtClean="0"/>
              <a:t>healthier alternatives</a:t>
            </a:r>
            <a:endParaRPr lang="en-US" sz="3200" dirty="0"/>
          </a:p>
          <a:p>
            <a:pPr>
              <a:spcBef>
                <a:spcPts val="1200"/>
              </a:spcBef>
              <a:spcAft>
                <a:spcPts val="1200"/>
              </a:spcAft>
              <a:defRPr/>
            </a:pPr>
            <a:endParaRPr lang="en-US" sz="2800" dirty="0" smtClean="0"/>
          </a:p>
          <a:p>
            <a:pPr>
              <a:spcBef>
                <a:spcPts val="1200"/>
              </a:spcBef>
              <a:spcAft>
                <a:spcPts val="1200"/>
              </a:spcAft>
              <a:defRPr/>
            </a:pPr>
            <a:endParaRPr lang="en-US" sz="2800" dirty="0"/>
          </a:p>
          <a:p>
            <a:pPr>
              <a:spcBef>
                <a:spcPts val="1200"/>
              </a:spcBef>
              <a:spcAft>
                <a:spcPts val="1200"/>
              </a:spcAft>
              <a:defRPr/>
            </a:pPr>
            <a:endParaRPr lang="en-US" sz="2800" dirty="0" smtClean="0"/>
          </a:p>
          <a:p>
            <a:pPr marL="0" indent="0">
              <a:buFont typeface="Wingdings" pitchFamily="2" charset="2"/>
              <a:buNone/>
              <a:defRPr/>
            </a:pPr>
            <a:endParaRPr lang="en-US" dirty="0"/>
          </a:p>
        </p:txBody>
      </p:sp>
      <p:graphicFrame>
        <p:nvGraphicFramePr>
          <p:cNvPr id="4" name="Table 3"/>
          <p:cNvGraphicFramePr>
            <a:graphicFrameLocks noGrp="1"/>
          </p:cNvGraphicFramePr>
          <p:nvPr/>
        </p:nvGraphicFramePr>
        <p:xfrm>
          <a:off x="495300" y="2468563"/>
          <a:ext cx="8153400" cy="4267200"/>
        </p:xfrm>
        <a:graphic>
          <a:graphicData uri="http://schemas.openxmlformats.org/drawingml/2006/table">
            <a:tbl>
              <a:tblPr firstRow="1" bandRow="1">
                <a:tableStyleId>{5C22544A-7EE6-4342-B048-85BDC9FD1C3A}</a:tableStyleId>
              </a:tblPr>
              <a:tblGrid>
                <a:gridCol w="4076700"/>
                <a:gridCol w="4076700"/>
              </a:tblGrid>
              <a:tr h="370840">
                <a:tc>
                  <a:txBody>
                    <a:bodyPr/>
                    <a:lstStyle/>
                    <a:p>
                      <a:r>
                        <a:rPr lang="en-US" sz="3200" dirty="0" smtClean="0"/>
                        <a:t>Instead</a:t>
                      </a:r>
                      <a:r>
                        <a:rPr lang="en-US" sz="3200" baseline="0" dirty="0" smtClean="0"/>
                        <a:t> of</a:t>
                      </a:r>
                      <a:endParaRPr lang="en-US" sz="3200" dirty="0"/>
                    </a:p>
                  </a:txBody>
                  <a:tcPr/>
                </a:tc>
                <a:tc>
                  <a:txBody>
                    <a:bodyPr/>
                    <a:lstStyle/>
                    <a:p>
                      <a:r>
                        <a:rPr lang="en-US" sz="3200" dirty="0" smtClean="0"/>
                        <a:t>Try</a:t>
                      </a:r>
                      <a:endParaRPr lang="en-US" sz="3200" dirty="0"/>
                    </a:p>
                  </a:txBody>
                  <a:tcPr/>
                </a:tc>
              </a:tr>
              <a:tr h="370840">
                <a:tc>
                  <a:txBody>
                    <a:bodyPr/>
                    <a:lstStyle/>
                    <a:p>
                      <a:r>
                        <a:rPr lang="en-US" sz="3200" dirty="0" smtClean="0"/>
                        <a:t>fries</a:t>
                      </a:r>
                      <a:endParaRPr lang="en-US" sz="3200" dirty="0"/>
                    </a:p>
                  </a:txBody>
                  <a:tcPr/>
                </a:tc>
                <a:tc>
                  <a:txBody>
                    <a:bodyPr/>
                    <a:lstStyle/>
                    <a:p>
                      <a:r>
                        <a:rPr lang="en-US" sz="3200" dirty="0" smtClean="0"/>
                        <a:t>potatoes sliced and baked </a:t>
                      </a:r>
                      <a:endParaRPr lang="en-US" sz="3200" dirty="0"/>
                    </a:p>
                  </a:txBody>
                  <a:tcPr/>
                </a:tc>
              </a:tr>
              <a:tr h="370840">
                <a:tc>
                  <a:txBody>
                    <a:bodyPr/>
                    <a:lstStyle/>
                    <a:p>
                      <a:r>
                        <a:rPr lang="en-US" sz="3200" dirty="0" smtClean="0"/>
                        <a:t>potato chips </a:t>
                      </a:r>
                      <a:endParaRPr lang="en-US" sz="32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200" dirty="0" smtClean="0"/>
                        <a:t>baked vegetable chips</a:t>
                      </a:r>
                    </a:p>
                    <a:p>
                      <a:endParaRPr lang="en-US" sz="3200" dirty="0"/>
                    </a:p>
                  </a:txBody>
                  <a:tcPr/>
                </a:tc>
              </a:tr>
              <a:tr h="370840">
                <a:tc>
                  <a:txBody>
                    <a:bodyPr/>
                    <a:lstStyle/>
                    <a:p>
                      <a:r>
                        <a:rPr lang="en-US" sz="3200" dirty="0" smtClean="0"/>
                        <a:t>chicken nuggets </a:t>
                      </a:r>
                      <a:endParaRPr lang="en-US" sz="32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200" dirty="0" smtClean="0"/>
                        <a:t>baked chicken</a:t>
                      </a:r>
                    </a:p>
                    <a:p>
                      <a:endParaRPr lang="en-US" sz="32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33400" y="228600"/>
            <a:ext cx="8305800" cy="990600"/>
          </a:xfrm>
        </p:spPr>
        <p:txBody>
          <a:bodyPr/>
          <a:lstStyle/>
          <a:p>
            <a:r>
              <a:rPr lang="en-US" sz="3600" smtClean="0"/>
              <a:t>Ways to Reduce or Eliminate Fried Foods (2)</a:t>
            </a:r>
          </a:p>
        </p:txBody>
      </p:sp>
      <p:sp>
        <p:nvSpPr>
          <p:cNvPr id="3" name="Content Placeholder 2"/>
          <p:cNvSpPr>
            <a:spLocks noGrp="1"/>
          </p:cNvSpPr>
          <p:nvPr>
            <p:ph sz="quarter" idx="1"/>
          </p:nvPr>
        </p:nvSpPr>
        <p:spPr>
          <a:xfrm>
            <a:off x="609600" y="1893888"/>
            <a:ext cx="7696200" cy="2525712"/>
          </a:xfrm>
        </p:spPr>
        <p:txBody>
          <a:bodyPr/>
          <a:lstStyle/>
          <a:p>
            <a:pPr>
              <a:spcBef>
                <a:spcPts val="1200"/>
              </a:spcBef>
              <a:spcAft>
                <a:spcPts val="1200"/>
              </a:spcAft>
              <a:defRPr/>
            </a:pPr>
            <a:r>
              <a:rPr lang="en-US" sz="3200" dirty="0" smtClean="0"/>
              <a:t>Work with your food vendor to find healthier alternatives.</a:t>
            </a:r>
          </a:p>
          <a:p>
            <a:pPr>
              <a:spcBef>
                <a:spcPts val="1200"/>
              </a:spcBef>
              <a:spcAft>
                <a:spcPts val="1200"/>
              </a:spcAft>
              <a:defRPr/>
            </a:pPr>
            <a:r>
              <a:rPr lang="en-US" sz="3200" dirty="0" smtClean="0"/>
              <a:t>Work with parents to help them pack healthy lunches that do not include fried or pre-fried foods. </a:t>
            </a:r>
          </a:p>
          <a:p>
            <a:pPr marL="0" indent="0">
              <a:buFont typeface="Wingdings" pitchFamily="2" charset="2"/>
              <a:buNone/>
              <a:defRPr/>
            </a:pP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z="3600" smtClean="0"/>
              <a:t>Activity: Food Moves!</a:t>
            </a:r>
          </a:p>
        </p:txBody>
      </p:sp>
      <p:sp>
        <p:nvSpPr>
          <p:cNvPr id="3" name="Content Placeholder 2"/>
          <p:cNvSpPr>
            <a:spLocks noGrp="1"/>
          </p:cNvSpPr>
          <p:nvPr>
            <p:ph sz="quarter" idx="1"/>
          </p:nvPr>
        </p:nvSpPr>
        <p:spPr>
          <a:xfrm>
            <a:off x="609600" y="1981200"/>
            <a:ext cx="7696200" cy="2525713"/>
          </a:xfrm>
        </p:spPr>
        <p:txBody>
          <a:bodyPr/>
          <a:lstStyle/>
          <a:p>
            <a:pPr marL="0" indent="0">
              <a:spcBef>
                <a:spcPts val="1800"/>
              </a:spcBef>
              <a:buFont typeface="Wingdings" pitchFamily="2" charset="2"/>
              <a:buNone/>
              <a:defRPr/>
            </a:pPr>
            <a:r>
              <a:rPr lang="en-US" dirty="0" smtClean="0"/>
              <a:t>Move </a:t>
            </a:r>
            <a:r>
              <a:rPr lang="en-US" dirty="0"/>
              <a:t>like different </a:t>
            </a:r>
            <a:r>
              <a:rPr lang="en-US" dirty="0" smtClean="0"/>
              <a:t>foods</a:t>
            </a:r>
          </a:p>
          <a:p>
            <a:pPr>
              <a:spcBef>
                <a:spcPts val="1800"/>
              </a:spcBef>
              <a:defRPr/>
            </a:pPr>
            <a:r>
              <a:rPr lang="en-US" dirty="0" smtClean="0"/>
              <a:t>Melt </a:t>
            </a:r>
            <a:r>
              <a:rPr lang="en-US" dirty="0"/>
              <a:t>like a </a:t>
            </a:r>
            <a:r>
              <a:rPr lang="en-US" dirty="0" smtClean="0"/>
              <a:t>popsicle</a:t>
            </a:r>
          </a:p>
          <a:p>
            <a:pPr>
              <a:spcBef>
                <a:spcPts val="1800"/>
              </a:spcBef>
              <a:defRPr/>
            </a:pPr>
            <a:r>
              <a:rPr lang="en-US" dirty="0" smtClean="0"/>
              <a:t>Pop </a:t>
            </a:r>
            <a:r>
              <a:rPr lang="en-US" dirty="0"/>
              <a:t>like </a:t>
            </a:r>
            <a:r>
              <a:rPr lang="en-US" dirty="0" smtClean="0"/>
              <a:t>popcorn</a:t>
            </a:r>
          </a:p>
          <a:p>
            <a:pPr>
              <a:spcBef>
                <a:spcPts val="1800"/>
              </a:spcBef>
              <a:defRPr/>
            </a:pPr>
            <a:r>
              <a:rPr lang="en-US" dirty="0" smtClean="0"/>
              <a:t>Wiggle </a:t>
            </a:r>
            <a:r>
              <a:rPr lang="en-US" dirty="0"/>
              <a:t>like spaghetti</a:t>
            </a:r>
          </a:p>
          <a:p>
            <a:pPr marL="0" indent="0">
              <a:buFont typeface="Wingdings" pitchFamily="2" charset="2"/>
              <a:buNone/>
              <a:defRPr/>
            </a:pPr>
            <a:endParaRPr lang="en-US" dirty="0"/>
          </a:p>
        </p:txBody>
      </p:sp>
      <p:pic>
        <p:nvPicPr>
          <p:cNvPr id="34820" name="Picture 3" descr="spaghetti-squash.jpg"/>
          <p:cNvPicPr>
            <a:picLocks noChangeAspect="1"/>
          </p:cNvPicPr>
          <p:nvPr/>
        </p:nvPicPr>
        <p:blipFill>
          <a:blip r:embed="rId3" cstate="print"/>
          <a:srcRect/>
          <a:stretch>
            <a:fillRect/>
          </a:stretch>
        </p:blipFill>
        <p:spPr bwMode="auto">
          <a:xfrm>
            <a:off x="5257800" y="2078038"/>
            <a:ext cx="3421063" cy="25701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Food Best Practice #4</a:t>
            </a:r>
          </a:p>
        </p:txBody>
      </p:sp>
      <p:sp>
        <p:nvSpPr>
          <p:cNvPr id="35843" name="Content Placeholder 2"/>
          <p:cNvSpPr>
            <a:spLocks noGrp="1"/>
          </p:cNvSpPr>
          <p:nvPr>
            <p:ph sz="quarter" idx="1"/>
          </p:nvPr>
        </p:nvSpPr>
        <p:spPr>
          <a:xfrm>
            <a:off x="609600" y="1589088"/>
            <a:ext cx="8077200" cy="4572000"/>
          </a:xfrm>
        </p:spPr>
        <p:txBody>
          <a:bodyPr/>
          <a:lstStyle/>
          <a:p>
            <a:pPr marL="0" indent="0">
              <a:buFont typeface="Wingdings" pitchFamily="2" charset="2"/>
              <a:buNone/>
            </a:pPr>
            <a:endParaRPr lang="en-US" sz="2400" smtClean="0"/>
          </a:p>
          <a:p>
            <a:pPr marL="0" indent="0">
              <a:buFont typeface="Wingdings" pitchFamily="2" charset="2"/>
              <a:buNone/>
            </a:pPr>
            <a:r>
              <a:rPr lang="en-US" sz="2800" smtClean="0"/>
              <a:t>Serve all meals to </a:t>
            </a:r>
            <a:r>
              <a:rPr lang="en-US" sz="2800" b="1" smtClean="0"/>
              <a:t>preschoolers</a:t>
            </a:r>
            <a:r>
              <a:rPr lang="en-US" sz="2800" smtClean="0"/>
              <a:t> family style so that children are encouraged to serve themselves with limited help.</a:t>
            </a:r>
          </a:p>
          <a:p>
            <a:pPr marL="0" indent="0">
              <a:buFont typeface="Wingdings" pitchFamily="2" charset="2"/>
              <a:buNone/>
            </a:pPr>
            <a:endParaRPr lang="en-US" smtClean="0"/>
          </a:p>
          <a:p>
            <a:pPr marL="0" indent="0">
              <a:buFont typeface="Wingdings" pitchFamily="2" charset="2"/>
              <a:buNone/>
            </a:pPr>
            <a:endParaRPr lang="en-US" smtClean="0"/>
          </a:p>
        </p:txBody>
      </p:sp>
      <p:pic>
        <p:nvPicPr>
          <p:cNvPr id="35844" name="Picture 4" descr="http://healthykidshealthyfuture.org/welcome/_jcr_content/center-column-parsys/textimage_10/image.img.png/1307542453084.png"/>
          <p:cNvPicPr>
            <a:picLocks noChangeAspect="1" noChangeArrowheads="1"/>
          </p:cNvPicPr>
          <p:nvPr/>
        </p:nvPicPr>
        <p:blipFill>
          <a:blip r:embed="rId2" r:link="rId3" cstate="print"/>
          <a:srcRect l="53751"/>
          <a:stretch>
            <a:fillRect/>
          </a:stretch>
        </p:blipFill>
        <p:spPr bwMode="auto">
          <a:xfrm>
            <a:off x="152400" y="527050"/>
            <a:ext cx="428625" cy="4635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Basics about Family Style Dining</a:t>
            </a:r>
          </a:p>
        </p:txBody>
      </p:sp>
      <p:sp>
        <p:nvSpPr>
          <p:cNvPr id="36867" name="Content Placeholder 2"/>
          <p:cNvSpPr>
            <a:spLocks noGrp="1"/>
          </p:cNvSpPr>
          <p:nvPr>
            <p:ph sz="quarter" idx="1"/>
          </p:nvPr>
        </p:nvSpPr>
        <p:spPr>
          <a:xfrm>
            <a:off x="609600" y="1589088"/>
            <a:ext cx="5181600" cy="4572000"/>
          </a:xfrm>
        </p:spPr>
        <p:txBody>
          <a:bodyPr/>
          <a:lstStyle/>
          <a:p>
            <a:pPr>
              <a:spcBef>
                <a:spcPts val="1200"/>
              </a:spcBef>
              <a:spcAft>
                <a:spcPts val="1200"/>
              </a:spcAft>
            </a:pPr>
            <a:r>
              <a:rPr lang="en-US" sz="2800" smtClean="0"/>
              <a:t>Children serve themselves with limited help.</a:t>
            </a:r>
          </a:p>
          <a:p>
            <a:pPr>
              <a:spcBef>
                <a:spcPts val="1200"/>
              </a:spcBef>
              <a:spcAft>
                <a:spcPts val="1200"/>
              </a:spcAft>
            </a:pPr>
            <a:r>
              <a:rPr lang="en-US" sz="2800" smtClean="0"/>
              <a:t>Adults talk with children about the foods they’re eating.</a:t>
            </a:r>
          </a:p>
          <a:p>
            <a:pPr>
              <a:spcBef>
                <a:spcPts val="1200"/>
              </a:spcBef>
              <a:spcAft>
                <a:spcPts val="1200"/>
              </a:spcAft>
            </a:pPr>
            <a:r>
              <a:rPr lang="en-US" sz="2800" smtClean="0"/>
              <a:t>Adults sit at the table and eat the same foods.</a:t>
            </a:r>
          </a:p>
          <a:p>
            <a:pPr lvl="1">
              <a:spcBef>
                <a:spcPts val="600"/>
              </a:spcBef>
            </a:pPr>
            <a:r>
              <a:rPr lang="en-US" sz="2400" smtClean="0"/>
              <a:t>Role model healthy eating.</a:t>
            </a:r>
          </a:p>
          <a:p>
            <a:pPr lvl="1">
              <a:spcBef>
                <a:spcPts val="600"/>
              </a:spcBef>
            </a:pPr>
            <a:r>
              <a:rPr lang="en-US" sz="2400" smtClean="0"/>
              <a:t>Prevent fighting, feeding each other, choking, etc.</a:t>
            </a:r>
          </a:p>
          <a:p>
            <a:endParaRPr lang="en-US" sz="3200" smtClean="0"/>
          </a:p>
          <a:p>
            <a:endParaRPr lang="en-US" smtClean="0"/>
          </a:p>
        </p:txBody>
      </p:sp>
      <p:pic>
        <p:nvPicPr>
          <p:cNvPr id="6" name="Picture Placeholder 17" descr="DSC02010 (2).JPG"/>
          <p:cNvPicPr>
            <a:picLocks noChangeAspect="1"/>
          </p:cNvPicPr>
          <p:nvPr/>
        </p:nvPicPr>
        <p:blipFill>
          <a:blip r:embed="rId2" cstate="print"/>
          <a:srcRect l="18164" r="9674"/>
          <a:stretch>
            <a:fillRect/>
          </a:stretch>
        </p:blipFill>
        <p:spPr bwMode="auto">
          <a:xfrm>
            <a:off x="5791200" y="3276600"/>
            <a:ext cx="2971800" cy="2635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Learning Objectives</a:t>
            </a:r>
          </a:p>
        </p:txBody>
      </p:sp>
      <p:sp>
        <p:nvSpPr>
          <p:cNvPr id="14339" name="Content Placeholder 5"/>
          <p:cNvSpPr>
            <a:spLocks noGrp="1"/>
          </p:cNvSpPr>
          <p:nvPr>
            <p:ph sz="quarter" idx="1"/>
          </p:nvPr>
        </p:nvSpPr>
        <p:spPr>
          <a:xfrm>
            <a:off x="609600" y="1600200"/>
            <a:ext cx="8001000" cy="4572000"/>
          </a:xfrm>
        </p:spPr>
        <p:txBody>
          <a:bodyPr/>
          <a:lstStyle/>
          <a:p>
            <a:pPr marL="514350" indent="-514350">
              <a:spcBef>
                <a:spcPts val="1200"/>
              </a:spcBef>
              <a:spcAft>
                <a:spcPts val="1200"/>
              </a:spcAft>
              <a:buFont typeface="Wingdings" pitchFamily="2" charset="2"/>
              <a:buAutoNum type="arabicParenR"/>
            </a:pPr>
            <a:r>
              <a:rPr lang="en-US" sz="2800" dirty="0" smtClean="0"/>
              <a:t>Understand Let’s Move! </a:t>
            </a:r>
            <a:r>
              <a:rPr lang="en-US" sz="2800" smtClean="0"/>
              <a:t>Child Care Goals and best practices for food</a:t>
            </a:r>
          </a:p>
          <a:p>
            <a:pPr marL="514350" indent="-514350">
              <a:spcBef>
                <a:spcPts val="1200"/>
              </a:spcBef>
              <a:spcAft>
                <a:spcPts val="1200"/>
              </a:spcAft>
              <a:buFont typeface="Wingdings" pitchFamily="2" charset="2"/>
              <a:buAutoNum type="arabicParenR"/>
            </a:pPr>
            <a:r>
              <a:rPr lang="en-US" sz="2800" dirty="0" smtClean="0"/>
              <a:t>Know the benefits of offering healthy food</a:t>
            </a:r>
          </a:p>
          <a:p>
            <a:pPr marL="514350" indent="-514350">
              <a:spcBef>
                <a:spcPts val="1200"/>
              </a:spcBef>
              <a:spcAft>
                <a:spcPts val="1200"/>
              </a:spcAft>
              <a:buFont typeface="Wingdings" pitchFamily="2" charset="2"/>
              <a:buAutoNum type="arabicParenR"/>
            </a:pPr>
            <a:r>
              <a:rPr lang="en-US" sz="2800" dirty="0" smtClean="0"/>
              <a:t>Get strategies and ideas to encourage healthy eating</a:t>
            </a:r>
          </a:p>
          <a:p>
            <a:pPr marL="514350" indent="-514350">
              <a:spcBef>
                <a:spcPts val="1200"/>
              </a:spcBef>
              <a:spcAft>
                <a:spcPts val="1200"/>
              </a:spcAft>
              <a:buFont typeface="Wingdings" pitchFamily="2" charset="2"/>
              <a:buAutoNum type="arabicParenR"/>
            </a:pPr>
            <a:r>
              <a:rPr lang="en-US" sz="2800" dirty="0" smtClean="0"/>
              <a:t>Learn about the resources and tips available on the Let’s Move! Child Care website: </a:t>
            </a:r>
            <a:r>
              <a:rPr lang="en-US" sz="2800" dirty="0" smtClean="0">
                <a:hlinkClick r:id="rId3"/>
              </a:rPr>
              <a:t>www.HealthyKidsHealthyFuture.org</a:t>
            </a:r>
            <a:r>
              <a:rPr lang="en-US" sz="2800" dirty="0" smtClean="0"/>
              <a:t>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Benefits of Family Style Dining</a:t>
            </a:r>
          </a:p>
        </p:txBody>
      </p:sp>
      <p:sp>
        <p:nvSpPr>
          <p:cNvPr id="9" name="Content Placeholder 2"/>
          <p:cNvSpPr>
            <a:spLocks noGrp="1"/>
          </p:cNvSpPr>
          <p:nvPr>
            <p:ph sz="quarter" idx="1"/>
          </p:nvPr>
        </p:nvSpPr>
        <p:spPr>
          <a:xfrm>
            <a:off x="609600" y="1600200"/>
            <a:ext cx="8153400" cy="4648200"/>
          </a:xfrm>
        </p:spPr>
        <p:txBody>
          <a:bodyPr/>
          <a:lstStyle/>
          <a:p>
            <a:pPr>
              <a:spcBef>
                <a:spcPts val="1000"/>
              </a:spcBef>
              <a:spcAft>
                <a:spcPts val="1000"/>
              </a:spcAft>
              <a:defRPr/>
            </a:pPr>
            <a:r>
              <a:rPr lang="en-US" sz="2800" dirty="0" smtClean="0"/>
              <a:t>Improves self-feeding skills and </a:t>
            </a:r>
            <a:r>
              <a:rPr lang="en-US" sz="2800" dirty="0"/>
              <a:t>recognition of hunger cues </a:t>
            </a:r>
            <a:endParaRPr lang="en-US" sz="2800" dirty="0" smtClean="0"/>
          </a:p>
          <a:p>
            <a:pPr>
              <a:spcBef>
                <a:spcPts val="1000"/>
              </a:spcBef>
              <a:spcAft>
                <a:spcPts val="1000"/>
              </a:spcAft>
              <a:defRPr/>
            </a:pPr>
            <a:r>
              <a:rPr lang="en-US" sz="2800" dirty="0" smtClean="0"/>
              <a:t>Supports social, emotional, and motor skill development</a:t>
            </a:r>
          </a:p>
          <a:p>
            <a:pPr>
              <a:spcBef>
                <a:spcPts val="1000"/>
              </a:spcBef>
              <a:spcAft>
                <a:spcPts val="1000"/>
              </a:spcAft>
              <a:defRPr/>
            </a:pPr>
            <a:r>
              <a:rPr lang="en-US" sz="2800" dirty="0" smtClean="0"/>
              <a:t>Children learn about </a:t>
            </a:r>
            <a:r>
              <a:rPr lang="en-US" sz="2800" dirty="0"/>
              <a:t>the </a:t>
            </a:r>
            <a:r>
              <a:rPr lang="en-US" sz="2800" dirty="0" smtClean="0"/>
              <a:t>foods </a:t>
            </a:r>
            <a:r>
              <a:rPr lang="en-US" sz="2800" dirty="0"/>
              <a:t>they’re </a:t>
            </a:r>
            <a:r>
              <a:rPr lang="en-US" sz="2800" dirty="0" smtClean="0"/>
              <a:t>eating and are more likely to enjoy and eat </a:t>
            </a:r>
            <a:r>
              <a:rPr lang="en-US" sz="2800" dirty="0"/>
              <a:t>healthy </a:t>
            </a:r>
            <a:r>
              <a:rPr lang="en-US" sz="2800" dirty="0" smtClean="0"/>
              <a:t>food.</a:t>
            </a:r>
          </a:p>
          <a:p>
            <a:pPr>
              <a:spcBef>
                <a:spcPts val="1000"/>
              </a:spcBef>
              <a:spcAft>
                <a:spcPts val="1000"/>
              </a:spcAft>
              <a:defRPr/>
            </a:pPr>
            <a:r>
              <a:rPr lang="en-US" sz="2800" dirty="0" smtClean="0"/>
              <a:t>Language skills improve as adults and children talk with each other.</a:t>
            </a:r>
          </a:p>
          <a:p>
            <a:pPr>
              <a:spcBef>
                <a:spcPts val="1000"/>
              </a:spcBef>
              <a:spcAft>
                <a:spcPts val="1000"/>
              </a:spcAft>
              <a:defRPr/>
            </a:pPr>
            <a:r>
              <a:rPr lang="en-US" sz="2800" dirty="0" smtClean="0"/>
              <a:t>Creates an opportunity for positive </a:t>
            </a:r>
            <a:r>
              <a:rPr lang="en-US" sz="2800" dirty="0"/>
              <a:t>role </a:t>
            </a:r>
            <a:r>
              <a:rPr lang="en-US" sz="2800" dirty="0" smtClean="0"/>
              <a:t>modeling</a:t>
            </a:r>
          </a:p>
          <a:p>
            <a:pPr marL="0" indent="0">
              <a:spcBef>
                <a:spcPts val="600"/>
              </a:spcBef>
              <a:spcAft>
                <a:spcPts val="1000"/>
              </a:spcAft>
              <a:buFont typeface="Wingdings" pitchFamily="2" charset="2"/>
              <a:buNone/>
              <a:defRPr/>
            </a:pPr>
            <a:endParaRPr lang="en-US" sz="2200" dirty="0"/>
          </a:p>
          <a:p>
            <a:pPr>
              <a:defRPr/>
            </a:pPr>
            <a:endParaRPr lang="en-US" sz="2400" dirty="0" smtClean="0"/>
          </a:p>
          <a:p>
            <a:pPr>
              <a:defRPr/>
            </a:pPr>
            <a:endParaRPr lang="en-US" sz="2400"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3600" smtClean="0"/>
              <a:t>Ways to Make Family Style Dining Work</a:t>
            </a:r>
          </a:p>
        </p:txBody>
      </p:sp>
      <p:sp>
        <p:nvSpPr>
          <p:cNvPr id="3" name="Content Placeholder 2"/>
          <p:cNvSpPr>
            <a:spLocks noGrp="1"/>
          </p:cNvSpPr>
          <p:nvPr>
            <p:ph sz="quarter" idx="1"/>
          </p:nvPr>
        </p:nvSpPr>
        <p:spPr>
          <a:xfrm>
            <a:off x="457200" y="1589088"/>
            <a:ext cx="5562600" cy="4572000"/>
          </a:xfrm>
        </p:spPr>
        <p:txBody>
          <a:bodyPr/>
          <a:lstStyle/>
          <a:p>
            <a:pPr>
              <a:spcBef>
                <a:spcPts val="1200"/>
              </a:spcBef>
              <a:spcAft>
                <a:spcPts val="1200"/>
              </a:spcAft>
              <a:defRPr/>
            </a:pPr>
            <a:r>
              <a:rPr lang="en-US" sz="2400" dirty="0" smtClean="0"/>
              <a:t>Let kids practice serving themselves first.</a:t>
            </a:r>
          </a:p>
          <a:p>
            <a:pPr lvl="1">
              <a:spcBef>
                <a:spcPts val="600"/>
              </a:spcBef>
              <a:defRPr/>
            </a:pPr>
            <a:r>
              <a:rPr lang="en-US" sz="2000" dirty="0"/>
              <a:t>U</a:t>
            </a:r>
            <a:r>
              <a:rPr lang="en-US" sz="2000" dirty="0" smtClean="0"/>
              <a:t>se play food, like plastic fruits and veggies.</a:t>
            </a:r>
          </a:p>
          <a:p>
            <a:pPr>
              <a:spcBef>
                <a:spcPts val="1200"/>
              </a:spcBef>
              <a:spcAft>
                <a:spcPts val="1200"/>
              </a:spcAft>
              <a:defRPr/>
            </a:pPr>
            <a:r>
              <a:rPr lang="en-US" sz="2400" dirty="0" smtClean="0"/>
              <a:t>Use the right equipment. </a:t>
            </a:r>
          </a:p>
          <a:p>
            <a:pPr lvl="1">
              <a:spcBef>
                <a:spcPts val="600"/>
              </a:spcBef>
              <a:defRPr/>
            </a:pPr>
            <a:r>
              <a:rPr lang="en-US" sz="2000" dirty="0" smtClean="0"/>
              <a:t>Use child size pitchers, tongs, and serving bowls and plates. </a:t>
            </a:r>
          </a:p>
          <a:p>
            <a:pPr lvl="1">
              <a:spcBef>
                <a:spcPts val="600"/>
              </a:spcBef>
              <a:defRPr/>
            </a:pPr>
            <a:r>
              <a:rPr lang="en-US" sz="2000" dirty="0" smtClean="0"/>
              <a:t>Put dressings and dips in child size squeeze bottles.</a:t>
            </a:r>
          </a:p>
          <a:p>
            <a:pPr>
              <a:spcBef>
                <a:spcPts val="1200"/>
              </a:spcBef>
              <a:spcAft>
                <a:spcPts val="1200"/>
              </a:spcAft>
              <a:defRPr/>
            </a:pPr>
            <a:r>
              <a:rPr lang="en-US" sz="2400" dirty="0" smtClean="0"/>
              <a:t>Be prepared for spills! </a:t>
            </a:r>
          </a:p>
          <a:p>
            <a:pPr>
              <a:spcBef>
                <a:spcPts val="1200"/>
              </a:spcBef>
              <a:spcAft>
                <a:spcPts val="1200"/>
              </a:spcAft>
              <a:defRPr/>
            </a:pPr>
            <a:r>
              <a:rPr lang="en-US" sz="2400" dirty="0" smtClean="0"/>
              <a:t>Show </a:t>
            </a:r>
            <a:r>
              <a:rPr lang="en-US" sz="2400" dirty="0"/>
              <a:t>kids you enjoy eating healthy foods. They </a:t>
            </a:r>
            <a:r>
              <a:rPr lang="en-US" sz="2400" dirty="0" smtClean="0"/>
              <a:t>will follow </a:t>
            </a:r>
            <a:r>
              <a:rPr lang="en-US" sz="2400" dirty="0"/>
              <a:t>your example!</a:t>
            </a:r>
          </a:p>
          <a:p>
            <a:pPr marL="0" indent="0">
              <a:buFont typeface="Wingdings" pitchFamily="2" charset="2"/>
              <a:buNone/>
              <a:defRPr/>
            </a:pPr>
            <a:endParaRPr lang="en-US" sz="2400" dirty="0" smtClean="0"/>
          </a:p>
          <a:p>
            <a:pPr>
              <a:defRPr/>
            </a:pPr>
            <a:endParaRPr lang="en-US" sz="2400" dirty="0" smtClean="0"/>
          </a:p>
          <a:p>
            <a:pPr>
              <a:defRPr/>
            </a:pPr>
            <a:endParaRPr lang="en-US" sz="2400" dirty="0" smtClean="0"/>
          </a:p>
          <a:p>
            <a:pPr>
              <a:defRPr/>
            </a:pPr>
            <a:endParaRPr lang="en-US" sz="2400" dirty="0" smtClean="0"/>
          </a:p>
          <a:p>
            <a:pPr>
              <a:defRPr/>
            </a:pPr>
            <a:endParaRPr lang="en-US" dirty="0"/>
          </a:p>
          <a:p>
            <a:pPr>
              <a:defRPr/>
            </a:pPr>
            <a:endParaRPr lang="en-US" dirty="0"/>
          </a:p>
        </p:txBody>
      </p:sp>
      <p:pic>
        <p:nvPicPr>
          <p:cNvPr id="38916" name="Picture 2"/>
          <p:cNvPicPr>
            <a:picLocks noChangeAspect="1" noChangeArrowheads="1"/>
          </p:cNvPicPr>
          <p:nvPr/>
        </p:nvPicPr>
        <p:blipFill>
          <a:blip r:embed="rId3" cstate="print"/>
          <a:srcRect/>
          <a:stretch>
            <a:fillRect/>
          </a:stretch>
        </p:blipFill>
        <p:spPr bwMode="auto">
          <a:xfrm>
            <a:off x="6019800" y="2209800"/>
            <a:ext cx="2752725" cy="2971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a:r>
              <a:rPr lang="en-US" sz="3600" smtClean="0"/>
              <a:t>Video: Starting Family Style Dining </a:t>
            </a:r>
          </a:p>
        </p:txBody>
      </p:sp>
      <p:sp>
        <p:nvSpPr>
          <p:cNvPr id="39939" name="Content Placeholder 2"/>
          <p:cNvSpPr>
            <a:spLocks noGrp="1"/>
          </p:cNvSpPr>
          <p:nvPr>
            <p:ph sz="quarter" idx="1"/>
          </p:nvPr>
        </p:nvSpPr>
        <p:spPr>
          <a:xfrm>
            <a:off x="609600" y="1589088"/>
            <a:ext cx="4724400" cy="4572000"/>
          </a:xfrm>
        </p:spPr>
        <p:txBody>
          <a:bodyPr/>
          <a:lstStyle/>
          <a:p>
            <a:endParaRPr lang="en-US" sz="2400" smtClean="0"/>
          </a:p>
          <a:p>
            <a:endParaRPr lang="en-US" smtClean="0"/>
          </a:p>
          <a:p>
            <a:endParaRPr lang="en-US" smtClean="0"/>
          </a:p>
        </p:txBody>
      </p:sp>
      <p:pic>
        <p:nvPicPr>
          <p:cNvPr id="39940" name="Picture 3"/>
          <p:cNvPicPr>
            <a:picLocks noChangeAspect="1" noChangeArrowheads="1"/>
          </p:cNvPicPr>
          <p:nvPr/>
        </p:nvPicPr>
        <p:blipFill>
          <a:blip r:embed="rId3" cstate="print"/>
          <a:srcRect/>
          <a:stretch>
            <a:fillRect/>
          </a:stretch>
        </p:blipFill>
        <p:spPr bwMode="auto">
          <a:xfrm>
            <a:off x="228600" y="1981200"/>
            <a:ext cx="4270375" cy="2590800"/>
          </a:xfrm>
          <a:prstGeom prst="rect">
            <a:avLst/>
          </a:prstGeom>
          <a:noFill/>
          <a:ln w="9525">
            <a:noFill/>
            <a:miter lim="800000"/>
            <a:headEnd/>
            <a:tailEnd/>
          </a:ln>
        </p:spPr>
      </p:pic>
      <p:pic>
        <p:nvPicPr>
          <p:cNvPr id="39941" name="Picture 2"/>
          <p:cNvPicPr>
            <a:picLocks noChangeAspect="1" noChangeArrowheads="1"/>
          </p:cNvPicPr>
          <p:nvPr/>
        </p:nvPicPr>
        <p:blipFill>
          <a:blip r:embed="rId4" cstate="print"/>
          <a:srcRect/>
          <a:stretch>
            <a:fillRect/>
          </a:stretch>
        </p:blipFill>
        <p:spPr bwMode="auto">
          <a:xfrm>
            <a:off x="4733925" y="1990725"/>
            <a:ext cx="4257675" cy="2590800"/>
          </a:xfrm>
          <a:prstGeom prst="rect">
            <a:avLst/>
          </a:prstGeom>
          <a:noFill/>
          <a:ln w="9525">
            <a:noFill/>
            <a:miter lim="800000"/>
            <a:headEnd/>
            <a:tailEnd/>
          </a:ln>
        </p:spPr>
      </p:pic>
      <p:sp>
        <p:nvSpPr>
          <p:cNvPr id="6" name="Content Placeholder 2"/>
          <p:cNvSpPr txBox="1">
            <a:spLocks/>
          </p:cNvSpPr>
          <p:nvPr/>
        </p:nvSpPr>
        <p:spPr bwMode="auto">
          <a:xfrm>
            <a:off x="839788" y="4724400"/>
            <a:ext cx="3048000"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3600" dirty="0">
                <a:latin typeface="+mn-lt"/>
                <a:hlinkClick r:id="rId5"/>
              </a:rPr>
              <a:t>Part 1</a:t>
            </a:r>
            <a:endParaRPr lang="en-US" sz="3600" dirty="0">
              <a:latin typeface="+mn-lt"/>
            </a:endParaRPr>
          </a:p>
          <a:p>
            <a:pPr>
              <a:defRPr/>
            </a:pPr>
            <a:endParaRPr lang="en-US" dirty="0"/>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sp>
        <p:nvSpPr>
          <p:cNvPr id="7" name="Content Placeholder 2"/>
          <p:cNvSpPr txBox="1">
            <a:spLocks/>
          </p:cNvSpPr>
          <p:nvPr/>
        </p:nvSpPr>
        <p:spPr bwMode="auto">
          <a:xfrm>
            <a:off x="5338763" y="4724400"/>
            <a:ext cx="3048000"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3600" dirty="0">
                <a:latin typeface="+mn-lt"/>
                <a:hlinkClick r:id="rId6"/>
              </a:rPr>
              <a:t>Part 2</a:t>
            </a:r>
            <a:endParaRPr lang="en-US" sz="3600" dirty="0">
              <a:latin typeface="+mn-lt"/>
            </a:endParaRPr>
          </a:p>
          <a:p>
            <a:pPr>
              <a:defRPr/>
            </a:pPr>
            <a:endParaRPr lang="en-US" dirty="0"/>
          </a:p>
          <a:p>
            <a:pPr marL="776288" lvl="1" indent="-319088" eaLnBrk="0" hangingPunct="0">
              <a:spcBef>
                <a:spcPts val="700"/>
              </a:spcBef>
              <a:buClr>
                <a:schemeClr val="accent2"/>
              </a:buClr>
              <a:buSzPct val="60000"/>
              <a:buFont typeface="Wingdings" pitchFamily="2" charset="2"/>
              <a:buChar char=""/>
              <a:defRPr/>
            </a:pPr>
            <a:endParaRPr lang="en-US" sz="1500" dirty="0">
              <a:latin typeface="+mn-lt"/>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z="4000" smtClean="0"/>
              <a:t>More Healthy Eating Tips</a:t>
            </a:r>
          </a:p>
        </p:txBody>
      </p:sp>
      <p:sp>
        <p:nvSpPr>
          <p:cNvPr id="3" name="Content Placeholder 2"/>
          <p:cNvSpPr>
            <a:spLocks noGrp="1"/>
          </p:cNvSpPr>
          <p:nvPr>
            <p:ph sz="quarter" idx="1"/>
          </p:nvPr>
        </p:nvSpPr>
        <p:spPr>
          <a:xfrm>
            <a:off x="609600" y="1589088"/>
            <a:ext cx="7696200" cy="4572000"/>
          </a:xfrm>
        </p:spPr>
        <p:txBody>
          <a:bodyPr/>
          <a:lstStyle/>
          <a:p>
            <a:pPr>
              <a:spcBef>
                <a:spcPts val="1200"/>
              </a:spcBef>
              <a:spcAft>
                <a:spcPts val="1200"/>
              </a:spcAft>
              <a:defRPr/>
            </a:pPr>
            <a:r>
              <a:rPr lang="en-US" sz="2800" dirty="0"/>
              <a:t>Mix it up—serve a variety of nutritious choices. </a:t>
            </a:r>
            <a:endParaRPr lang="en-US" sz="2800" dirty="0" smtClean="0"/>
          </a:p>
          <a:p>
            <a:pPr>
              <a:spcBef>
                <a:spcPts val="1200"/>
              </a:spcBef>
              <a:spcAft>
                <a:spcPts val="1200"/>
              </a:spcAft>
              <a:defRPr/>
            </a:pPr>
            <a:r>
              <a:rPr lang="en-US" sz="2800" dirty="0" smtClean="0"/>
              <a:t>Don’t </a:t>
            </a:r>
            <a:r>
              <a:rPr lang="en-US" sz="2800" dirty="0"/>
              <a:t>use food as a reward or punishment. </a:t>
            </a:r>
          </a:p>
          <a:p>
            <a:pPr lvl="1">
              <a:spcBef>
                <a:spcPts val="1200"/>
              </a:spcBef>
              <a:spcAft>
                <a:spcPts val="1200"/>
              </a:spcAft>
              <a:defRPr/>
            </a:pPr>
            <a:r>
              <a:rPr lang="en-US" sz="2800" dirty="0"/>
              <a:t>Avoid forcing children to finish the “healthy foods” to get to their dessert or sweets.</a:t>
            </a:r>
          </a:p>
          <a:p>
            <a:pPr marL="319088" lvl="1" indent="-319088">
              <a:spcBef>
                <a:spcPts val="1200"/>
              </a:spcBef>
              <a:spcAft>
                <a:spcPts val="1200"/>
              </a:spcAft>
              <a:buClr>
                <a:schemeClr val="accent2"/>
              </a:buClr>
              <a:buSzPct val="60000"/>
              <a:buFont typeface="Wingdings" pitchFamily="2" charset="2"/>
              <a:buChar char=""/>
              <a:defRPr/>
            </a:pPr>
            <a:r>
              <a:rPr lang="en-US" sz="2800" dirty="0" smtClean="0"/>
              <a:t>Talk </a:t>
            </a:r>
            <a:r>
              <a:rPr lang="en-US" sz="2800" dirty="0"/>
              <a:t>about “sometime” vs. “anytime” </a:t>
            </a:r>
            <a:r>
              <a:rPr lang="en-US" sz="2800" dirty="0" smtClean="0"/>
              <a:t>foods</a:t>
            </a:r>
            <a:r>
              <a:rPr lang="en-US" sz="2800" dirty="0"/>
              <a:t> </a:t>
            </a:r>
            <a:r>
              <a:rPr lang="en-US" sz="2800" dirty="0" smtClean="0"/>
              <a:t>or ‘Go’, ‘Slow’, and ‘Whoa’ foods.</a:t>
            </a:r>
            <a:endParaRPr lang="en-US" sz="2800" dirty="0"/>
          </a:p>
          <a:p>
            <a:pPr marL="0" indent="0">
              <a:buFont typeface="Wingdings" pitchFamily="2" charset="2"/>
              <a:buNone/>
              <a:defRPr/>
            </a:pPr>
            <a:endParaRPr lang="en-US" sz="2800" dirty="0" smtClean="0"/>
          </a:p>
          <a:p>
            <a:pPr lvl="1">
              <a:defRPr/>
            </a:pPr>
            <a:endParaRPr lang="en-US" dirty="0"/>
          </a:p>
          <a:p>
            <a:pPr marL="0" indent="0">
              <a:buFont typeface="Wingdings" pitchFamily="2" charset="2"/>
              <a:buNone/>
              <a:defRPr/>
            </a:pPr>
            <a:endParaRPr lang="en-US" sz="2500" dirty="0" smtClean="0"/>
          </a:p>
          <a:p>
            <a:pPr marL="0" indent="0">
              <a:buFont typeface="Wingdings" pitchFamily="2" charset="2"/>
              <a:buNone/>
              <a:defRPr/>
            </a:pPr>
            <a:endParaRPr lang="en-US" sz="2800" dirty="0" smtClean="0"/>
          </a:p>
          <a:p>
            <a:pPr marL="0" indent="0">
              <a:buFont typeface="Wingdings" pitchFamily="2" charset="2"/>
              <a:buNone/>
              <a:defRPr/>
            </a:pPr>
            <a:endParaRPr lang="en-US" sz="2800" dirty="0" smtClean="0"/>
          </a:p>
          <a:p>
            <a:pPr>
              <a:defRPr/>
            </a:pPr>
            <a:endParaRPr lang="en-US" sz="2400" dirty="0" smtClean="0"/>
          </a:p>
          <a:p>
            <a:pPr>
              <a:defRPr/>
            </a:pPr>
            <a:endParaRPr lang="en-US" dirty="0"/>
          </a:p>
          <a:p>
            <a:pPr>
              <a:defRPr/>
            </a:pP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z="4000" smtClean="0"/>
              <a:t/>
            </a:r>
            <a:br>
              <a:rPr lang="en-US" sz="4000" smtClean="0"/>
            </a:br>
            <a:r>
              <a:rPr lang="en-US" sz="3600" smtClean="0"/>
              <a:t>Reinforce nutrition messages with classroom activities</a:t>
            </a:r>
            <a:r>
              <a:rPr lang="en-US" smtClean="0"/>
              <a:t/>
            </a:r>
            <a:br>
              <a:rPr lang="en-US" smtClean="0"/>
            </a:br>
            <a:endParaRPr lang="en-US" smtClean="0"/>
          </a:p>
        </p:txBody>
      </p:sp>
      <p:sp>
        <p:nvSpPr>
          <p:cNvPr id="4" name="Content Placeholder 3"/>
          <p:cNvSpPr>
            <a:spLocks noGrp="1"/>
          </p:cNvSpPr>
          <p:nvPr>
            <p:ph sz="quarter" idx="2"/>
          </p:nvPr>
        </p:nvSpPr>
        <p:spPr>
          <a:xfrm>
            <a:off x="5334000" y="4648200"/>
            <a:ext cx="3429000" cy="1762125"/>
          </a:xfrm>
        </p:spPr>
        <p:txBody>
          <a:bodyPr/>
          <a:lstStyle/>
          <a:p>
            <a:pPr marL="0" indent="0">
              <a:buFont typeface="Wingdings" pitchFamily="2" charset="2"/>
              <a:buNone/>
              <a:defRPr/>
            </a:pPr>
            <a:r>
              <a:rPr lang="en-US" sz="2800" dirty="0" smtClean="0"/>
              <a:t>Read books about healthy foods.</a:t>
            </a:r>
          </a:p>
          <a:p>
            <a:pPr>
              <a:defRPr/>
            </a:pPr>
            <a:endParaRPr lang="en-US" dirty="0"/>
          </a:p>
        </p:txBody>
      </p:sp>
      <p:pic>
        <p:nvPicPr>
          <p:cNvPr id="41988" name="Picture 4" descr="image003"/>
          <p:cNvPicPr>
            <a:picLocks noChangeAspect="1" noChangeArrowheads="1"/>
          </p:cNvPicPr>
          <p:nvPr/>
        </p:nvPicPr>
        <p:blipFill>
          <a:blip r:embed="rId3" cstate="print"/>
          <a:srcRect/>
          <a:stretch>
            <a:fillRect/>
          </a:stretch>
        </p:blipFill>
        <p:spPr bwMode="auto">
          <a:xfrm>
            <a:off x="533400" y="1828800"/>
            <a:ext cx="3886200" cy="2571750"/>
          </a:xfrm>
          <a:prstGeom prst="rect">
            <a:avLst/>
          </a:prstGeom>
          <a:noFill/>
          <a:ln w="9525">
            <a:noFill/>
            <a:miter lim="800000"/>
            <a:headEnd/>
            <a:tailEnd/>
          </a:ln>
        </p:spPr>
      </p:pic>
      <p:sp>
        <p:nvSpPr>
          <p:cNvPr id="41989" name="Content Placeholder 3"/>
          <p:cNvSpPr>
            <a:spLocks noGrp="1"/>
          </p:cNvSpPr>
          <p:nvPr>
            <p:ph sz="quarter" idx="2"/>
          </p:nvPr>
        </p:nvSpPr>
        <p:spPr>
          <a:xfrm>
            <a:off x="304800" y="4724400"/>
            <a:ext cx="4343400" cy="1676400"/>
          </a:xfrm>
        </p:spPr>
        <p:txBody>
          <a:bodyPr/>
          <a:lstStyle/>
          <a:p>
            <a:pPr marL="0" indent="0">
              <a:buFont typeface="Wingdings" pitchFamily="2" charset="2"/>
              <a:buNone/>
            </a:pPr>
            <a:r>
              <a:rPr lang="en-US" sz="2800" smtClean="0"/>
              <a:t>Teach kids about colors and textures by letting them see and touch fruits and veggies.</a:t>
            </a:r>
          </a:p>
        </p:txBody>
      </p:sp>
      <p:pic>
        <p:nvPicPr>
          <p:cNvPr id="41990" name="Picture 2"/>
          <p:cNvPicPr>
            <a:picLocks noChangeAspect="1"/>
          </p:cNvPicPr>
          <p:nvPr/>
        </p:nvPicPr>
        <p:blipFill>
          <a:blip r:embed="rId4" cstate="print"/>
          <a:srcRect/>
          <a:stretch>
            <a:fillRect/>
          </a:stretch>
        </p:blipFill>
        <p:spPr bwMode="auto">
          <a:xfrm>
            <a:off x="5137150" y="1828800"/>
            <a:ext cx="3321050" cy="25717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marL="342900" indent="-342900">
              <a:spcBef>
                <a:spcPts val="700"/>
              </a:spcBef>
            </a:pPr>
            <a:r>
              <a:rPr lang="en-US" smtClean="0"/>
              <a:t>Preplan meals</a:t>
            </a:r>
          </a:p>
        </p:txBody>
      </p:sp>
      <p:sp>
        <p:nvSpPr>
          <p:cNvPr id="3" name="Content Placeholder 2"/>
          <p:cNvSpPr>
            <a:spLocks noGrp="1"/>
          </p:cNvSpPr>
          <p:nvPr>
            <p:ph sz="quarter" idx="1"/>
          </p:nvPr>
        </p:nvSpPr>
        <p:spPr>
          <a:xfrm>
            <a:off x="533400" y="1676400"/>
            <a:ext cx="7848600" cy="4572000"/>
          </a:xfrm>
        </p:spPr>
        <p:txBody>
          <a:bodyPr/>
          <a:lstStyle/>
          <a:p>
            <a:pPr marL="593725" indent="-457200">
              <a:spcBef>
                <a:spcPts val="1200"/>
              </a:spcBef>
              <a:spcAft>
                <a:spcPts val="1200"/>
              </a:spcAft>
              <a:defRPr/>
            </a:pPr>
            <a:r>
              <a:rPr lang="en-US" sz="3200" dirty="0" smtClean="0"/>
              <a:t>Add </a:t>
            </a:r>
            <a:r>
              <a:rPr lang="en-US" sz="3200" dirty="0"/>
              <a:t>healthy </a:t>
            </a:r>
            <a:r>
              <a:rPr lang="en-US" sz="3200" dirty="0" smtClean="0"/>
              <a:t>dishes </a:t>
            </a:r>
            <a:r>
              <a:rPr lang="en-US" sz="3200" dirty="0"/>
              <a:t>that children </a:t>
            </a:r>
            <a:r>
              <a:rPr lang="en-US" sz="3200" dirty="0" smtClean="0"/>
              <a:t>enjoy to the menu. </a:t>
            </a:r>
            <a:endParaRPr lang="en-US" sz="3200" dirty="0"/>
          </a:p>
          <a:p>
            <a:pPr marL="914400" lvl="1" indent="-457200">
              <a:spcBef>
                <a:spcPts val="1200"/>
              </a:spcBef>
              <a:spcAft>
                <a:spcPts val="1200"/>
              </a:spcAft>
              <a:defRPr/>
            </a:pPr>
            <a:r>
              <a:rPr lang="en-US" sz="3200" dirty="0" smtClean="0"/>
              <a:t>Try oatmeal </a:t>
            </a:r>
            <a:r>
              <a:rPr lang="en-US" sz="3200" dirty="0"/>
              <a:t>with </a:t>
            </a:r>
            <a:r>
              <a:rPr lang="en-US" sz="3200" dirty="0" smtClean="0"/>
              <a:t>cinnamon and </a:t>
            </a:r>
            <a:r>
              <a:rPr lang="en-US" sz="3200" dirty="0"/>
              <a:t>yogurt with granola and </a:t>
            </a:r>
            <a:r>
              <a:rPr lang="en-US" sz="3200" dirty="0" smtClean="0"/>
              <a:t>bananas.</a:t>
            </a:r>
          </a:p>
          <a:p>
            <a:pPr marL="593725" indent="-457200">
              <a:spcBef>
                <a:spcPts val="1200"/>
              </a:spcBef>
              <a:spcAft>
                <a:spcPts val="1200"/>
              </a:spcAft>
              <a:defRPr/>
            </a:pPr>
            <a:r>
              <a:rPr lang="en-US" sz="3200" dirty="0"/>
              <a:t>Buy healthier alternatives. </a:t>
            </a:r>
            <a:endParaRPr lang="en-US" sz="3200" dirty="0" smtClean="0"/>
          </a:p>
          <a:p>
            <a:pPr marL="914400" lvl="1" indent="-457200">
              <a:spcBef>
                <a:spcPts val="1200"/>
              </a:spcBef>
              <a:spcAft>
                <a:spcPts val="1200"/>
              </a:spcAft>
              <a:defRPr/>
            </a:pPr>
            <a:r>
              <a:rPr lang="en-US" sz="3200" dirty="0" smtClean="0"/>
              <a:t>Many </a:t>
            </a:r>
            <a:r>
              <a:rPr lang="en-US" sz="3200" dirty="0"/>
              <a:t>healthy options cost the same as the not-so-healthy choices (like whole wheat bread vs. white bread</a:t>
            </a:r>
            <a:r>
              <a:rPr lang="en-US" sz="3200" dirty="0" smtClean="0"/>
              <a:t>).</a:t>
            </a:r>
            <a:endParaRPr lang="en-US" sz="3200" dirty="0"/>
          </a:p>
          <a:p>
            <a:pPr marL="914400" lvl="1" indent="-457200">
              <a:defRPr/>
            </a:pPr>
            <a:endParaRPr lang="en-US" dirty="0"/>
          </a:p>
          <a:p>
            <a:pPr>
              <a:defRPr/>
            </a:pPr>
            <a:endParaRPr lang="en-US" sz="2800" b="1" dirty="0"/>
          </a:p>
          <a:p>
            <a:pPr marL="0" indent="0">
              <a:buFont typeface="Wingdings" pitchFamily="2" charset="2"/>
              <a:buNone/>
              <a:defRPr/>
            </a:pPr>
            <a:endParaRPr lang="en-US" sz="2500" dirty="0" smtClean="0"/>
          </a:p>
          <a:p>
            <a:pPr marL="0" indent="0">
              <a:buFont typeface="Wingdings" pitchFamily="2" charset="2"/>
              <a:buNone/>
              <a:defRPr/>
            </a:pPr>
            <a:endParaRPr lang="en-US" sz="2800" dirty="0" smtClean="0"/>
          </a:p>
          <a:p>
            <a:pPr marL="0" indent="0">
              <a:buFont typeface="Wingdings" pitchFamily="2" charset="2"/>
              <a:buNone/>
              <a:defRPr/>
            </a:pPr>
            <a:endParaRPr lang="en-US" sz="2800" dirty="0" smtClean="0"/>
          </a:p>
          <a:p>
            <a:pPr>
              <a:defRPr/>
            </a:pPr>
            <a:endParaRPr lang="en-US" sz="2400" dirty="0" smtClean="0"/>
          </a:p>
          <a:p>
            <a:pPr>
              <a:defRPr/>
            </a:pPr>
            <a:endParaRPr lang="en-US" dirty="0"/>
          </a:p>
          <a:p>
            <a:pPr>
              <a:defRPr/>
            </a:pP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3600" smtClean="0"/>
              <a:t>Challenge: Unhealthy birthday &amp; holiday treats</a:t>
            </a:r>
            <a:endParaRPr lang="en-US" sz="3200" smtClean="0"/>
          </a:p>
        </p:txBody>
      </p:sp>
      <p:sp>
        <p:nvSpPr>
          <p:cNvPr id="3" name="Content Placeholder 2"/>
          <p:cNvSpPr>
            <a:spLocks noGrp="1"/>
          </p:cNvSpPr>
          <p:nvPr>
            <p:ph sz="quarter" idx="1"/>
          </p:nvPr>
        </p:nvSpPr>
        <p:spPr>
          <a:xfrm>
            <a:off x="457200" y="1676400"/>
            <a:ext cx="5867400" cy="4572000"/>
          </a:xfrm>
        </p:spPr>
        <p:txBody>
          <a:bodyPr/>
          <a:lstStyle/>
          <a:p>
            <a:pPr marL="0" indent="0">
              <a:spcBef>
                <a:spcPts val="1200"/>
              </a:spcBef>
              <a:spcAft>
                <a:spcPts val="1200"/>
              </a:spcAft>
              <a:buFont typeface="Wingdings" pitchFamily="2" charset="2"/>
              <a:buNone/>
              <a:defRPr/>
            </a:pPr>
            <a:r>
              <a:rPr lang="en-US" sz="2800" dirty="0" smtClean="0"/>
              <a:t>Focus on fun activities!</a:t>
            </a:r>
            <a:endParaRPr lang="en-US" sz="2800" dirty="0"/>
          </a:p>
          <a:p>
            <a:pPr>
              <a:spcBef>
                <a:spcPts val="1200"/>
              </a:spcBef>
              <a:spcAft>
                <a:spcPts val="1200"/>
              </a:spcAft>
              <a:defRPr/>
            </a:pPr>
            <a:r>
              <a:rPr lang="en-US" sz="2800" dirty="0" smtClean="0"/>
              <a:t>Make a special shirt or hat for the </a:t>
            </a:r>
            <a:br>
              <a:rPr lang="en-US" sz="2800" dirty="0" smtClean="0"/>
            </a:br>
            <a:r>
              <a:rPr lang="en-US" sz="2800" dirty="0" smtClean="0"/>
              <a:t>birthday child.</a:t>
            </a:r>
            <a:endParaRPr lang="en-US" sz="2800" dirty="0"/>
          </a:p>
          <a:p>
            <a:pPr>
              <a:spcBef>
                <a:spcPts val="1200"/>
              </a:spcBef>
              <a:spcAft>
                <a:spcPts val="1200"/>
              </a:spcAft>
              <a:defRPr/>
            </a:pPr>
            <a:r>
              <a:rPr lang="en-US" sz="2800" dirty="0" smtClean="0"/>
              <a:t>Let the birthday child choose a book</a:t>
            </a:r>
            <a:br>
              <a:rPr lang="en-US" sz="2800" dirty="0" smtClean="0"/>
            </a:br>
            <a:r>
              <a:rPr lang="en-US" sz="2800" dirty="0" smtClean="0"/>
              <a:t>or song for everyone to enjoy.</a:t>
            </a:r>
          </a:p>
          <a:p>
            <a:pPr marL="0" indent="0">
              <a:spcBef>
                <a:spcPts val="1200"/>
              </a:spcBef>
              <a:spcAft>
                <a:spcPts val="1200"/>
              </a:spcAft>
              <a:buFont typeface="Wingdings" pitchFamily="2" charset="2"/>
              <a:buNone/>
              <a:defRPr/>
            </a:pPr>
            <a:r>
              <a:rPr lang="en-US" sz="2800" dirty="0" smtClean="0"/>
              <a:t>If including food as part of the party, give parents acceptable, healthy options to bring instead of cupcakes and candy.  A policy helps!</a:t>
            </a:r>
          </a:p>
          <a:p>
            <a:pPr lvl="1">
              <a:defRPr/>
            </a:pPr>
            <a:endParaRPr lang="en-US" dirty="0" smtClean="0"/>
          </a:p>
          <a:p>
            <a:pPr marL="0" indent="0">
              <a:buFont typeface="Wingdings" pitchFamily="2" charset="2"/>
              <a:buNone/>
              <a:defRPr/>
            </a:pPr>
            <a:r>
              <a:rPr lang="en-US" dirty="0"/>
              <a:t/>
            </a:r>
            <a:br>
              <a:rPr lang="en-US" dirty="0"/>
            </a:br>
            <a:endParaRPr lang="en-US" dirty="0"/>
          </a:p>
          <a:p>
            <a:pPr>
              <a:defRPr/>
            </a:pPr>
            <a:endParaRPr lang="en-US" dirty="0" smtClean="0"/>
          </a:p>
          <a:p>
            <a:pPr>
              <a:defRPr/>
            </a:pPr>
            <a:endParaRPr lang="en-US" dirty="0"/>
          </a:p>
          <a:p>
            <a:pPr marL="0" indent="0">
              <a:buFont typeface="Wingdings" pitchFamily="2" charset="2"/>
              <a:buNone/>
              <a:defRPr/>
            </a:pPr>
            <a:endParaRPr lang="en-US" sz="2500" dirty="0" smtClean="0"/>
          </a:p>
          <a:p>
            <a:pPr marL="0" indent="0">
              <a:buFont typeface="Wingdings" pitchFamily="2" charset="2"/>
              <a:buNone/>
              <a:defRPr/>
            </a:pPr>
            <a:endParaRPr lang="en-US" sz="2800" dirty="0" smtClean="0"/>
          </a:p>
          <a:p>
            <a:pPr marL="0" indent="0">
              <a:buFont typeface="Wingdings" pitchFamily="2" charset="2"/>
              <a:buNone/>
              <a:defRPr/>
            </a:pPr>
            <a:endParaRPr lang="en-US" sz="2800" dirty="0" smtClean="0"/>
          </a:p>
          <a:p>
            <a:pPr>
              <a:defRPr/>
            </a:pPr>
            <a:endParaRPr lang="en-US" sz="2400" dirty="0" smtClean="0"/>
          </a:p>
          <a:p>
            <a:pPr>
              <a:defRPr/>
            </a:pPr>
            <a:endParaRPr lang="en-US" dirty="0"/>
          </a:p>
          <a:p>
            <a:pPr>
              <a:defRPr/>
            </a:pPr>
            <a:endParaRPr lang="en-US" dirty="0"/>
          </a:p>
        </p:txBody>
      </p:sp>
      <p:pic>
        <p:nvPicPr>
          <p:cNvPr id="44036" name="Picture 4"/>
          <p:cNvPicPr>
            <a:picLocks noChangeAspect="1" noChangeArrowheads="1"/>
          </p:cNvPicPr>
          <p:nvPr/>
        </p:nvPicPr>
        <p:blipFill>
          <a:blip r:embed="rId3" cstate="print"/>
          <a:srcRect/>
          <a:stretch>
            <a:fillRect/>
          </a:stretch>
        </p:blipFill>
        <p:spPr bwMode="auto">
          <a:xfrm>
            <a:off x="6019800" y="1028700"/>
            <a:ext cx="2743200" cy="1943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Challenge: Picky Eaters</a:t>
            </a:r>
          </a:p>
        </p:txBody>
      </p:sp>
      <p:sp>
        <p:nvSpPr>
          <p:cNvPr id="3" name="Content Placeholder 2"/>
          <p:cNvSpPr>
            <a:spLocks noGrp="1"/>
          </p:cNvSpPr>
          <p:nvPr>
            <p:ph sz="quarter" idx="1"/>
          </p:nvPr>
        </p:nvSpPr>
        <p:spPr>
          <a:xfrm>
            <a:off x="609600" y="1589088"/>
            <a:ext cx="7848600" cy="4572000"/>
          </a:xfrm>
        </p:spPr>
        <p:txBody>
          <a:bodyPr/>
          <a:lstStyle/>
          <a:p>
            <a:pPr>
              <a:spcBef>
                <a:spcPts val="1200"/>
              </a:spcBef>
              <a:spcAft>
                <a:spcPts val="1200"/>
              </a:spcAft>
              <a:defRPr/>
            </a:pPr>
            <a:r>
              <a:rPr lang="en-US" sz="2600" dirty="0" smtClean="0"/>
              <a:t>Include established favorites and some new foods on the menu.</a:t>
            </a:r>
          </a:p>
          <a:p>
            <a:pPr>
              <a:spcBef>
                <a:spcPts val="1200"/>
              </a:spcBef>
              <a:spcAft>
                <a:spcPts val="1200"/>
              </a:spcAft>
              <a:defRPr/>
            </a:pPr>
            <a:r>
              <a:rPr lang="en-US" sz="2600" dirty="0" smtClean="0"/>
              <a:t>Let </a:t>
            </a:r>
            <a:r>
              <a:rPr lang="en-US" sz="2600" dirty="0"/>
              <a:t>children help prepare meals and </a:t>
            </a:r>
            <a:r>
              <a:rPr lang="en-US" sz="2600" dirty="0" smtClean="0"/>
              <a:t>snacks.</a:t>
            </a:r>
            <a:endParaRPr lang="en-US" sz="2600" dirty="0"/>
          </a:p>
          <a:p>
            <a:pPr lvl="1">
              <a:spcBef>
                <a:spcPts val="600"/>
              </a:spcBef>
              <a:defRPr/>
            </a:pPr>
            <a:r>
              <a:rPr lang="en-US" dirty="0"/>
              <a:t>Stirring and adding ingredients make kids feel </a:t>
            </a:r>
            <a:r>
              <a:rPr lang="en-US" dirty="0" smtClean="0"/>
              <a:t>"</a:t>
            </a:r>
            <a:r>
              <a:rPr lang="en-US" dirty="0"/>
              <a:t>big” </a:t>
            </a:r>
            <a:r>
              <a:rPr lang="en-US" dirty="0" smtClean="0"/>
              <a:t>and proud </a:t>
            </a:r>
            <a:r>
              <a:rPr lang="en-US" dirty="0"/>
              <a:t>of what they </a:t>
            </a:r>
            <a:r>
              <a:rPr lang="en-US" dirty="0" smtClean="0"/>
              <a:t>created.</a:t>
            </a:r>
          </a:p>
          <a:p>
            <a:pPr lvl="1">
              <a:spcBef>
                <a:spcPts val="600"/>
              </a:spcBef>
              <a:defRPr/>
            </a:pPr>
            <a:r>
              <a:rPr lang="en-US" dirty="0" smtClean="0"/>
              <a:t>Kids like to try their food creations.</a:t>
            </a:r>
          </a:p>
          <a:p>
            <a:pPr>
              <a:spcBef>
                <a:spcPts val="1200"/>
              </a:spcBef>
              <a:spcAft>
                <a:spcPts val="1200"/>
              </a:spcAft>
              <a:defRPr/>
            </a:pPr>
            <a:r>
              <a:rPr lang="en-US" sz="2600" dirty="0" smtClean="0"/>
              <a:t>Kids do as you do. </a:t>
            </a:r>
            <a:r>
              <a:rPr lang="en-US" sz="2600" dirty="0"/>
              <a:t>Set a good example! </a:t>
            </a:r>
            <a:endParaRPr lang="en-US" sz="2600" dirty="0" smtClean="0"/>
          </a:p>
          <a:p>
            <a:pPr marL="0" indent="0">
              <a:buFont typeface="Wingdings" pitchFamily="2" charset="2"/>
              <a:buNone/>
              <a:defRPr/>
            </a:pPr>
            <a:endParaRPr lang="en-US" dirty="0"/>
          </a:p>
        </p:txBody>
      </p:sp>
      <p:sp>
        <p:nvSpPr>
          <p:cNvPr id="45060" name="Content Placeholder 2"/>
          <p:cNvSpPr>
            <a:spLocks noGrp="1"/>
          </p:cNvSpPr>
          <p:nvPr>
            <p:ph sz="quarter" idx="1"/>
          </p:nvPr>
        </p:nvSpPr>
        <p:spPr>
          <a:xfrm>
            <a:off x="685800" y="5638800"/>
            <a:ext cx="7696200" cy="990600"/>
          </a:xfrm>
          <a:ln>
            <a:solidFill>
              <a:srgbClr val="FF0000"/>
            </a:solidFill>
          </a:ln>
        </p:spPr>
        <p:txBody>
          <a:bodyPr/>
          <a:lstStyle/>
          <a:p>
            <a:pPr marL="0" lvl="1" indent="0" algn="ctr">
              <a:spcBef>
                <a:spcPts val="700"/>
              </a:spcBef>
              <a:buClr>
                <a:schemeClr val="accent2"/>
              </a:buClr>
              <a:buSzPct val="60000"/>
              <a:buFont typeface="Wingdings 2" pitchFamily="18" charset="2"/>
              <a:buNone/>
            </a:pPr>
            <a:r>
              <a:rPr lang="en-US" smtClean="0"/>
              <a:t>Hang in there! It may take 10 to 15 tries before children accept a new food. </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z="3200" smtClean="0"/>
              <a:t>Challenge: Buying Healthy Foods from Vendors </a:t>
            </a:r>
            <a:endParaRPr lang="en-US" sz="2800" smtClean="0"/>
          </a:p>
        </p:txBody>
      </p:sp>
      <p:sp>
        <p:nvSpPr>
          <p:cNvPr id="3" name="Content Placeholder 2"/>
          <p:cNvSpPr>
            <a:spLocks noGrp="1"/>
          </p:cNvSpPr>
          <p:nvPr>
            <p:ph sz="quarter" idx="1"/>
          </p:nvPr>
        </p:nvSpPr>
        <p:spPr>
          <a:xfrm>
            <a:off x="457200" y="1600200"/>
            <a:ext cx="8382000" cy="4572000"/>
          </a:xfrm>
        </p:spPr>
        <p:txBody>
          <a:bodyPr/>
          <a:lstStyle/>
          <a:p>
            <a:pPr>
              <a:spcBef>
                <a:spcPts val="1200"/>
              </a:spcBef>
              <a:spcAft>
                <a:spcPts val="1200"/>
              </a:spcAft>
              <a:defRPr/>
            </a:pPr>
            <a:r>
              <a:rPr lang="en-US" sz="2800" dirty="0" smtClean="0"/>
              <a:t>Reach out to your vendor to see what healthier alternatives they have or might be willing to start offering.</a:t>
            </a:r>
          </a:p>
          <a:p>
            <a:pPr>
              <a:spcBef>
                <a:spcPts val="1200"/>
              </a:spcBef>
              <a:spcAft>
                <a:spcPts val="1200"/>
              </a:spcAft>
              <a:defRPr/>
            </a:pPr>
            <a:r>
              <a:rPr lang="en-US" sz="2800" dirty="0"/>
              <a:t>Eliminate unhealthy foods from your regular </a:t>
            </a:r>
            <a:r>
              <a:rPr lang="en-US" sz="2800" dirty="0" smtClean="0"/>
              <a:t>order or </a:t>
            </a:r>
            <a:r>
              <a:rPr lang="en-US" sz="2800" dirty="0"/>
              <a:t>try purchasing these foods less often</a:t>
            </a:r>
            <a:r>
              <a:rPr lang="en-US" sz="2800" dirty="0" smtClean="0"/>
              <a:t>.</a:t>
            </a:r>
          </a:p>
          <a:p>
            <a:pPr>
              <a:spcBef>
                <a:spcPts val="1200"/>
              </a:spcBef>
              <a:spcAft>
                <a:spcPts val="1200"/>
              </a:spcAft>
              <a:defRPr/>
            </a:pPr>
            <a:r>
              <a:rPr lang="en-US" sz="2800" dirty="0" smtClean="0"/>
              <a:t>Plan </a:t>
            </a:r>
            <a:r>
              <a:rPr lang="en-US" sz="2800" dirty="0"/>
              <a:t>a menu and work with your vendor to get </a:t>
            </a:r>
            <a:r>
              <a:rPr lang="en-US" sz="2800" dirty="0" smtClean="0"/>
              <a:t>healthy </a:t>
            </a:r>
            <a:r>
              <a:rPr lang="en-US" sz="2800" dirty="0"/>
              <a:t>options</a:t>
            </a:r>
            <a:r>
              <a:rPr lang="en-US" sz="2800" dirty="0" smtClean="0"/>
              <a:t>.</a:t>
            </a:r>
          </a:p>
          <a:p>
            <a:pPr marL="0" indent="0">
              <a:buFont typeface="Wingdings" pitchFamily="2" charset="2"/>
              <a:buNone/>
              <a:defRPr/>
            </a:pPr>
            <a:endParaRPr lang="en-US" dirty="0" smtClean="0"/>
          </a:p>
          <a:p>
            <a:pPr>
              <a:defRPr/>
            </a:pPr>
            <a:endParaRPr lang="en-US" dirty="0" smtClean="0"/>
          </a:p>
          <a:p>
            <a:pPr lvl="1">
              <a:defRPr/>
            </a:pPr>
            <a:endParaRPr lang="en-US" dirty="0" smtClean="0"/>
          </a:p>
          <a:p>
            <a:pPr marL="0" indent="0">
              <a:buFont typeface="Wingdings" pitchFamily="2" charset="2"/>
              <a:buNone/>
              <a:defRPr/>
            </a:pPr>
            <a:r>
              <a:rPr lang="en-US" dirty="0"/>
              <a:t/>
            </a:r>
            <a:br>
              <a:rPr lang="en-US" dirty="0"/>
            </a:br>
            <a:endParaRPr lang="en-US" dirty="0"/>
          </a:p>
          <a:p>
            <a:pPr>
              <a:defRPr/>
            </a:pPr>
            <a:endParaRPr lang="en-US" dirty="0" smtClean="0"/>
          </a:p>
          <a:p>
            <a:pPr>
              <a:defRPr/>
            </a:pPr>
            <a:endParaRPr lang="en-US" dirty="0"/>
          </a:p>
          <a:p>
            <a:pPr marL="0" indent="0">
              <a:buFont typeface="Wingdings" pitchFamily="2" charset="2"/>
              <a:buNone/>
              <a:defRPr/>
            </a:pPr>
            <a:endParaRPr lang="en-US" sz="2500" dirty="0" smtClean="0"/>
          </a:p>
          <a:p>
            <a:pPr marL="0" indent="0">
              <a:buFont typeface="Wingdings" pitchFamily="2" charset="2"/>
              <a:buNone/>
              <a:defRPr/>
            </a:pPr>
            <a:endParaRPr lang="en-US" sz="2800" dirty="0" smtClean="0"/>
          </a:p>
          <a:p>
            <a:pPr marL="0" indent="0">
              <a:buFont typeface="Wingdings" pitchFamily="2" charset="2"/>
              <a:buNone/>
              <a:defRPr/>
            </a:pPr>
            <a:endParaRPr lang="en-US" sz="2800" dirty="0" smtClean="0"/>
          </a:p>
          <a:p>
            <a:pPr>
              <a:defRPr/>
            </a:pPr>
            <a:endParaRPr lang="en-US" sz="2400" dirty="0" smtClean="0"/>
          </a:p>
          <a:p>
            <a:pPr>
              <a:defRPr/>
            </a:pPr>
            <a:endParaRPr lang="en-US" dirty="0"/>
          </a:p>
          <a:p>
            <a:pPr>
              <a:defRPr/>
            </a:pP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09600" y="228600"/>
            <a:ext cx="8534400" cy="990600"/>
          </a:xfrm>
        </p:spPr>
        <p:txBody>
          <a:bodyPr/>
          <a:lstStyle/>
          <a:p>
            <a:r>
              <a:rPr lang="en-US" sz="3200" smtClean="0"/>
              <a:t>Challenge: Buying Healthy Foods from Vendors (2) </a:t>
            </a:r>
            <a:endParaRPr lang="en-US" sz="2800" smtClean="0"/>
          </a:p>
        </p:txBody>
      </p:sp>
      <p:sp>
        <p:nvSpPr>
          <p:cNvPr id="3" name="Content Placeholder 2"/>
          <p:cNvSpPr>
            <a:spLocks noGrp="1"/>
          </p:cNvSpPr>
          <p:nvPr>
            <p:ph sz="quarter" idx="1"/>
          </p:nvPr>
        </p:nvSpPr>
        <p:spPr>
          <a:xfrm>
            <a:off x="457200" y="1600200"/>
            <a:ext cx="8382000" cy="4572000"/>
          </a:xfrm>
        </p:spPr>
        <p:txBody>
          <a:bodyPr/>
          <a:lstStyle/>
          <a:p>
            <a:pPr>
              <a:spcBef>
                <a:spcPts val="1200"/>
              </a:spcBef>
              <a:spcAft>
                <a:spcPts val="1200"/>
              </a:spcAft>
              <a:defRPr/>
            </a:pPr>
            <a:r>
              <a:rPr lang="en-US" sz="2800" dirty="0"/>
              <a:t>Consider partnering with other providers to have more influence over what vendors offer or to stretch your dollars for healthy foods (for example, procurement cooperative</a:t>
            </a:r>
            <a:r>
              <a:rPr lang="en-US" sz="2800" dirty="0" smtClean="0"/>
              <a:t>).</a:t>
            </a:r>
          </a:p>
          <a:p>
            <a:pPr>
              <a:spcBef>
                <a:spcPts val="1200"/>
              </a:spcBef>
              <a:spcAft>
                <a:spcPts val="1200"/>
              </a:spcAft>
              <a:defRPr/>
            </a:pPr>
            <a:r>
              <a:rPr lang="en-US" sz="2800" dirty="0" smtClean="0"/>
              <a:t>If options are limited, try purchasing some foods at local wholesale stores or grocery stores.</a:t>
            </a:r>
          </a:p>
          <a:p>
            <a:pPr>
              <a:spcBef>
                <a:spcPts val="1200"/>
              </a:spcBef>
              <a:spcAft>
                <a:spcPts val="1200"/>
              </a:spcAft>
              <a:defRPr/>
            </a:pPr>
            <a:r>
              <a:rPr lang="en-US" sz="2800" dirty="0" smtClean="0"/>
              <a:t>Find a new vendor that offers healthier food options.</a:t>
            </a:r>
          </a:p>
          <a:p>
            <a:pPr>
              <a:spcBef>
                <a:spcPts val="1200"/>
              </a:spcBef>
              <a:spcAft>
                <a:spcPts val="1200"/>
              </a:spcAft>
              <a:defRPr/>
            </a:pPr>
            <a:r>
              <a:rPr lang="en-US" sz="2800" dirty="0"/>
              <a:t>S</a:t>
            </a:r>
            <a:r>
              <a:rPr lang="en-US" sz="2800" dirty="0" smtClean="0"/>
              <a:t>ee if there’s a central kitchen in your area.</a:t>
            </a:r>
          </a:p>
          <a:p>
            <a:pPr>
              <a:defRPr/>
            </a:pPr>
            <a:endParaRPr lang="en-US" dirty="0" smtClean="0"/>
          </a:p>
          <a:p>
            <a:pPr>
              <a:defRPr/>
            </a:pPr>
            <a:endParaRPr lang="en-US" dirty="0" smtClean="0"/>
          </a:p>
          <a:p>
            <a:pPr lvl="1">
              <a:defRPr/>
            </a:pPr>
            <a:endParaRPr lang="en-US" dirty="0" smtClean="0"/>
          </a:p>
          <a:p>
            <a:pPr marL="0" indent="0">
              <a:buFont typeface="Wingdings" pitchFamily="2" charset="2"/>
              <a:buNone/>
              <a:defRPr/>
            </a:pPr>
            <a:r>
              <a:rPr lang="en-US" dirty="0"/>
              <a:t/>
            </a:r>
            <a:br>
              <a:rPr lang="en-US" dirty="0"/>
            </a:br>
            <a:endParaRPr lang="en-US" dirty="0"/>
          </a:p>
          <a:p>
            <a:pPr>
              <a:defRPr/>
            </a:pPr>
            <a:endParaRPr lang="en-US" dirty="0" smtClean="0"/>
          </a:p>
          <a:p>
            <a:pPr>
              <a:defRPr/>
            </a:pPr>
            <a:endParaRPr lang="en-US" dirty="0"/>
          </a:p>
          <a:p>
            <a:pPr marL="0" indent="0">
              <a:buFont typeface="Wingdings" pitchFamily="2" charset="2"/>
              <a:buNone/>
              <a:defRPr/>
            </a:pPr>
            <a:endParaRPr lang="en-US" sz="2500" dirty="0" smtClean="0"/>
          </a:p>
          <a:p>
            <a:pPr marL="0" indent="0">
              <a:buFont typeface="Wingdings" pitchFamily="2" charset="2"/>
              <a:buNone/>
              <a:defRPr/>
            </a:pPr>
            <a:endParaRPr lang="en-US" sz="2800" dirty="0" smtClean="0"/>
          </a:p>
          <a:p>
            <a:pPr marL="0" indent="0">
              <a:buFont typeface="Wingdings" pitchFamily="2" charset="2"/>
              <a:buNone/>
              <a:defRPr/>
            </a:pPr>
            <a:endParaRPr lang="en-US" sz="2800" dirty="0" smtClean="0"/>
          </a:p>
          <a:p>
            <a:pPr>
              <a:defRPr/>
            </a:pPr>
            <a:endParaRPr lang="en-US" sz="2400" dirty="0" smtClean="0"/>
          </a:p>
          <a:p>
            <a:pPr>
              <a:defRPr/>
            </a:pPr>
            <a:endParaRPr lang="en-US" dirty="0"/>
          </a:p>
          <a:p>
            <a:pPr>
              <a:defRPr/>
            </a:pP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Benefits of Healthy Food </a:t>
            </a:r>
          </a:p>
        </p:txBody>
      </p:sp>
      <p:pic>
        <p:nvPicPr>
          <p:cNvPr id="5" name="Picture 2" descr="Read success stories from child care providers making strides against early childhood obesity."/>
          <p:cNvPicPr>
            <a:picLocks noChangeAspect="1" noChangeArrowheads="1"/>
          </p:cNvPicPr>
          <p:nvPr/>
        </p:nvPicPr>
        <p:blipFill>
          <a:blip r:embed="rId3" cstate="print"/>
          <a:srcRect l="48451" r="845"/>
          <a:stretch>
            <a:fillRect/>
          </a:stretch>
        </p:blipFill>
        <p:spPr bwMode="auto">
          <a:xfrm>
            <a:off x="765175" y="2057400"/>
            <a:ext cx="2968625" cy="3465513"/>
          </a:xfrm>
          <a:prstGeom prst="rect">
            <a:avLst/>
          </a:prstGeom>
          <a:ln>
            <a:noFill/>
          </a:ln>
          <a:effectLst>
            <a:outerShdw blurRad="292100" dist="139700" dir="2700000" algn="tl" rotWithShape="0">
              <a:srgbClr val="333333">
                <a:alpha val="65000"/>
              </a:srgbClr>
            </a:outerShdw>
          </a:effectLst>
        </p:spPr>
      </p:pic>
      <p:sp>
        <p:nvSpPr>
          <p:cNvPr id="6" name="Content Placeholder 2"/>
          <p:cNvSpPr>
            <a:spLocks noGrp="1"/>
          </p:cNvSpPr>
          <p:nvPr>
            <p:ph sz="quarter" idx="1"/>
          </p:nvPr>
        </p:nvSpPr>
        <p:spPr>
          <a:xfrm>
            <a:off x="4191000" y="1752600"/>
            <a:ext cx="4800600" cy="4495800"/>
          </a:xfrm>
        </p:spPr>
        <p:txBody>
          <a:bodyPr/>
          <a:lstStyle/>
          <a:p>
            <a:pPr>
              <a:spcBef>
                <a:spcPts val="1200"/>
              </a:spcBef>
              <a:spcAft>
                <a:spcPts val="1200"/>
              </a:spcAft>
              <a:defRPr/>
            </a:pPr>
            <a:r>
              <a:rPr lang="en-US" sz="2800" dirty="0"/>
              <a:t>Helps children stay at a healthy weight</a:t>
            </a:r>
          </a:p>
          <a:p>
            <a:pPr>
              <a:spcBef>
                <a:spcPts val="1200"/>
              </a:spcBef>
              <a:spcAft>
                <a:spcPts val="1200"/>
              </a:spcAft>
              <a:defRPr/>
            </a:pPr>
            <a:r>
              <a:rPr lang="en-US" sz="2800" dirty="0" smtClean="0"/>
              <a:t>Opportunity to teach kids’ taste buds to appreciate healthy </a:t>
            </a:r>
            <a:r>
              <a:rPr lang="en-US" sz="2800" dirty="0"/>
              <a:t>foods. Food preferences develop at an early age, even in </a:t>
            </a:r>
            <a:r>
              <a:rPr lang="en-US" sz="2800" dirty="0" smtClean="0"/>
              <a:t>infancy.</a:t>
            </a:r>
            <a:endParaRPr lang="en-US" sz="2800" dirty="0"/>
          </a:p>
          <a:p>
            <a:pPr marL="0" indent="0">
              <a:spcAft>
                <a:spcPts val="1200"/>
              </a:spcAft>
              <a:buFont typeface="Wingdings" pitchFamily="2" charset="2"/>
              <a:buNone/>
              <a:defRPr/>
            </a:pPr>
            <a:endParaRPr lang="en-US" sz="2800"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Food Best Practices in Review  </a:t>
            </a:r>
          </a:p>
        </p:txBody>
      </p:sp>
      <p:sp>
        <p:nvSpPr>
          <p:cNvPr id="3" name="Content Placeholder 2"/>
          <p:cNvSpPr>
            <a:spLocks noGrp="1"/>
          </p:cNvSpPr>
          <p:nvPr>
            <p:ph sz="quarter" idx="1"/>
          </p:nvPr>
        </p:nvSpPr>
        <p:spPr>
          <a:xfrm>
            <a:off x="609600" y="1589088"/>
            <a:ext cx="8077200" cy="4572000"/>
          </a:xfrm>
        </p:spPr>
        <p:txBody>
          <a:bodyPr/>
          <a:lstStyle/>
          <a:p>
            <a:pPr>
              <a:spcBef>
                <a:spcPts val="1200"/>
              </a:spcBef>
              <a:spcAft>
                <a:spcPts val="1200"/>
              </a:spcAft>
              <a:defRPr/>
            </a:pPr>
            <a:r>
              <a:rPr lang="en-US" sz="2200" b="1" dirty="0"/>
              <a:t>T</a:t>
            </a:r>
            <a:r>
              <a:rPr lang="en-US" sz="2200" b="1" dirty="0" smtClean="0"/>
              <a:t>oddlers </a:t>
            </a:r>
            <a:r>
              <a:rPr lang="en-US" sz="2200" b="1" dirty="0"/>
              <a:t>and preschoolers </a:t>
            </a:r>
            <a:endParaRPr lang="en-US" sz="2200" b="1" dirty="0" smtClean="0"/>
          </a:p>
          <a:p>
            <a:pPr lvl="1">
              <a:spcBef>
                <a:spcPts val="600"/>
              </a:spcBef>
              <a:defRPr/>
            </a:pPr>
            <a:r>
              <a:rPr lang="en-US" sz="2200" dirty="0" smtClean="0"/>
              <a:t>Serve</a:t>
            </a:r>
            <a:r>
              <a:rPr lang="en-US" sz="2200" b="1" dirty="0" smtClean="0"/>
              <a:t> </a:t>
            </a:r>
            <a:r>
              <a:rPr lang="en-US" sz="2200" dirty="0" smtClean="0"/>
              <a:t>a </a:t>
            </a:r>
            <a:r>
              <a:rPr lang="en-US" sz="2200" b="1" dirty="0"/>
              <a:t>fruit and/or a vegetable </a:t>
            </a:r>
            <a:r>
              <a:rPr lang="en-US" sz="2200" dirty="0"/>
              <a:t>at every meal (Juice doesn’t count as fruit, and French fries, </a:t>
            </a:r>
            <a:r>
              <a:rPr lang="en-US" sz="2200" dirty="0" smtClean="0"/>
              <a:t>tater </a:t>
            </a:r>
            <a:r>
              <a:rPr lang="en-US" sz="2200" dirty="0"/>
              <a:t>tots, and hash browns don’t count as vegetables</a:t>
            </a:r>
            <a:r>
              <a:rPr lang="en-US" sz="2200" dirty="0" smtClean="0"/>
              <a:t>!)</a:t>
            </a:r>
          </a:p>
          <a:p>
            <a:pPr lvl="1">
              <a:spcBef>
                <a:spcPts val="600"/>
              </a:spcBef>
              <a:defRPr/>
            </a:pPr>
            <a:r>
              <a:rPr lang="en-US" sz="2200" dirty="0" smtClean="0"/>
              <a:t>Limit French </a:t>
            </a:r>
            <a:r>
              <a:rPr lang="en-US" sz="2200" dirty="0"/>
              <a:t>fries, </a:t>
            </a:r>
            <a:r>
              <a:rPr lang="en-US" sz="2200" dirty="0" smtClean="0"/>
              <a:t>tater </a:t>
            </a:r>
            <a:r>
              <a:rPr lang="en-US" sz="2200" dirty="0"/>
              <a:t>tots, hash browns, potato chips, or other </a:t>
            </a:r>
            <a:r>
              <a:rPr lang="en-US" sz="2200" b="1" dirty="0"/>
              <a:t>fried or pre-fried potatoes </a:t>
            </a:r>
            <a:r>
              <a:rPr lang="en-US" sz="2200" dirty="0" smtClean="0"/>
              <a:t>to no </a:t>
            </a:r>
            <a:r>
              <a:rPr lang="en-US" sz="2200" dirty="0"/>
              <a:t>more than once a </a:t>
            </a:r>
            <a:r>
              <a:rPr lang="en-US" sz="2200" dirty="0" smtClean="0"/>
              <a:t>month</a:t>
            </a:r>
          </a:p>
          <a:p>
            <a:pPr lvl="1">
              <a:spcBef>
                <a:spcPts val="600"/>
              </a:spcBef>
              <a:defRPr/>
            </a:pPr>
            <a:r>
              <a:rPr lang="en-US" sz="2200" dirty="0" smtClean="0"/>
              <a:t>Limit chicken </a:t>
            </a:r>
            <a:r>
              <a:rPr lang="en-US" sz="2200" dirty="0"/>
              <a:t>nuggets, fish sticks, and other </a:t>
            </a:r>
            <a:r>
              <a:rPr lang="en-US" sz="2200" b="1" dirty="0"/>
              <a:t>fried or pre-fried </a:t>
            </a:r>
            <a:r>
              <a:rPr lang="en-US" sz="2200" b="1" dirty="0" smtClean="0"/>
              <a:t>frozen </a:t>
            </a:r>
            <a:r>
              <a:rPr lang="en-US" sz="2200" b="1" dirty="0"/>
              <a:t>and breaded meats or fish </a:t>
            </a:r>
            <a:r>
              <a:rPr lang="en-US" sz="2200" dirty="0"/>
              <a:t>no more than once a </a:t>
            </a:r>
            <a:r>
              <a:rPr lang="en-US" sz="2200" dirty="0" smtClean="0"/>
              <a:t>month</a:t>
            </a:r>
            <a:br>
              <a:rPr lang="en-US" sz="2200" dirty="0" smtClean="0"/>
            </a:br>
            <a:endParaRPr lang="en-US" sz="2200" dirty="0" smtClean="0"/>
          </a:p>
          <a:p>
            <a:pPr>
              <a:spcBef>
                <a:spcPts val="1200"/>
              </a:spcBef>
              <a:spcAft>
                <a:spcPts val="1200"/>
              </a:spcAft>
              <a:defRPr/>
            </a:pPr>
            <a:r>
              <a:rPr lang="en-US" sz="2200" b="1" dirty="0" smtClean="0"/>
              <a:t>Preschoolers</a:t>
            </a:r>
            <a:r>
              <a:rPr lang="en-US" sz="2200" dirty="0" smtClean="0"/>
              <a:t>:</a:t>
            </a:r>
            <a:r>
              <a:rPr lang="en-US" sz="2200" b="1" dirty="0" smtClean="0"/>
              <a:t> </a:t>
            </a:r>
            <a:r>
              <a:rPr lang="en-US" sz="2200" dirty="0" smtClean="0"/>
              <a:t>Serve </a:t>
            </a:r>
            <a:r>
              <a:rPr lang="en-US" sz="2200" dirty="0"/>
              <a:t>all meals </a:t>
            </a:r>
            <a:r>
              <a:rPr lang="en-US" sz="2200" b="1" dirty="0" smtClean="0"/>
              <a:t>family </a:t>
            </a:r>
            <a:r>
              <a:rPr lang="en-US" sz="2200" b="1" dirty="0"/>
              <a:t>style </a:t>
            </a:r>
            <a:r>
              <a:rPr lang="en-US" sz="2200" dirty="0"/>
              <a:t>so that children are encouraged to serve themselves with limited help</a:t>
            </a:r>
            <a:r>
              <a:rPr lang="en-US" sz="2200" dirty="0" smtClean="0"/>
              <a:t>.</a:t>
            </a:r>
            <a:endParaRPr lang="en-US" sz="2200" dirty="0"/>
          </a:p>
          <a:p>
            <a:pPr marL="0" indent="0">
              <a:buFont typeface="Wingdings" pitchFamily="2" charset="2"/>
              <a:buNone/>
              <a:defRPr/>
            </a:pPr>
            <a:endParaRPr lang="en-US" dirty="0"/>
          </a:p>
        </p:txBody>
      </p:sp>
      <p:pic>
        <p:nvPicPr>
          <p:cNvPr id="49156" name="Picture 4" descr="http://healthykidshealthyfuture.org/welcome/_jcr_content/center-column-parsys/textimage_10/image.img.png/1307542453084.png"/>
          <p:cNvPicPr>
            <a:picLocks noChangeAspect="1" noChangeArrowheads="1"/>
          </p:cNvPicPr>
          <p:nvPr/>
        </p:nvPicPr>
        <p:blipFill>
          <a:blip r:embed="rId3" r:link="rId4" cstate="print"/>
          <a:srcRect l="53751"/>
          <a:stretch>
            <a:fillRect/>
          </a:stretch>
        </p:blipFill>
        <p:spPr bwMode="auto">
          <a:xfrm>
            <a:off x="152400" y="527050"/>
            <a:ext cx="428625" cy="4635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p:txBody>
          <a:bodyPr/>
          <a:lstStyle/>
          <a:p>
            <a:r>
              <a:rPr lang="en-US" sz="4000" smtClean="0"/>
              <a:t>Finding resources and tips</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z="3600" smtClean="0"/>
              <a:t>USDA’s Child and Adult Care Food Program (CACFP)</a:t>
            </a:r>
          </a:p>
        </p:txBody>
      </p:sp>
      <p:sp>
        <p:nvSpPr>
          <p:cNvPr id="61443" name="Content Placeholder 2"/>
          <p:cNvSpPr>
            <a:spLocks noGrp="1"/>
          </p:cNvSpPr>
          <p:nvPr>
            <p:ph sz="quarter" idx="1"/>
          </p:nvPr>
        </p:nvSpPr>
        <p:spPr>
          <a:xfrm>
            <a:off x="609600" y="1752600"/>
            <a:ext cx="8077200" cy="4572000"/>
          </a:xfrm>
        </p:spPr>
        <p:txBody>
          <a:bodyPr/>
          <a:lstStyle/>
          <a:p>
            <a:r>
              <a:rPr lang="en-US" sz="2800" smtClean="0"/>
              <a:t>Save money and serve healthier meals with CACFP (commonly known as ‘the food program’)</a:t>
            </a:r>
          </a:p>
          <a:p>
            <a:r>
              <a:rPr lang="en-US" sz="2800" smtClean="0"/>
              <a:t>This federal program provides aid to early education and child care centers and homes for serving nutritious meals and snacks to young children</a:t>
            </a:r>
          </a:p>
          <a:p>
            <a:r>
              <a:rPr lang="en-US" sz="2800" smtClean="0"/>
              <a:t>To learn more about CACFP and contact your State agency to see if your program is eligible to participate, visit </a:t>
            </a:r>
            <a:r>
              <a:rPr lang="en-US" sz="2800" smtClean="0">
                <a:hlinkClick r:id="rId3"/>
              </a:rPr>
              <a:t>www.fns.usda.gov/cacfp/child-and-adult-care-food-program-cacfp</a:t>
            </a:r>
            <a:r>
              <a:rPr lang="en-US" sz="2800" smtClean="0"/>
              <a:t> </a:t>
            </a:r>
          </a:p>
        </p:txBody>
      </p:sp>
      <p:pic>
        <p:nvPicPr>
          <p:cNvPr id="61444" name="Picture 3"/>
          <p:cNvPicPr>
            <a:picLocks noChangeAspect="1"/>
          </p:cNvPicPr>
          <p:nvPr/>
        </p:nvPicPr>
        <p:blipFill>
          <a:blip r:embed="rId4" cstate="print"/>
          <a:srcRect/>
          <a:stretch>
            <a:fillRect/>
          </a:stretch>
        </p:blipFill>
        <p:spPr bwMode="auto">
          <a:xfrm>
            <a:off x="228600" y="6116638"/>
            <a:ext cx="3390900" cy="673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7"/>
          <p:cNvSpPr>
            <a:spLocks noGrp="1"/>
          </p:cNvSpPr>
          <p:nvPr>
            <p:ph type="title"/>
          </p:nvPr>
        </p:nvSpPr>
        <p:spPr/>
        <p:txBody>
          <a:bodyPr/>
          <a:lstStyle/>
          <a:p>
            <a:pPr>
              <a:defRPr/>
            </a:pPr>
            <a:r>
              <a:rPr lang="en-US" dirty="0" smtClean="0">
                <a:latin typeface="+mn-lt"/>
              </a:rPr>
              <a:t>Join LMCC &amp; Stay </a:t>
            </a:r>
            <a:r>
              <a:rPr lang="en-US" dirty="0">
                <a:latin typeface="+mn-lt"/>
              </a:rPr>
              <a:t>C</a:t>
            </a:r>
            <a:r>
              <a:rPr lang="en-US" dirty="0" smtClean="0">
                <a:latin typeface="+mn-lt"/>
              </a:rPr>
              <a:t>onnected</a:t>
            </a:r>
          </a:p>
        </p:txBody>
      </p:sp>
      <p:sp>
        <p:nvSpPr>
          <p:cNvPr id="9" name="Text Placeholder 8"/>
          <p:cNvSpPr>
            <a:spLocks noGrp="1"/>
          </p:cNvSpPr>
          <p:nvPr>
            <p:ph type="body" idx="1"/>
          </p:nvPr>
        </p:nvSpPr>
        <p:spPr>
          <a:xfrm>
            <a:off x="457200" y="2743200"/>
            <a:ext cx="8153400" cy="3121025"/>
          </a:xfrm>
        </p:spPr>
        <p:txBody>
          <a:bodyPr/>
          <a:lstStyle/>
          <a:p>
            <a:pPr>
              <a:spcBef>
                <a:spcPts val="0"/>
              </a:spcBef>
              <a:defRPr/>
            </a:pPr>
            <a:r>
              <a:rPr lang="en-US" dirty="0" smtClean="0">
                <a:solidFill>
                  <a:schemeClr val="accent4">
                    <a:lumMod val="75000"/>
                  </a:schemeClr>
                </a:solidFill>
              </a:rPr>
              <a:t>For more information and to sign up, visit:</a:t>
            </a:r>
            <a:r>
              <a:rPr lang="en-US" dirty="0" smtClean="0"/>
              <a:t> </a:t>
            </a:r>
            <a:r>
              <a:rPr lang="en-US" dirty="0" smtClean="0">
                <a:hlinkClick r:id="rId3"/>
              </a:rPr>
              <a:t>www.HealthyKidsHealthyFuture.org</a:t>
            </a:r>
            <a:endParaRPr lang="en-US" dirty="0" smtClean="0"/>
          </a:p>
          <a:p>
            <a:pPr>
              <a:spcBef>
                <a:spcPts val="0"/>
              </a:spcBef>
              <a:defRPr/>
            </a:pPr>
            <a:endParaRPr lang="en-US" dirty="0" smtClean="0"/>
          </a:p>
          <a:p>
            <a:pPr>
              <a:spcBef>
                <a:spcPts val="0"/>
              </a:spcBef>
              <a:defRPr/>
            </a:pPr>
            <a:r>
              <a:rPr lang="en-US" dirty="0" smtClean="0">
                <a:solidFill>
                  <a:schemeClr val="accent4">
                    <a:lumMod val="75000"/>
                  </a:schemeClr>
                </a:solidFill>
              </a:rPr>
              <a:t>Contact the Let’s Move! Child Care Help Desk</a:t>
            </a:r>
          </a:p>
          <a:p>
            <a:pPr>
              <a:spcBef>
                <a:spcPts val="0"/>
              </a:spcBef>
              <a:defRPr/>
            </a:pPr>
            <a:r>
              <a:rPr lang="en-US" spc="300" dirty="0" smtClean="0">
                <a:solidFill>
                  <a:schemeClr val="accent2"/>
                </a:solidFill>
              </a:rPr>
              <a:t>   LMCCHelp@cdc.gov</a:t>
            </a:r>
          </a:p>
          <a:p>
            <a:pPr>
              <a:spcBef>
                <a:spcPts val="0"/>
              </a:spcBef>
              <a:defRPr/>
            </a:pPr>
            <a:endParaRPr lang="en-US" spc="300" dirty="0" smtClean="0">
              <a:solidFill>
                <a:schemeClr val="tx1"/>
              </a:solidFill>
            </a:endParaRPr>
          </a:p>
          <a:p>
            <a:pPr>
              <a:spcBef>
                <a:spcPts val="0"/>
              </a:spcBef>
              <a:defRPr/>
            </a:pPr>
            <a:r>
              <a:rPr lang="en-US" dirty="0" smtClean="0">
                <a:solidFill>
                  <a:schemeClr val="accent4">
                    <a:lumMod val="75000"/>
                  </a:schemeClr>
                </a:solidFill>
              </a:rPr>
              <a:t>Share your success stories!</a:t>
            </a:r>
          </a:p>
          <a:p>
            <a:pPr>
              <a:spcBef>
                <a:spcPts val="0"/>
              </a:spcBef>
              <a:defRPr/>
            </a:pPr>
            <a:r>
              <a:rPr lang="en-US" dirty="0" smtClean="0">
                <a:solidFill>
                  <a:schemeClr val="accent4">
                    <a:lumMod val="75000"/>
                  </a:schemeClr>
                </a:solidFill>
                <a:hlinkClick r:id="rId4"/>
              </a:rPr>
              <a:t>www.healthykidshealthyfuture.org/home/resources/success.html</a:t>
            </a:r>
            <a:r>
              <a:rPr lang="en-US" dirty="0" smtClean="0">
                <a:solidFill>
                  <a:schemeClr val="accent4">
                    <a:lumMod val="75000"/>
                  </a:schemeClr>
                </a:solidFill>
              </a:rPr>
              <a:t>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Food Best Practice #1 </a:t>
            </a:r>
          </a:p>
        </p:txBody>
      </p:sp>
      <p:sp>
        <p:nvSpPr>
          <p:cNvPr id="3" name="Content Placeholder 2"/>
          <p:cNvSpPr>
            <a:spLocks noGrp="1"/>
          </p:cNvSpPr>
          <p:nvPr>
            <p:ph sz="quarter" idx="1"/>
          </p:nvPr>
        </p:nvSpPr>
        <p:spPr>
          <a:xfrm>
            <a:off x="609600" y="1589088"/>
            <a:ext cx="8077200" cy="4572000"/>
          </a:xfrm>
        </p:spPr>
        <p:txBody>
          <a:bodyPr/>
          <a:lstStyle/>
          <a:p>
            <a:pPr marL="0" indent="0">
              <a:buFont typeface="Wingdings" pitchFamily="2" charset="2"/>
              <a:buNone/>
              <a:defRPr/>
            </a:pPr>
            <a:endParaRPr lang="en-US" sz="1050" dirty="0"/>
          </a:p>
          <a:p>
            <a:pPr marL="0" indent="0">
              <a:buFont typeface="Wingdings" pitchFamily="2" charset="2"/>
              <a:buNone/>
              <a:defRPr/>
            </a:pPr>
            <a:r>
              <a:rPr lang="en-US" sz="2400" dirty="0" smtClean="0"/>
              <a:t>Serve </a:t>
            </a:r>
            <a:r>
              <a:rPr lang="en-US" sz="2400" b="1" dirty="0"/>
              <a:t>toddlers and preschoolers </a:t>
            </a:r>
            <a:r>
              <a:rPr lang="en-US" sz="2400" dirty="0"/>
              <a:t>a fruit and/or a vegetable at every meal </a:t>
            </a:r>
            <a:endParaRPr lang="en-US" sz="2400" dirty="0" smtClean="0"/>
          </a:p>
          <a:p>
            <a:pPr>
              <a:defRPr/>
            </a:pPr>
            <a:endParaRPr lang="en-US" sz="2400" dirty="0"/>
          </a:p>
          <a:p>
            <a:pPr marL="0" indent="0">
              <a:buFont typeface="Wingdings" pitchFamily="2" charset="2"/>
              <a:buNone/>
              <a:defRPr/>
            </a:pPr>
            <a:endParaRPr lang="en-US" dirty="0"/>
          </a:p>
        </p:txBody>
      </p:sp>
      <p:pic>
        <p:nvPicPr>
          <p:cNvPr id="18436" name="Picture 4" descr="http://healthykidshealthyfuture.org/welcome/_jcr_content/center-column-parsys/textimage_10/image.img.png/1307542453084.png"/>
          <p:cNvPicPr>
            <a:picLocks noChangeAspect="1" noChangeArrowheads="1"/>
          </p:cNvPicPr>
          <p:nvPr/>
        </p:nvPicPr>
        <p:blipFill>
          <a:blip r:embed="rId2" r:link="rId3" cstate="print"/>
          <a:srcRect l="53751"/>
          <a:stretch>
            <a:fillRect/>
          </a:stretch>
        </p:blipFill>
        <p:spPr bwMode="auto">
          <a:xfrm>
            <a:off x="152400" y="527050"/>
            <a:ext cx="428625" cy="463550"/>
          </a:xfrm>
          <a:prstGeom prst="rect">
            <a:avLst/>
          </a:prstGeom>
          <a:noFill/>
          <a:ln w="9525">
            <a:noFill/>
            <a:miter lim="800000"/>
            <a:headEnd/>
            <a:tailEnd/>
          </a:ln>
        </p:spPr>
      </p:pic>
      <p:sp>
        <p:nvSpPr>
          <p:cNvPr id="18437" name="Content Placeholder 2"/>
          <p:cNvSpPr>
            <a:spLocks noGrp="1"/>
          </p:cNvSpPr>
          <p:nvPr>
            <p:ph sz="quarter" idx="1"/>
          </p:nvPr>
        </p:nvSpPr>
        <p:spPr>
          <a:xfrm>
            <a:off x="838200" y="3124200"/>
            <a:ext cx="7696200" cy="990600"/>
          </a:xfrm>
          <a:ln>
            <a:solidFill>
              <a:srgbClr val="FF0000"/>
            </a:solidFill>
          </a:ln>
        </p:spPr>
        <p:txBody>
          <a:bodyPr/>
          <a:lstStyle/>
          <a:p>
            <a:pPr marL="366713" lvl="1" indent="0">
              <a:buFont typeface="Wingdings 2" pitchFamily="18" charset="2"/>
              <a:buNone/>
            </a:pPr>
            <a:r>
              <a:rPr lang="en-US" sz="2400" smtClean="0"/>
              <a:t>Remember, juice doesn’t count as fruit, and French fries, tater tots, and hash browns don’t count as vegetables!</a:t>
            </a:r>
          </a:p>
          <a:p>
            <a:pPr marL="366713" lvl="1" indent="0">
              <a:buFont typeface="Wingdings 2" pitchFamily="18" charset="2"/>
              <a:buNone/>
            </a:pPr>
            <a:endParaRPr lang="en-US" sz="2400" smtClean="0"/>
          </a:p>
          <a:p>
            <a:pPr marL="0" indent="0">
              <a:buFont typeface="Wingdings" pitchFamily="2" charset="2"/>
              <a:buNone/>
            </a:pPr>
            <a:endParaRPr lang="en-US"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600" smtClean="0"/>
              <a:t>Ideas for Serving Fruits &amp; Vegetables</a:t>
            </a:r>
          </a:p>
        </p:txBody>
      </p:sp>
      <p:sp>
        <p:nvSpPr>
          <p:cNvPr id="3" name="Content Placeholder 2"/>
          <p:cNvSpPr>
            <a:spLocks noGrp="1"/>
          </p:cNvSpPr>
          <p:nvPr>
            <p:ph sz="quarter" idx="1"/>
          </p:nvPr>
        </p:nvSpPr>
        <p:spPr>
          <a:xfrm>
            <a:off x="609600" y="1589088"/>
            <a:ext cx="7696200" cy="4572000"/>
          </a:xfrm>
        </p:spPr>
        <p:txBody>
          <a:bodyPr/>
          <a:lstStyle/>
          <a:p>
            <a:pPr>
              <a:spcBef>
                <a:spcPts val="1200"/>
              </a:spcBef>
              <a:spcAft>
                <a:spcPts val="1200"/>
              </a:spcAft>
              <a:defRPr/>
            </a:pPr>
            <a:r>
              <a:rPr lang="en-US" sz="2800" dirty="0" smtClean="0"/>
              <a:t>Serve vegetables </a:t>
            </a:r>
            <a:r>
              <a:rPr lang="en-US" sz="2800" dirty="0"/>
              <a:t>with yogurt, hummus, or low-fat dressing</a:t>
            </a:r>
            <a:r>
              <a:rPr lang="en-US" sz="2800" dirty="0" smtClean="0"/>
              <a:t>.</a:t>
            </a:r>
          </a:p>
          <a:p>
            <a:pPr>
              <a:spcBef>
                <a:spcPts val="1200"/>
              </a:spcBef>
              <a:spcAft>
                <a:spcPts val="1200"/>
              </a:spcAft>
              <a:defRPr/>
            </a:pPr>
            <a:r>
              <a:rPr lang="en-US" sz="2800" dirty="0" smtClean="0"/>
              <a:t>Incorporate veggies into other things, like pasta sauce.</a:t>
            </a:r>
          </a:p>
          <a:p>
            <a:pPr>
              <a:spcBef>
                <a:spcPts val="1200"/>
              </a:spcBef>
              <a:spcAft>
                <a:spcPts val="1200"/>
              </a:spcAft>
              <a:defRPr/>
            </a:pPr>
            <a:r>
              <a:rPr lang="en-US" sz="2800" dirty="0" smtClean="0"/>
              <a:t>Take turns choosing a recipe with fruits or vegetables and prepare that dish.  </a:t>
            </a:r>
          </a:p>
          <a:p>
            <a:pPr>
              <a:spcBef>
                <a:spcPts val="1200"/>
              </a:spcBef>
              <a:spcAft>
                <a:spcPts val="1200"/>
              </a:spcAft>
              <a:defRPr/>
            </a:pPr>
            <a:r>
              <a:rPr lang="en-US" sz="2800" dirty="0" smtClean="0"/>
              <a:t>Serve fruit as a naturally sweet dessert.</a:t>
            </a:r>
          </a:p>
          <a:p>
            <a:pPr marL="0" indent="0">
              <a:buFont typeface="Wingdings" pitchFamily="2" charset="2"/>
              <a:buNone/>
              <a:defRPr/>
            </a:pPr>
            <a:endParaRPr lang="en-US" sz="3200" dirty="0" smtClean="0"/>
          </a:p>
          <a:p>
            <a:pPr>
              <a:defRPr/>
            </a:pPr>
            <a:endParaRPr lang="en-US" sz="3200" dirty="0"/>
          </a:p>
          <a:p>
            <a:pPr>
              <a:defRPr/>
            </a:pP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228600"/>
            <a:ext cx="8305800" cy="990600"/>
          </a:xfrm>
        </p:spPr>
        <p:txBody>
          <a:bodyPr/>
          <a:lstStyle/>
          <a:p>
            <a:r>
              <a:rPr lang="en-US" sz="3600" smtClean="0"/>
              <a:t>Get Kids Interested in Fruits &amp; Vegetables</a:t>
            </a:r>
          </a:p>
        </p:txBody>
      </p:sp>
      <p:sp>
        <p:nvSpPr>
          <p:cNvPr id="3" name="Content Placeholder 2"/>
          <p:cNvSpPr>
            <a:spLocks noGrp="1"/>
          </p:cNvSpPr>
          <p:nvPr>
            <p:ph sz="quarter" idx="1"/>
          </p:nvPr>
        </p:nvSpPr>
        <p:spPr>
          <a:xfrm>
            <a:off x="533400" y="1905000"/>
            <a:ext cx="4191000" cy="4572000"/>
          </a:xfrm>
        </p:spPr>
        <p:txBody>
          <a:bodyPr/>
          <a:lstStyle/>
          <a:p>
            <a:pPr marL="0" indent="0">
              <a:spcBef>
                <a:spcPts val="1000"/>
              </a:spcBef>
              <a:spcAft>
                <a:spcPts val="1000"/>
              </a:spcAft>
              <a:buFont typeface="Wingdings" pitchFamily="2" charset="2"/>
              <a:buNone/>
              <a:defRPr/>
            </a:pPr>
            <a:r>
              <a:rPr lang="en-US" sz="2800" dirty="0" smtClean="0"/>
              <a:t>Highlight a fruit/vegetable of the month </a:t>
            </a:r>
          </a:p>
          <a:p>
            <a:pPr lvl="1">
              <a:spcBef>
                <a:spcPts val="1000"/>
              </a:spcBef>
              <a:spcAft>
                <a:spcPts val="1000"/>
              </a:spcAft>
              <a:defRPr/>
            </a:pPr>
            <a:r>
              <a:rPr lang="en-US" sz="2500" dirty="0" smtClean="0"/>
              <a:t>Add it to the menu.</a:t>
            </a:r>
          </a:p>
          <a:p>
            <a:pPr lvl="1">
              <a:spcBef>
                <a:spcPts val="1000"/>
              </a:spcBef>
              <a:spcAft>
                <a:spcPts val="1000"/>
              </a:spcAft>
              <a:defRPr/>
            </a:pPr>
            <a:r>
              <a:rPr lang="en-US" sz="2500" dirty="0" smtClean="0"/>
              <a:t>Read books about it.</a:t>
            </a:r>
          </a:p>
          <a:p>
            <a:pPr lvl="1">
              <a:spcBef>
                <a:spcPts val="1000"/>
              </a:spcBef>
              <a:spcAft>
                <a:spcPts val="1000"/>
              </a:spcAft>
              <a:defRPr/>
            </a:pPr>
            <a:r>
              <a:rPr lang="en-US" sz="2500" dirty="0" smtClean="0"/>
              <a:t>Incorporate it into learning, art projects, and physical activities.</a:t>
            </a:r>
          </a:p>
          <a:p>
            <a:pPr>
              <a:spcBef>
                <a:spcPts val="1000"/>
              </a:spcBef>
              <a:spcAft>
                <a:spcPts val="1000"/>
              </a:spcAft>
              <a:defRPr/>
            </a:pPr>
            <a:endParaRPr lang="en-US" sz="2800" dirty="0" smtClean="0"/>
          </a:p>
          <a:p>
            <a:pPr marL="0" indent="0">
              <a:buFont typeface="Wingdings" pitchFamily="2" charset="2"/>
              <a:buNone/>
              <a:defRPr/>
            </a:pPr>
            <a:endParaRPr lang="en-US" sz="2800" dirty="0"/>
          </a:p>
          <a:p>
            <a:pPr marL="0" indent="0">
              <a:buFont typeface="Wingdings" pitchFamily="2" charset="2"/>
              <a:buNone/>
              <a:defRPr/>
            </a:pPr>
            <a:endParaRPr lang="en-US" sz="2800" dirty="0"/>
          </a:p>
          <a:p>
            <a:pPr marL="0" indent="0">
              <a:buFont typeface="Wingdings" pitchFamily="2" charset="2"/>
              <a:buNone/>
              <a:defRPr/>
            </a:pPr>
            <a:endParaRPr lang="en-US" sz="2800" dirty="0" smtClean="0"/>
          </a:p>
          <a:p>
            <a:pPr>
              <a:defRPr/>
            </a:pPr>
            <a:endParaRPr lang="en-US" sz="2400" dirty="0" smtClean="0"/>
          </a:p>
          <a:p>
            <a:pPr>
              <a:defRPr/>
            </a:pPr>
            <a:endParaRPr lang="en-US" dirty="0"/>
          </a:p>
          <a:p>
            <a:pPr>
              <a:defRPr/>
            </a:pPr>
            <a:endParaRPr lang="en-US" dirty="0"/>
          </a:p>
        </p:txBody>
      </p:sp>
      <p:pic>
        <p:nvPicPr>
          <p:cNvPr id="20484" name="Picture 13"/>
          <p:cNvPicPr>
            <a:picLocks noGrp="1" noChangeAspect="1" noChangeArrowheads="1"/>
          </p:cNvPicPr>
          <p:nvPr>
            <p:ph sz="quarter" idx="2"/>
          </p:nvPr>
        </p:nvPicPr>
        <p:blipFill>
          <a:blip r:embed="rId3" cstate="print"/>
          <a:srcRect/>
          <a:stretch>
            <a:fillRect/>
          </a:stretch>
        </p:blipFill>
        <p:spPr>
          <a:xfrm>
            <a:off x="5029200" y="2406650"/>
            <a:ext cx="3419475" cy="2393950"/>
          </a:xfr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Do Taste Tests</a:t>
            </a:r>
          </a:p>
        </p:txBody>
      </p:sp>
      <p:sp>
        <p:nvSpPr>
          <p:cNvPr id="23555" name="Content Placeholder 3"/>
          <p:cNvSpPr>
            <a:spLocks noGrp="1"/>
          </p:cNvSpPr>
          <p:nvPr>
            <p:ph sz="quarter" idx="2"/>
          </p:nvPr>
        </p:nvSpPr>
        <p:spPr>
          <a:xfrm>
            <a:off x="4845050" y="2274888"/>
            <a:ext cx="3886200" cy="2906712"/>
          </a:xfrm>
        </p:spPr>
        <p:txBody>
          <a:bodyPr/>
          <a:lstStyle/>
          <a:p>
            <a:pPr marL="0" indent="0">
              <a:buFont typeface="Wingdings" pitchFamily="2" charset="2"/>
              <a:buNone/>
            </a:pPr>
            <a:r>
              <a:rPr lang="en-US" smtClean="0"/>
              <a:t>As an activity, let kids taste fruits and veggies. </a:t>
            </a:r>
          </a:p>
          <a:p>
            <a:pPr marL="0" indent="0">
              <a:buFont typeface="Wingdings" pitchFamily="2" charset="2"/>
              <a:buNone/>
            </a:pPr>
            <a:endParaRPr lang="en-US" smtClean="0"/>
          </a:p>
          <a:p>
            <a:pPr marL="0" indent="0">
              <a:buFont typeface="Wingdings" pitchFamily="2" charset="2"/>
              <a:buNone/>
            </a:pPr>
            <a:r>
              <a:rPr lang="en-US" smtClean="0"/>
              <a:t>Try some that might be new to kids like squash, kale, or kiwi. </a:t>
            </a:r>
          </a:p>
        </p:txBody>
      </p:sp>
      <p:pic>
        <p:nvPicPr>
          <p:cNvPr id="23556" name="Picture 8" descr="image007"/>
          <p:cNvPicPr>
            <a:picLocks noChangeAspect="1" noChangeArrowheads="1"/>
          </p:cNvPicPr>
          <p:nvPr/>
        </p:nvPicPr>
        <p:blipFill>
          <a:blip r:embed="rId2" cstate="print"/>
          <a:srcRect/>
          <a:stretch>
            <a:fillRect/>
          </a:stretch>
        </p:blipFill>
        <p:spPr bwMode="auto">
          <a:xfrm>
            <a:off x="457200" y="1752600"/>
            <a:ext cx="3954463" cy="4267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Learn about How Food Grows</a:t>
            </a:r>
          </a:p>
        </p:txBody>
      </p:sp>
      <p:sp>
        <p:nvSpPr>
          <p:cNvPr id="24579" name="Content Placeholder 3"/>
          <p:cNvSpPr>
            <a:spLocks noGrp="1"/>
          </p:cNvSpPr>
          <p:nvPr>
            <p:ph sz="quarter" idx="2"/>
          </p:nvPr>
        </p:nvSpPr>
        <p:spPr>
          <a:xfrm>
            <a:off x="5105400" y="5334000"/>
            <a:ext cx="3962400" cy="1143000"/>
          </a:xfrm>
        </p:spPr>
        <p:txBody>
          <a:bodyPr/>
          <a:lstStyle/>
          <a:p>
            <a:pPr marL="0" indent="0">
              <a:buFont typeface="Wingdings" pitchFamily="2" charset="2"/>
              <a:buNone/>
            </a:pPr>
            <a:r>
              <a:rPr lang="en-US" sz="2800" smtClean="0"/>
              <a:t>Plant your own garden and let kids help.</a:t>
            </a:r>
          </a:p>
        </p:txBody>
      </p:sp>
      <p:pic>
        <p:nvPicPr>
          <p:cNvPr id="24580" name="Picture 2" descr="image002"/>
          <p:cNvPicPr>
            <a:picLocks noChangeAspect="1" noChangeArrowheads="1"/>
          </p:cNvPicPr>
          <p:nvPr/>
        </p:nvPicPr>
        <p:blipFill>
          <a:blip r:embed="rId3" cstate="print"/>
          <a:srcRect/>
          <a:stretch>
            <a:fillRect/>
          </a:stretch>
        </p:blipFill>
        <p:spPr bwMode="auto">
          <a:xfrm>
            <a:off x="838200" y="1676400"/>
            <a:ext cx="3078163" cy="3505200"/>
          </a:xfrm>
          <a:prstGeom prst="rect">
            <a:avLst/>
          </a:prstGeom>
          <a:noFill/>
          <a:ln w="9525">
            <a:noFill/>
            <a:miter lim="800000"/>
            <a:headEnd/>
            <a:tailEnd/>
          </a:ln>
        </p:spPr>
      </p:pic>
      <p:pic>
        <p:nvPicPr>
          <p:cNvPr id="24581" name="Picture 6" descr="image005"/>
          <p:cNvPicPr>
            <a:picLocks noChangeAspect="1" noChangeArrowheads="1"/>
          </p:cNvPicPr>
          <p:nvPr/>
        </p:nvPicPr>
        <p:blipFill>
          <a:blip r:embed="rId4" cstate="print"/>
          <a:srcRect/>
          <a:stretch>
            <a:fillRect/>
          </a:stretch>
        </p:blipFill>
        <p:spPr bwMode="auto">
          <a:xfrm>
            <a:off x="5243513" y="1676400"/>
            <a:ext cx="2822575" cy="3505200"/>
          </a:xfrm>
          <a:prstGeom prst="rect">
            <a:avLst/>
          </a:prstGeom>
          <a:noFill/>
          <a:ln w="9525">
            <a:noFill/>
            <a:miter lim="800000"/>
            <a:headEnd/>
            <a:tailEnd/>
          </a:ln>
        </p:spPr>
      </p:pic>
      <p:sp>
        <p:nvSpPr>
          <p:cNvPr id="24582" name="Content Placeholder 3"/>
          <p:cNvSpPr>
            <a:spLocks noGrp="1"/>
          </p:cNvSpPr>
          <p:nvPr>
            <p:ph sz="quarter" idx="2"/>
          </p:nvPr>
        </p:nvSpPr>
        <p:spPr>
          <a:xfrm>
            <a:off x="457200" y="5392738"/>
            <a:ext cx="4267200" cy="1236662"/>
          </a:xfrm>
        </p:spPr>
        <p:txBody>
          <a:bodyPr/>
          <a:lstStyle/>
          <a:p>
            <a:pPr marL="0" indent="0">
              <a:buFont typeface="Wingdings" pitchFamily="2" charset="2"/>
              <a:buNone/>
            </a:pPr>
            <a:r>
              <a:rPr lang="en-US" sz="2800" smtClean="0"/>
              <a:t>Take field trips to local farms and farmers markets.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Food Best Practices #2 - 3 </a:t>
            </a:r>
          </a:p>
        </p:txBody>
      </p:sp>
      <p:sp>
        <p:nvSpPr>
          <p:cNvPr id="3" name="Content Placeholder 2"/>
          <p:cNvSpPr>
            <a:spLocks noGrp="1"/>
          </p:cNvSpPr>
          <p:nvPr>
            <p:ph sz="quarter" idx="1"/>
          </p:nvPr>
        </p:nvSpPr>
        <p:spPr>
          <a:xfrm>
            <a:off x="609600" y="1589088"/>
            <a:ext cx="8077200" cy="4572000"/>
          </a:xfrm>
        </p:spPr>
        <p:txBody>
          <a:bodyPr/>
          <a:lstStyle/>
          <a:p>
            <a:pPr>
              <a:defRPr/>
            </a:pPr>
            <a:r>
              <a:rPr lang="en-US" sz="2400" dirty="0" smtClean="0"/>
              <a:t>Offer </a:t>
            </a:r>
            <a:r>
              <a:rPr lang="en-US" sz="2400" b="1" dirty="0"/>
              <a:t>toddlers and preschoolers </a:t>
            </a:r>
            <a:r>
              <a:rPr lang="en-US" sz="2400" dirty="0"/>
              <a:t>French fries, </a:t>
            </a:r>
            <a:r>
              <a:rPr lang="en-US" sz="2400" dirty="0" smtClean="0"/>
              <a:t>tater </a:t>
            </a:r>
            <a:r>
              <a:rPr lang="en-US" sz="2400" dirty="0"/>
              <a:t>tots, hash browns, potato chips, or other fried or pre-fried potatoes no more than once a </a:t>
            </a:r>
            <a:r>
              <a:rPr lang="en-US" sz="2400" dirty="0" smtClean="0"/>
              <a:t>month</a:t>
            </a:r>
          </a:p>
          <a:p>
            <a:pPr>
              <a:defRPr/>
            </a:pPr>
            <a:r>
              <a:rPr lang="en-US" sz="2400" dirty="0"/>
              <a:t>Offer </a:t>
            </a:r>
            <a:r>
              <a:rPr lang="en-US" sz="2400" b="1" dirty="0"/>
              <a:t>toddlers and preschoolers </a:t>
            </a:r>
            <a:r>
              <a:rPr lang="en-US" sz="2400" dirty="0"/>
              <a:t>chicken nuggets, fish sticks, and other fried or pre-fried forms of frozen and breaded meats or fish no more than once a month</a:t>
            </a:r>
          </a:p>
          <a:p>
            <a:pPr marL="0" indent="0">
              <a:buFont typeface="Wingdings" pitchFamily="2" charset="2"/>
              <a:buNone/>
              <a:defRPr/>
            </a:pPr>
            <a:endParaRPr lang="en-US" sz="2400" dirty="0"/>
          </a:p>
          <a:p>
            <a:pPr marL="0" indent="0">
              <a:buFont typeface="Wingdings" pitchFamily="2" charset="2"/>
              <a:buNone/>
              <a:defRPr/>
            </a:pPr>
            <a:endParaRPr lang="en-US" dirty="0"/>
          </a:p>
        </p:txBody>
      </p:sp>
      <p:pic>
        <p:nvPicPr>
          <p:cNvPr id="26628" name="Picture 4" descr="http://healthykidshealthyfuture.org/welcome/_jcr_content/center-column-parsys/textimage_10/image.img.png/1307542453084.png"/>
          <p:cNvPicPr>
            <a:picLocks noChangeAspect="1" noChangeArrowheads="1"/>
          </p:cNvPicPr>
          <p:nvPr/>
        </p:nvPicPr>
        <p:blipFill>
          <a:blip r:embed="rId2" r:link="rId3" cstate="print"/>
          <a:srcRect l="53751"/>
          <a:stretch>
            <a:fillRect/>
          </a:stretch>
        </p:blipFill>
        <p:spPr bwMode="auto">
          <a:xfrm>
            <a:off x="152400" y="527050"/>
            <a:ext cx="428625" cy="4635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5">
      <a:dk1>
        <a:sysClr val="windowText" lastClr="000000"/>
      </a:dk1>
      <a:lt1>
        <a:sysClr val="window" lastClr="FFFFFF"/>
      </a:lt1>
      <a:dk2>
        <a:srgbClr val="106485"/>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ysClr val="windowText" lastClr="000000"/>
    </a:dk1>
    <a:lt1>
      <a:sysClr val="window" lastClr="FFFFFF"/>
    </a:lt1>
    <a:dk2>
      <a:srgbClr val="106485"/>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8149</TotalTime>
  <Words>2274</Words>
  <Application>Microsoft Office PowerPoint</Application>
  <PresentationFormat>On-screen Show (4:3)</PresentationFormat>
  <Paragraphs>301</Paragraphs>
  <Slides>33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Tw Cen MT</vt:lpstr>
      <vt:lpstr>Wingdings</vt:lpstr>
      <vt:lpstr>Wingdings 2</vt:lpstr>
      <vt:lpstr>Calibri</vt:lpstr>
      <vt:lpstr>Franklin Gothic Book</vt:lpstr>
      <vt:lpstr>Median</vt:lpstr>
      <vt:lpstr> serve healthy food</vt:lpstr>
      <vt:lpstr>Learning Objectives</vt:lpstr>
      <vt:lpstr>Benefits of Healthy Food </vt:lpstr>
      <vt:lpstr>Food Best Practice #1 </vt:lpstr>
      <vt:lpstr>Ideas for Serving Fruits &amp; Vegetables</vt:lpstr>
      <vt:lpstr>Get Kids Interested in Fruits &amp; Vegetables</vt:lpstr>
      <vt:lpstr>Do Taste Tests</vt:lpstr>
      <vt:lpstr>Learn about How Food Grows</vt:lpstr>
      <vt:lpstr>Food Best Practices #2 - 3 </vt:lpstr>
      <vt:lpstr>What do we mean by “fried” or “pre-fried”?</vt:lpstr>
      <vt:lpstr>What are some examples of “fried” or “pre-fried” foods?</vt:lpstr>
      <vt:lpstr>Watch out for pre-fried potatoes!</vt:lpstr>
      <vt:lpstr>Slide 13</vt:lpstr>
      <vt:lpstr>Check the Nutrition Facts to figure out if foods are pre-fried</vt:lpstr>
      <vt:lpstr>Ways to Reduce or Eliminate Fried Foods</vt:lpstr>
      <vt:lpstr>Ways to Reduce or Eliminate Fried Foods (2)</vt:lpstr>
      <vt:lpstr>Activity: Food Moves!</vt:lpstr>
      <vt:lpstr>Food Best Practice #4</vt:lpstr>
      <vt:lpstr>Basics about Family Style Dining</vt:lpstr>
      <vt:lpstr>Benefits of Family Style Dining</vt:lpstr>
      <vt:lpstr>Ways to Make Family Style Dining Work</vt:lpstr>
      <vt:lpstr>Video: Starting Family Style Dining </vt:lpstr>
      <vt:lpstr>More Healthy Eating Tips</vt:lpstr>
      <vt:lpstr> Reinforce nutrition messages with classroom activities </vt:lpstr>
      <vt:lpstr>Preplan meals</vt:lpstr>
      <vt:lpstr>Challenge: Unhealthy birthday &amp; holiday treats</vt:lpstr>
      <vt:lpstr>Challenge: Picky Eaters</vt:lpstr>
      <vt:lpstr>Challenge: Buying Healthy Foods from Vendors </vt:lpstr>
      <vt:lpstr>Challenge: Buying Healthy Foods from Vendors (2) </vt:lpstr>
      <vt:lpstr>Food Best Practices in Review  </vt:lpstr>
      <vt:lpstr>Finding resources and tips</vt:lpstr>
      <vt:lpstr>USDA’s Child and Adult Care Food Program (CACFP)</vt:lpstr>
      <vt:lpstr>Join LMCC &amp; Stay Connected</vt:lpstr>
    </vt:vector>
  </TitlesOfParts>
  <Company>The University of North Carolina at Chapel Hill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 User</dc:creator>
  <cp:lastModifiedBy>Seve A. Cordova</cp:lastModifiedBy>
  <cp:revision>701</cp:revision>
  <cp:lastPrinted>2013-02-01T18:42:56Z</cp:lastPrinted>
  <dcterms:created xsi:type="dcterms:W3CDTF">2011-07-13T15:44:38Z</dcterms:created>
  <dcterms:modified xsi:type="dcterms:W3CDTF">2015-01-15T14:26:19Z</dcterms:modified>
</cp:coreProperties>
</file>